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56" r:id="rId4"/>
    <p:sldId id="257" r:id="rId5"/>
    <p:sldId id="271" r:id="rId6"/>
    <p:sldId id="258" r:id="rId7"/>
    <p:sldId id="259" r:id="rId8"/>
    <p:sldId id="260" r:id="rId9"/>
    <p:sldId id="262" r:id="rId10"/>
    <p:sldId id="261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800080"/>
    <a:srgbClr val="CCCCFF"/>
    <a:srgbClr val="9999FF"/>
    <a:srgbClr val="CC66FF"/>
    <a:srgbClr val="FFCC00"/>
    <a:srgbClr val="33CCFF"/>
    <a:srgbClr val="FF00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A2ED-6A79-4B9C-98E6-B0DE82D852F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A09-4E64-43BC-83A8-013BC11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4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A2ED-6A79-4B9C-98E6-B0DE82D852F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A09-4E64-43BC-83A8-013BC11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A2ED-6A79-4B9C-98E6-B0DE82D852F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A09-4E64-43BC-83A8-013BC11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A2ED-6A79-4B9C-98E6-B0DE82D852F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A09-4E64-43BC-83A8-013BC11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A2ED-6A79-4B9C-98E6-B0DE82D852F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A09-4E64-43BC-83A8-013BC11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A2ED-6A79-4B9C-98E6-B0DE82D852F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A09-4E64-43BC-83A8-013BC11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A2ED-6A79-4B9C-98E6-B0DE82D852F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A09-4E64-43BC-83A8-013BC11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A2ED-6A79-4B9C-98E6-B0DE82D852F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A09-4E64-43BC-83A8-013BC11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A2ED-6A79-4B9C-98E6-B0DE82D852F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A09-4E64-43BC-83A8-013BC11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A2ED-6A79-4B9C-98E6-B0DE82D852F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A09-4E64-43BC-83A8-013BC11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A2ED-6A79-4B9C-98E6-B0DE82D852F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0A09-4E64-43BC-83A8-013BC11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9A2ED-6A79-4B9C-98E6-B0DE82D852F9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0A09-4E64-43BC-83A8-013BC11A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71901036-7076-490F-AEF8-CA12420AFCD1}"/>
              </a:ext>
            </a:extLst>
          </p:cNvPr>
          <p:cNvGrpSpPr/>
          <p:nvPr/>
        </p:nvGrpSpPr>
        <p:grpSpPr>
          <a:xfrm>
            <a:off x="6061166" y="-22422"/>
            <a:ext cx="3082834" cy="584775"/>
            <a:chOff x="6061166" y="-22422"/>
            <a:chExt cx="3082834" cy="584775"/>
          </a:xfrm>
        </p:grpSpPr>
        <p:sp>
          <p:nvSpPr>
            <p:cNvPr id="2" name="สี่เหลี่ยมผืนผ้า: มุมมนด้านบน 1">
              <a:extLst>
                <a:ext uri="{FF2B5EF4-FFF2-40B4-BE49-F238E27FC236}">
                  <a16:creationId xmlns:a16="http://schemas.microsoft.com/office/drawing/2014/main" id="{CA00090D-88BD-401B-B6E2-C25EDE931AFA}"/>
                </a:ext>
              </a:extLst>
            </p:cNvPr>
            <p:cNvSpPr/>
            <p:nvPr/>
          </p:nvSpPr>
          <p:spPr>
            <a:xfrm flipV="1">
              <a:off x="6061166" y="0"/>
              <a:ext cx="3082834" cy="52251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E6EBBCC6-2F5C-40D8-BB47-AAD61F4D4CA2}"/>
                </a:ext>
              </a:extLst>
            </p:cNvPr>
            <p:cNvSpPr txBox="1"/>
            <p:nvPr/>
          </p:nvSpPr>
          <p:spPr>
            <a:xfrm>
              <a:off x="6178731" y="-22422"/>
              <a:ext cx="284770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รหัสวิชา 20101–9002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E1213BE5-60E8-41DF-8675-27AAC092B332}"/>
              </a:ext>
            </a:extLst>
          </p:cNvPr>
          <p:cNvGrpSpPr/>
          <p:nvPr/>
        </p:nvGrpSpPr>
        <p:grpSpPr>
          <a:xfrm>
            <a:off x="156755" y="5599610"/>
            <a:ext cx="2899954" cy="1175657"/>
            <a:chOff x="156755" y="5529944"/>
            <a:chExt cx="2229394" cy="1245324"/>
          </a:xfrm>
        </p:grpSpPr>
        <p:sp>
          <p:nvSpPr>
            <p:cNvPr id="6" name="สี่เหลี่ยมผืนผ้า: มุมมนด้านทแยง 5">
              <a:extLst>
                <a:ext uri="{FF2B5EF4-FFF2-40B4-BE49-F238E27FC236}">
                  <a16:creationId xmlns:a16="http://schemas.microsoft.com/office/drawing/2014/main" id="{D3ACE62C-CF03-4297-8131-AAB68FEE6C52}"/>
                </a:ext>
              </a:extLst>
            </p:cNvPr>
            <p:cNvSpPr/>
            <p:nvPr/>
          </p:nvSpPr>
          <p:spPr>
            <a:xfrm>
              <a:off x="156755" y="5529944"/>
              <a:ext cx="2229394" cy="124532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7A1B668A-3150-4239-B8CD-DBC6535F0042}"/>
                </a:ext>
              </a:extLst>
            </p:cNvPr>
            <p:cNvSpPr txBox="1"/>
            <p:nvPr/>
          </p:nvSpPr>
          <p:spPr>
            <a:xfrm>
              <a:off x="248172" y="5552441"/>
              <a:ext cx="204656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เสถียร มะสุทธิ</a:t>
              </a:r>
            </a:p>
            <a:p>
              <a:pPr algn="ctr"/>
              <a:r>
                <a:rPr lang="th-TH" sz="2400" b="1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เฉลิมวุฒิ อาจกมล</a:t>
              </a:r>
            </a:p>
            <a:p>
              <a:pPr algn="ctr"/>
              <a:r>
                <a:rPr lang="th-TH" sz="2400" b="1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ณัฐกร </a:t>
              </a:r>
              <a:r>
                <a:rPr lang="th-TH" sz="2400" b="1" i="0" u="none" strike="noStrike" baseline="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พั่</a:t>
              </a:r>
              <a:r>
                <a:rPr lang="th-TH" sz="2400" b="1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วสุ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A5424378-91F4-427E-A8F2-7928D962FEAC}"/>
              </a:ext>
            </a:extLst>
          </p:cNvPr>
          <p:cNvGrpSpPr/>
          <p:nvPr/>
        </p:nvGrpSpPr>
        <p:grpSpPr>
          <a:xfrm>
            <a:off x="8117165" y="5849615"/>
            <a:ext cx="990609" cy="939382"/>
            <a:chOff x="7722968" y="106516"/>
            <a:chExt cx="1154709" cy="1025278"/>
          </a:xfrm>
        </p:grpSpPr>
        <p:sp>
          <p:nvSpPr>
            <p:cNvPr id="11" name="วงรี 10">
              <a:extLst>
                <a:ext uri="{FF2B5EF4-FFF2-40B4-BE49-F238E27FC236}">
                  <a16:creationId xmlns:a16="http://schemas.microsoft.com/office/drawing/2014/main" id="{3D4E7954-F8D5-426C-A18A-C22DE764D866}"/>
                </a:ext>
              </a:extLst>
            </p:cNvPr>
            <p:cNvSpPr/>
            <p:nvPr/>
          </p:nvSpPr>
          <p:spPr>
            <a:xfrm>
              <a:off x="7722968" y="106516"/>
              <a:ext cx="1121230" cy="10252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9A761281-B149-419E-ACE1-5334DBEED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33" y="125834"/>
              <a:ext cx="1122344" cy="968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12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7BDA1A21-8566-4EFB-BBD7-CEEE66E9C934}"/>
              </a:ext>
            </a:extLst>
          </p:cNvPr>
          <p:cNvSpPr/>
          <p:nvPr/>
        </p:nvSpPr>
        <p:spPr>
          <a:xfrm>
            <a:off x="274222" y="254725"/>
            <a:ext cx="8630194" cy="6348549"/>
          </a:xfrm>
          <a:prstGeom prst="roundRect">
            <a:avLst>
              <a:gd name="adj" fmla="val 0"/>
            </a:avLst>
          </a:prstGeom>
          <a:solidFill>
            <a:schemeClr val="bg1">
              <a:alpha val="78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9253D9BA-D663-4410-8714-9FA9A305EEB0}"/>
              </a:ext>
            </a:extLst>
          </p:cNvPr>
          <p:cNvGrpSpPr/>
          <p:nvPr/>
        </p:nvGrpSpPr>
        <p:grpSpPr>
          <a:xfrm>
            <a:off x="666779" y="788752"/>
            <a:ext cx="8370324" cy="5690424"/>
            <a:chOff x="361979" y="357248"/>
            <a:chExt cx="9128111" cy="6984267"/>
          </a:xfrm>
        </p:grpSpPr>
        <p:grpSp>
          <p:nvGrpSpPr>
            <p:cNvPr id="18" name="กลุ่ม 17">
              <a:extLst>
                <a:ext uri="{FF2B5EF4-FFF2-40B4-BE49-F238E27FC236}">
                  <a16:creationId xmlns:a16="http://schemas.microsoft.com/office/drawing/2014/main" id="{8B241A91-4868-470F-9CB8-95ACA378DBD5}"/>
                </a:ext>
              </a:extLst>
            </p:cNvPr>
            <p:cNvGrpSpPr/>
            <p:nvPr/>
          </p:nvGrpSpPr>
          <p:grpSpPr>
            <a:xfrm>
              <a:off x="361979" y="357248"/>
              <a:ext cx="9128111" cy="6984267"/>
              <a:chOff x="396813" y="395614"/>
              <a:chExt cx="9128111" cy="6984267"/>
            </a:xfrm>
          </p:grpSpPr>
          <p:grpSp>
            <p:nvGrpSpPr>
              <p:cNvPr id="14" name="กลุ่ม 13">
                <a:extLst>
                  <a:ext uri="{FF2B5EF4-FFF2-40B4-BE49-F238E27FC236}">
                    <a16:creationId xmlns:a16="http://schemas.microsoft.com/office/drawing/2014/main" id="{02BA0D47-1E28-4AB1-B2E0-45C7E4F9ABFC}"/>
                  </a:ext>
                </a:extLst>
              </p:cNvPr>
              <p:cNvGrpSpPr/>
              <p:nvPr/>
            </p:nvGrpSpPr>
            <p:grpSpPr>
              <a:xfrm>
                <a:off x="396813" y="395614"/>
                <a:ext cx="8276924" cy="5979059"/>
                <a:chOff x="618309" y="400594"/>
                <a:chExt cx="7794171" cy="5921829"/>
              </a:xfrm>
              <a:effectLst/>
            </p:grpSpPr>
            <p:sp>
              <p:nvSpPr>
                <p:cNvPr id="16" name="สี่เหลี่ยมผืนผ้า 15">
                  <a:extLst>
                    <a:ext uri="{FF2B5EF4-FFF2-40B4-BE49-F238E27FC236}">
                      <a16:creationId xmlns:a16="http://schemas.microsoft.com/office/drawing/2014/main" id="{B33C1B1C-2235-442C-B131-5D31C52FBF00}"/>
                    </a:ext>
                  </a:extLst>
                </p:cNvPr>
                <p:cNvSpPr/>
                <p:nvPr/>
              </p:nvSpPr>
              <p:spPr>
                <a:xfrm>
                  <a:off x="618309" y="400594"/>
                  <a:ext cx="7794171" cy="5921829"/>
                </a:xfrm>
                <a:prstGeom prst="rect">
                  <a:avLst/>
                </a:prstGeom>
                <a:solidFill>
                  <a:srgbClr val="EE462A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สี่เหลี่ยมผืนผ้า 16">
                  <a:extLst>
                    <a:ext uri="{FF2B5EF4-FFF2-40B4-BE49-F238E27FC236}">
                      <a16:creationId xmlns:a16="http://schemas.microsoft.com/office/drawing/2014/main" id="{2294393C-D2FD-4C95-BE67-AD529AA834C4}"/>
                    </a:ext>
                  </a:extLst>
                </p:cNvPr>
                <p:cNvSpPr/>
                <p:nvPr/>
              </p:nvSpPr>
              <p:spPr>
                <a:xfrm>
                  <a:off x="740566" y="509233"/>
                  <a:ext cx="7567749" cy="5664925"/>
                </a:xfrm>
                <a:prstGeom prst="rect">
                  <a:avLst/>
                </a:prstGeom>
                <a:gradFill>
                  <a:gsLst>
                    <a:gs pos="0">
                      <a:srgbClr val="FFFF99"/>
                    </a:gs>
                    <a:gs pos="100000">
                      <a:srgbClr val="FFC000"/>
                    </a:gs>
                  </a:gsLst>
                  <a:lin ang="5400000" scaled="1"/>
                </a:gradFill>
                <a:ln>
                  <a:noFill/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3" name="รูปภาพ 12">
                <a:extLst>
                  <a:ext uri="{FF2B5EF4-FFF2-40B4-BE49-F238E27FC236}">
                    <a16:creationId xmlns:a16="http://schemas.microsoft.com/office/drawing/2014/main" id="{E5C195C0-5F2F-4157-B593-C19468B43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1008" y="4483012"/>
                <a:ext cx="2633916" cy="2896869"/>
              </a:xfrm>
              <a:prstGeom prst="rect">
                <a:avLst/>
              </a:prstGeom>
            </p:spPr>
          </p:pic>
        </p:grpSp>
        <p:sp>
          <p:nvSpPr>
            <p:cNvPr id="20" name="กล่องข้อความ 19">
              <a:extLst>
                <a:ext uri="{FF2B5EF4-FFF2-40B4-BE49-F238E27FC236}">
                  <a16:creationId xmlns:a16="http://schemas.microsoft.com/office/drawing/2014/main" id="{BCBEBC8A-9C64-47D5-AE1A-C229D0F50FF0}"/>
                </a:ext>
              </a:extLst>
            </p:cNvPr>
            <p:cNvSpPr txBox="1"/>
            <p:nvPr/>
          </p:nvSpPr>
          <p:spPr>
            <a:xfrm>
              <a:off x="660858" y="586065"/>
              <a:ext cx="7698377" cy="491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2000" b="1" i="0" u="none" strike="noStrike" baseline="0" dirty="0">
                  <a:solidFill>
                    <a:srgbClr val="000D8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1.3.1 อุบัติเหตุจากการชน</a:t>
              </a:r>
            </a:p>
            <a:p>
              <a:pPr algn="l"/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จอดรถดึงเบรกมือ ดับเครื่องยนต์ เปิดกระจกรถ แล้วดึงกุญแจออก</a:t>
              </a:r>
            </a:p>
            <a:p>
              <a:pPr algn="l"/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ลงจากรถนำของมีค่าและถังดับเพลิง (ถ้ามี) ออกมาด้วย</a:t>
              </a:r>
            </a:p>
            <a:p>
              <a:pPr algn="l"/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 เปิดฝากระโปรงหน้าและหลังเพื่อสังเกตดูอาการผิดปกติ</a:t>
              </a:r>
            </a:p>
            <a:p>
              <a:pPr algn="l"/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 ให้ปิดวาล์วที่ถัง (กรณีใช้ถังวาล์วมือหมุนแบบธรรมดา) แต่ถังแก๊สบางรุ่นก็มี</a:t>
              </a:r>
              <a:r>
                <a:rPr lang="th-TH" sz="1800" b="0" i="0" u="none" strike="noStrike" baseline="0" dirty="0" err="1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มัล</a:t>
              </a:r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ติวาล์วที่จะปิดวาล์วโดยอัตโนมัติเมื่อปิด</a:t>
              </a:r>
              <a:r>
                <a:rPr lang="th-TH" sz="1800" b="0" i="0" u="none" strike="noStrike" baseline="0" dirty="0" err="1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สวิตซ์</a:t>
              </a:r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กุญแจเครื่องยนต์</a:t>
              </a:r>
            </a:p>
            <a:p>
              <a:pPr algn="l"/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 ให้รีบออกห่างจากตัวรถหากมีกลิ่นแก๊สหรือน้ำมันเชื้อเพลิง</a:t>
              </a:r>
            </a:p>
            <a:p>
              <a:pPr algn="l"/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6. หากมีเพลิงไหม้ให้รีบดับเพลิงที่ต้นเพลิงทันที หรือแจ้งเหตุฉุกเฉิน</a:t>
              </a:r>
            </a:p>
            <a:p>
              <a:pPr algn="l"/>
              <a:r>
                <a:rPr lang="th-TH" sz="2000" b="1" i="0" u="none" strike="noStrike" baseline="0" dirty="0">
                  <a:solidFill>
                    <a:srgbClr val="000D8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1.3.2 อุบัติเหตุจากการกระแทกช่วงล่างหรือใต้ท้องรถยนต์</a:t>
              </a:r>
            </a:p>
            <a:p>
              <a:pPr algn="l"/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จอดรถ ดึง</a:t>
              </a:r>
              <a:r>
                <a:rPr lang="th-TH" sz="1800" b="0" i="0" u="none" strike="noStrike" baseline="0" dirty="0" err="1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เบรค</a:t>
              </a:r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มือ ดับเครื่องยนต์ แล้วดึงกุญแจออก</a:t>
              </a:r>
            </a:p>
            <a:p>
              <a:pPr algn="l"/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ลงจากรถพร้อมสังเกตุกลิ่นรั่วของเชื้อเพลิงทั้งสองชนิด (ทั้งแก๊สและน้ำมัน)แล้วรีบปิดวาล์วถังแก๊ส (กรณีใช้ถังวาล์วมือหมุนแบบธรรมดา)</a:t>
              </a:r>
            </a:p>
            <a:p>
              <a:pPr algn="l"/>
              <a:r>
                <a:rPr lang="th-TH" sz="1800" b="1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หมายเหตุ </a:t>
              </a:r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หลังจากเกิดอุบัติเหตุ ทุกครั้ง ควรนำรถของท่านเข้ารับการตรวจเช็ก 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โดยช่างผู้มีความชำนาญในระบบแก๊สก่อนจะใช้รถยนต์ด้วยระบบแก๊สอีก</a:t>
              </a:r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24B22AEC-5E49-4C6E-AF7D-3152732DFAA7}"/>
              </a:ext>
            </a:extLst>
          </p:cNvPr>
          <p:cNvGrpSpPr/>
          <p:nvPr/>
        </p:nvGrpSpPr>
        <p:grpSpPr>
          <a:xfrm>
            <a:off x="8240382" y="-13062"/>
            <a:ext cx="932121" cy="883919"/>
            <a:chOff x="7722968" y="106516"/>
            <a:chExt cx="1154709" cy="1025278"/>
          </a:xfrm>
        </p:grpSpPr>
        <p:sp>
          <p:nvSpPr>
            <p:cNvPr id="27" name="วงรี 26">
              <a:extLst>
                <a:ext uri="{FF2B5EF4-FFF2-40B4-BE49-F238E27FC236}">
                  <a16:creationId xmlns:a16="http://schemas.microsoft.com/office/drawing/2014/main" id="{2B636E3F-4A30-47DD-BCC8-ADCE05356495}"/>
                </a:ext>
              </a:extLst>
            </p:cNvPr>
            <p:cNvSpPr/>
            <p:nvPr/>
          </p:nvSpPr>
          <p:spPr>
            <a:xfrm>
              <a:off x="7722968" y="106516"/>
              <a:ext cx="1121230" cy="10252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8" name="รูปภาพ 27">
              <a:extLst>
                <a:ext uri="{FF2B5EF4-FFF2-40B4-BE49-F238E27FC236}">
                  <a16:creationId xmlns:a16="http://schemas.microsoft.com/office/drawing/2014/main" id="{D3F358AA-81E4-47C7-86CE-5B1E8145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33" y="125834"/>
              <a:ext cx="1122344" cy="968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41D155B-710A-45C9-B2FA-01E546C0B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3840" y="-91440"/>
            <a:ext cx="9387840" cy="7040880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D42CD28-5E4B-4D14-9329-5BA74FB80E11}"/>
              </a:ext>
            </a:extLst>
          </p:cNvPr>
          <p:cNvSpPr txBox="1"/>
          <p:nvPr/>
        </p:nvSpPr>
        <p:spPr>
          <a:xfrm>
            <a:off x="1902822" y="1536174"/>
            <a:ext cx="50945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n w="12700">
                  <a:solidFill>
                    <a:srgbClr val="CC66FF"/>
                  </a:solidFill>
                </a:ln>
                <a:solidFill>
                  <a:srgbClr val="9999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50800" dir="11400000" algn="ctr" rotWithShape="0">
                    <a:srgbClr val="FF9999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1.4 วิธีดูและรักษารถยนต์ใช้แก๊ส</a:t>
            </a:r>
            <a:endParaRPr lang="en-US" sz="8000" b="1" dirty="0">
              <a:ln w="12700">
                <a:solidFill>
                  <a:srgbClr val="CC66FF"/>
                </a:solidFill>
              </a:ln>
              <a:solidFill>
                <a:srgbClr val="9999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25400" dist="50800" dir="11400000" algn="ctr" rotWithShape="0">
                  <a:srgbClr val="FF9999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6495398B-967C-4C38-AF43-3DE9085E73A1}"/>
              </a:ext>
            </a:extLst>
          </p:cNvPr>
          <p:cNvGrpSpPr/>
          <p:nvPr/>
        </p:nvGrpSpPr>
        <p:grpSpPr>
          <a:xfrm>
            <a:off x="8240382" y="-13062"/>
            <a:ext cx="932121" cy="883919"/>
            <a:chOff x="7722968" y="106516"/>
            <a:chExt cx="1154709" cy="1025278"/>
          </a:xfrm>
        </p:grpSpPr>
        <p:sp>
          <p:nvSpPr>
            <p:cNvPr id="6" name="วงรี 5">
              <a:extLst>
                <a:ext uri="{FF2B5EF4-FFF2-40B4-BE49-F238E27FC236}">
                  <a16:creationId xmlns:a16="http://schemas.microsoft.com/office/drawing/2014/main" id="{DE47CC2A-4E28-401A-AB20-3DAEB8875DBE}"/>
                </a:ext>
              </a:extLst>
            </p:cNvPr>
            <p:cNvSpPr/>
            <p:nvPr/>
          </p:nvSpPr>
          <p:spPr>
            <a:xfrm>
              <a:off x="7722968" y="106516"/>
              <a:ext cx="1121230" cy="10252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id="{623021CD-6A1A-49AD-AF93-F26B8967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33" y="125834"/>
              <a:ext cx="1122344" cy="968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17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085F42A6-B1D7-4576-B938-BFD64D9DA2DB}"/>
              </a:ext>
            </a:extLst>
          </p:cNvPr>
          <p:cNvSpPr/>
          <p:nvPr/>
        </p:nvSpPr>
        <p:spPr>
          <a:xfrm>
            <a:off x="104503" y="104503"/>
            <a:ext cx="8934995" cy="6635932"/>
          </a:xfrm>
          <a:prstGeom prst="roundRect">
            <a:avLst>
              <a:gd name="adj" fmla="val 0"/>
            </a:avLst>
          </a:prstGeom>
          <a:solidFill>
            <a:schemeClr val="bg1">
              <a:alpha val="78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EC809056-29E3-459C-B8DF-78DD8D5A8178}"/>
              </a:ext>
            </a:extLst>
          </p:cNvPr>
          <p:cNvGrpSpPr/>
          <p:nvPr/>
        </p:nvGrpSpPr>
        <p:grpSpPr>
          <a:xfrm>
            <a:off x="399510" y="453933"/>
            <a:ext cx="8474525" cy="6112329"/>
            <a:chOff x="399510" y="453933"/>
            <a:chExt cx="8474525" cy="6112329"/>
          </a:xfrm>
        </p:grpSpPr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9A54B65F-9906-4CC7-BA62-8BD9FAC7E9C5}"/>
                </a:ext>
              </a:extLst>
            </p:cNvPr>
            <p:cNvGrpSpPr/>
            <p:nvPr/>
          </p:nvGrpSpPr>
          <p:grpSpPr>
            <a:xfrm>
              <a:off x="399510" y="453933"/>
              <a:ext cx="8474525" cy="6112329"/>
              <a:chOff x="451760" y="332014"/>
              <a:chExt cx="8641536" cy="6531931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24492BDD-2154-4470-B4C2-8D31CB6328BA}"/>
                  </a:ext>
                </a:extLst>
              </p:cNvPr>
              <p:cNvGrpSpPr/>
              <p:nvPr/>
            </p:nvGrpSpPr>
            <p:grpSpPr>
              <a:xfrm>
                <a:off x="451760" y="332014"/>
                <a:ext cx="8240479" cy="6193971"/>
                <a:chOff x="330926" y="193765"/>
                <a:chExt cx="9319170" cy="6931938"/>
              </a:xfrm>
            </p:grpSpPr>
            <p:sp>
              <p:nvSpPr>
                <p:cNvPr id="8" name="สี่เหลี่ยมผืนผ้า: มุมมน 7">
                  <a:extLst>
                    <a:ext uri="{FF2B5EF4-FFF2-40B4-BE49-F238E27FC236}">
                      <a16:creationId xmlns:a16="http://schemas.microsoft.com/office/drawing/2014/main" id="{9B714A4D-ACFF-4847-B82C-FF24675A8C9F}"/>
                    </a:ext>
                  </a:extLst>
                </p:cNvPr>
                <p:cNvSpPr/>
                <p:nvPr/>
              </p:nvSpPr>
              <p:spPr>
                <a:xfrm>
                  <a:off x="330926" y="193765"/>
                  <a:ext cx="9319170" cy="693193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0066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สี่เหลี่ยมผืนผ้า: มุมมน 8">
                  <a:extLst>
                    <a:ext uri="{FF2B5EF4-FFF2-40B4-BE49-F238E27FC236}">
                      <a16:creationId xmlns:a16="http://schemas.microsoft.com/office/drawing/2014/main" id="{FD1ACA6C-4B0E-4BFC-A3C8-075EE5DA4A87}"/>
                    </a:ext>
                  </a:extLst>
                </p:cNvPr>
                <p:cNvSpPr/>
                <p:nvPr/>
              </p:nvSpPr>
              <p:spPr>
                <a:xfrm>
                  <a:off x="483326" y="326430"/>
                  <a:ext cx="9000911" cy="666742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E5E5"/>
                </a:solidFill>
                <a:ln w="57150">
                  <a:solidFill>
                    <a:srgbClr val="FFCCCC"/>
                  </a:solidFill>
                  <a:prstDash val="sysDash"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7" name="รูปภาพ 6">
                <a:extLst>
                  <a:ext uri="{FF2B5EF4-FFF2-40B4-BE49-F238E27FC236}">
                    <a16:creationId xmlns:a16="http://schemas.microsoft.com/office/drawing/2014/main" id="{0214E427-124E-4981-8FB9-CFA25566A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3629">
                <a:off x="7678062" y="5606156"/>
                <a:ext cx="1415234" cy="1257789"/>
              </a:xfrm>
              <a:prstGeom prst="rect">
                <a:avLst/>
              </a:prstGeom>
            </p:spPr>
          </p:pic>
        </p:grp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9A5C5C4E-FC3C-4715-A04B-1508BF73F68B}"/>
                </a:ext>
              </a:extLst>
            </p:cNvPr>
            <p:cNvSpPr txBox="1"/>
            <p:nvPr/>
          </p:nvSpPr>
          <p:spPr>
            <a:xfrm>
              <a:off x="663271" y="718233"/>
              <a:ext cx="7566329" cy="5355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ตรวจเช็กรถตามระยะกำหนดของรถรุ่นนั้นๆ ในครั้งแรกที่ติดตั้งแก๊สระดับ น้ำหล่อเย็น จะลดลงเนื่องจากถูกดึงไปใช้หล่อเย็นระบบแก๊ส ดังนั้น ควรเติมให้อยู่ระหว่างระดับ </a:t>
              </a:r>
              <a:r>
                <a:rPr lang="en-US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Min – Max </a:t>
              </a:r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และหมั่นตรวจเช็กระดับอย่างสม่ำเสมอ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อาจเลือกใช้น้ำมันเครื่องสำหรับรถยนต์ที่ใช้ระบบแก๊ส เช่น </a:t>
              </a:r>
              <a:r>
                <a:rPr lang="en-US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PTT PERFORMA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ทำความสะอาดไส้กรองอากาศตามคู่มือกำหนดสำหรับรถ </a:t>
              </a:r>
              <a:r>
                <a:rPr lang="en-US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Hybrid NGV/LPG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4. ใช้น้ำสบู่ตรวจการรั่วไหลของข้อต่อแก๊สทุกจุดที่สามารถทำได้เอง (ตรวจขณะเปิดใช้ระบบแก๊ส)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5. ควรมีระดับน้ำมันเชื้อเพลิงอย่างน้อย 1/4 ถัง เพื่อ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5.1 มีน้ำมันสำรองกรณีแก๊สหมดหรือระบบจ่ายแก๊สขัดข้อง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5.2 ช่วยลดการเกิดสนิมในถังน้ำมัน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5.3 ป้องกันปั๊มจ่ายน้ำมันเชื้อเพลิง (ปั๊มติ๊กซึ่งเป็นปั๊มที่ใช้ส่งน้ำมันจากถังน้ำมันมายังหัวฉีดของเครื่องยนต์) เสียหายใน			กรณีที่ระบบแก๊สนั้นไม่ได้ตัดการทำงานของปั๊มจ่ายน้ำมันเชื้อเพลิง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6. เข้ารับบริการตรวจเช็กระบบแก๊สตามระยะเวลาที่ศูนย์ติดตั้งแก๊สกำหนด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7. ควรสตาร์ตเครื่องยนต์ด้วยน้ำมันเพื่อให้สตาร์ตง่าย ลดอาการสั่นขณะสตาร์</a:t>
              </a:r>
              <a:r>
                <a:rPr lang="th-TH" sz="1800" b="0" i="0" u="none" strike="noStrike" baseline="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ตแ</a:t>
              </a:r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ละ เป็นการหล่อเลี้ยงระบบเชื้อเพลิง (ระบบแก๊สส่วนใหญ่จะสตาร์ตเครื่องยนต์ทุกครั้งด้วยน้ำมันอยู่แล้ว)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8. ก่อนดับเครื่องยนต์ควรเปลี่ยนระบบเชื้อเพลิงกลับมาเป็นน้ำมันบ้างในบางวัน เพื่อให้น้ำมันเข้าหล่อลื่นระบบต่าง ๆ เช่นหัวฉีดน้ำมันกระบอกสูบ ห้องเผาไหม้ ฯลฯ เพื่อไม่ให้ห้องเผาไหม้แห้งจนเกินไป(โดยเฉพาะหากท่านจะต้องจอดรถ หรือไม่ใช้รถเป็นเวลานานหลายวัน)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9. ควรเติมแก๊สจากปั๊มที่มีมาตรฐาน (ปั๊มที่ไม่มีมาตรฐานอาจมีสิ่งแปลกปลอมในแก๊ส)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10. ควรปิดวาล์วมือหมุนที่ถังแก๊สหากไม่ใช้รถยนต์เป็นเวลานานหลายวัน เพื่อป้องกันแก๊สรั่วในกรณีที่ระบบวาล์ว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ไฟฟ้าที่จุดอื่นบกพร่อง</a:t>
              </a:r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440C4255-679C-4FAB-B4AC-7310E8783494}"/>
              </a:ext>
            </a:extLst>
          </p:cNvPr>
          <p:cNvGrpSpPr/>
          <p:nvPr/>
        </p:nvGrpSpPr>
        <p:grpSpPr>
          <a:xfrm>
            <a:off x="8240382" y="-13062"/>
            <a:ext cx="932121" cy="883919"/>
            <a:chOff x="7722968" y="106516"/>
            <a:chExt cx="1154709" cy="1025278"/>
          </a:xfrm>
        </p:grpSpPr>
        <p:sp>
          <p:nvSpPr>
            <p:cNvPr id="14" name="วงรี 13">
              <a:extLst>
                <a:ext uri="{FF2B5EF4-FFF2-40B4-BE49-F238E27FC236}">
                  <a16:creationId xmlns:a16="http://schemas.microsoft.com/office/drawing/2014/main" id="{5D9D7950-B478-4A3F-98A5-822C34CAD7C7}"/>
                </a:ext>
              </a:extLst>
            </p:cNvPr>
            <p:cNvSpPr/>
            <p:nvPr/>
          </p:nvSpPr>
          <p:spPr>
            <a:xfrm>
              <a:off x="7722968" y="106516"/>
              <a:ext cx="1121230" cy="10252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922D719F-2DEF-426C-9662-91F3D18F7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33" y="125834"/>
              <a:ext cx="1122344" cy="968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79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76655693-F5AE-4D05-A9DB-2A41A373390F}"/>
              </a:ext>
            </a:extLst>
          </p:cNvPr>
          <p:cNvGrpSpPr/>
          <p:nvPr/>
        </p:nvGrpSpPr>
        <p:grpSpPr>
          <a:xfrm>
            <a:off x="0" y="-1"/>
            <a:ext cx="9144000" cy="2320495"/>
            <a:chOff x="0" y="-1"/>
            <a:chExt cx="9144000" cy="2320495"/>
          </a:xfrm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EF1C13F9-D50B-447E-AE3A-E4AB289AE395}"/>
                </a:ext>
              </a:extLst>
            </p:cNvPr>
            <p:cNvSpPr/>
            <p:nvPr/>
          </p:nvSpPr>
          <p:spPr>
            <a:xfrm>
              <a:off x="0" y="-1"/>
              <a:ext cx="9144000" cy="2215991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60000"/>
                  </a:srgbClr>
                </a:gs>
                <a:gs pos="50000">
                  <a:srgbClr val="FF8000">
                    <a:alpha val="31000"/>
                  </a:srgbClr>
                </a:gs>
                <a:gs pos="100000">
                  <a:srgbClr val="FFFF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3A4B8870-730B-413F-9714-6CE72546260E}"/>
                </a:ext>
              </a:extLst>
            </p:cNvPr>
            <p:cNvSpPr txBox="1"/>
            <p:nvPr/>
          </p:nvSpPr>
          <p:spPr>
            <a:xfrm>
              <a:off x="313509" y="104503"/>
              <a:ext cx="755904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3800" b="1" dirty="0">
                  <a:ln w="15875" cap="rnd">
                    <a:solidFill>
                      <a:srgbClr val="FFFF00"/>
                    </a:solidFill>
                  </a:ln>
                  <a:solidFill>
                    <a:srgbClr val="9900CC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12700" dist="25400" dir="11400000" algn="ctr" rotWithShape="0">
                      <a:srgbClr val="FFFF00"/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หน่วยที่ 1</a:t>
              </a:r>
              <a:endParaRPr lang="en-US" sz="13800" b="1" dirty="0">
                <a:ln w="15875" cap="rnd">
                  <a:solidFill>
                    <a:srgbClr val="FFFF00"/>
                  </a:solidFill>
                </a:ln>
                <a:solidFill>
                  <a:srgbClr val="9900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25400" dir="11400000" algn="ctr" rotWithShape="0">
                    <a:srgbClr val="FFFF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F0B62275-840C-454C-BC84-EDC83AEFA9F1}"/>
              </a:ext>
            </a:extLst>
          </p:cNvPr>
          <p:cNvGrpSpPr/>
          <p:nvPr/>
        </p:nvGrpSpPr>
        <p:grpSpPr>
          <a:xfrm>
            <a:off x="8117165" y="5849615"/>
            <a:ext cx="990609" cy="939382"/>
            <a:chOff x="7722968" y="106516"/>
            <a:chExt cx="1154709" cy="1025278"/>
          </a:xfrm>
        </p:grpSpPr>
        <p:sp>
          <p:nvSpPr>
            <p:cNvPr id="10" name="วงรี 9">
              <a:extLst>
                <a:ext uri="{FF2B5EF4-FFF2-40B4-BE49-F238E27FC236}">
                  <a16:creationId xmlns:a16="http://schemas.microsoft.com/office/drawing/2014/main" id="{8C59FA75-7A09-415A-8A1E-8779752C5717}"/>
                </a:ext>
              </a:extLst>
            </p:cNvPr>
            <p:cNvSpPr/>
            <p:nvPr/>
          </p:nvSpPr>
          <p:spPr>
            <a:xfrm>
              <a:off x="7722968" y="106516"/>
              <a:ext cx="1121230" cy="10252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id="{41868FA2-10B7-4949-B9D6-A036E81A1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33" y="125834"/>
              <a:ext cx="1122344" cy="968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8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CC09792-22DC-49D8-8E44-2C74A32689DB}"/>
              </a:ext>
            </a:extLst>
          </p:cNvPr>
          <p:cNvSpPr/>
          <p:nvPr/>
        </p:nvSpPr>
        <p:spPr>
          <a:xfrm>
            <a:off x="104503" y="104503"/>
            <a:ext cx="8934995" cy="6635932"/>
          </a:xfrm>
          <a:prstGeom prst="roundRect">
            <a:avLst>
              <a:gd name="adj" fmla="val 13386"/>
            </a:avLst>
          </a:prstGeom>
          <a:solidFill>
            <a:schemeClr val="bg1">
              <a:alpha val="78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70C76E67-44D0-4EA8-8A37-5566A2F75FFB}"/>
              </a:ext>
            </a:extLst>
          </p:cNvPr>
          <p:cNvGrpSpPr/>
          <p:nvPr/>
        </p:nvGrpSpPr>
        <p:grpSpPr>
          <a:xfrm>
            <a:off x="-69655" y="0"/>
            <a:ext cx="6858000" cy="1968137"/>
            <a:chOff x="1143000" y="0"/>
            <a:chExt cx="6858000" cy="1968137"/>
          </a:xfrm>
        </p:grpSpPr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5331116F-5829-4F31-906C-CF3F4AE51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75" b="36127"/>
            <a:stretch/>
          </p:blipFill>
          <p:spPr>
            <a:xfrm>
              <a:off x="1143000" y="0"/>
              <a:ext cx="6858000" cy="1968137"/>
            </a:xfrm>
            <a:prstGeom prst="rect">
              <a:avLst/>
            </a:prstGeom>
          </p:spPr>
        </p:pic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782C0AED-E4C8-4A08-BD7D-8FA21B97CE96}"/>
                </a:ext>
              </a:extLst>
            </p:cNvPr>
            <p:cNvSpPr txBox="1"/>
            <p:nvPr/>
          </p:nvSpPr>
          <p:spPr>
            <a:xfrm>
              <a:off x="2438399" y="546411"/>
              <a:ext cx="45284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600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หัวข้อเรื่อง(</a:t>
              </a:r>
              <a:r>
                <a:rPr lang="en-US" sz="6600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Topics</a:t>
              </a:r>
              <a:r>
                <a:rPr lang="th-TH" sz="6600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en-US" sz="66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10576287-F162-42B2-886A-A4DA7BCAB4C2}"/>
              </a:ext>
            </a:extLst>
          </p:cNvPr>
          <p:cNvGrpSpPr/>
          <p:nvPr/>
        </p:nvGrpSpPr>
        <p:grpSpPr>
          <a:xfrm>
            <a:off x="-1023272" y="5042562"/>
            <a:ext cx="6709968" cy="1480972"/>
            <a:chOff x="-1023272" y="5042562"/>
            <a:chExt cx="6709968" cy="1480972"/>
          </a:xfrm>
        </p:grpSpPr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1F682658-E48E-4082-9691-E5482FBFB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115" b="2377"/>
            <a:stretch/>
          </p:blipFill>
          <p:spPr>
            <a:xfrm>
              <a:off x="-1023272" y="5042562"/>
              <a:ext cx="6709968" cy="1480972"/>
            </a:xfrm>
            <a:prstGeom prst="rect">
              <a:avLst/>
            </a:prstGeom>
          </p:spPr>
        </p:pic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D9CF0C64-6B98-4533-B22A-9FED473D978C}"/>
                </a:ext>
              </a:extLst>
            </p:cNvPr>
            <p:cNvSpPr txBox="1"/>
            <p:nvPr/>
          </p:nvSpPr>
          <p:spPr>
            <a:xfrm>
              <a:off x="779424" y="5521438"/>
              <a:ext cx="38361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0" i="0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1.4 วิธีการดูแลรักษารถยนต์ใช้แก๊ส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AC3A877B-6AB7-48FD-BE71-95C2F08695CB}"/>
              </a:ext>
            </a:extLst>
          </p:cNvPr>
          <p:cNvGrpSpPr/>
          <p:nvPr/>
        </p:nvGrpSpPr>
        <p:grpSpPr>
          <a:xfrm>
            <a:off x="3705483" y="1758910"/>
            <a:ext cx="6709968" cy="1404431"/>
            <a:chOff x="3705483" y="1758910"/>
            <a:chExt cx="6709968" cy="1404431"/>
          </a:xfrm>
        </p:grpSpPr>
        <p:pic>
          <p:nvPicPr>
            <p:cNvPr id="10" name="รูปภาพ 9">
              <a:extLst>
                <a:ext uri="{FF2B5EF4-FFF2-40B4-BE49-F238E27FC236}">
                  <a16:creationId xmlns:a16="http://schemas.microsoft.com/office/drawing/2014/main" id="{28226BF4-CEB1-40F0-B3D3-101C75064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3" b="80952"/>
            <a:stretch/>
          </p:blipFill>
          <p:spPr>
            <a:xfrm>
              <a:off x="3705483" y="1758910"/>
              <a:ext cx="6709968" cy="1404431"/>
            </a:xfrm>
            <a:prstGeom prst="rect">
              <a:avLst/>
            </a:prstGeom>
          </p:spPr>
        </p:pic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id="{F7DC2A28-38F3-4280-A050-5C707EDF5ED8}"/>
                </a:ext>
              </a:extLst>
            </p:cNvPr>
            <p:cNvSpPr txBox="1"/>
            <p:nvPr/>
          </p:nvSpPr>
          <p:spPr>
            <a:xfrm>
              <a:off x="4680857" y="2226059"/>
              <a:ext cx="396675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0" i="0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1.1 ความปลอดภัยสำหรับรถยนต์ใช้แก๊ส</a:t>
              </a:r>
            </a:p>
          </p:txBody>
        </p: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154485D8-7213-4B44-88F2-141BB6ACC765}"/>
              </a:ext>
            </a:extLst>
          </p:cNvPr>
          <p:cNvGrpSpPr/>
          <p:nvPr/>
        </p:nvGrpSpPr>
        <p:grpSpPr>
          <a:xfrm>
            <a:off x="-1051580" y="2742168"/>
            <a:ext cx="6709968" cy="1404431"/>
            <a:chOff x="-1051580" y="2742168"/>
            <a:chExt cx="6709968" cy="1404431"/>
          </a:xfrm>
        </p:grpSpPr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2E457F54-ADA3-4B28-8450-7E4DE1949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5" b="65460"/>
            <a:stretch/>
          </p:blipFill>
          <p:spPr>
            <a:xfrm>
              <a:off x="-1051580" y="2742168"/>
              <a:ext cx="6709968" cy="1404431"/>
            </a:xfrm>
            <a:prstGeom prst="rect">
              <a:avLst/>
            </a:prstGeom>
          </p:spPr>
        </p:pic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96B74F5E-93F3-4B0C-828C-8742BFB64865}"/>
                </a:ext>
              </a:extLst>
            </p:cNvPr>
            <p:cNvSpPr txBox="1"/>
            <p:nvPr/>
          </p:nvSpPr>
          <p:spPr>
            <a:xfrm>
              <a:off x="631385" y="2987057"/>
              <a:ext cx="413220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0" i="0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1.2 คุณสมบัติของแก๊สธรรมชาติเปรียบเทียบกับเชื้อเพลิงชนิดอื่น</a:t>
              </a:r>
            </a:p>
          </p:txBody>
        </p: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1B5DC910-F35A-48DE-8D67-53B6A823115A}"/>
              </a:ext>
            </a:extLst>
          </p:cNvPr>
          <p:cNvGrpSpPr/>
          <p:nvPr/>
        </p:nvGrpSpPr>
        <p:grpSpPr>
          <a:xfrm>
            <a:off x="3433361" y="3873230"/>
            <a:ext cx="6709968" cy="1480972"/>
            <a:chOff x="3433361" y="3873230"/>
            <a:chExt cx="6709968" cy="1480972"/>
          </a:xfrm>
        </p:grpSpPr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id="{0317F6B8-0DAC-4CB9-B659-7A36411FFF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40" b="48952"/>
            <a:stretch/>
          </p:blipFill>
          <p:spPr>
            <a:xfrm>
              <a:off x="3433361" y="3873230"/>
              <a:ext cx="6709968" cy="1480972"/>
            </a:xfrm>
            <a:prstGeom prst="rect">
              <a:avLst/>
            </a:prstGeom>
          </p:spPr>
        </p:pic>
        <p:sp>
          <p:nvSpPr>
            <p:cNvPr id="21" name="กล่องข้อความ 20">
              <a:extLst>
                <a:ext uri="{FF2B5EF4-FFF2-40B4-BE49-F238E27FC236}">
                  <a16:creationId xmlns:a16="http://schemas.microsoft.com/office/drawing/2014/main" id="{CD3B0122-BE05-48A8-90B4-E320B976A7D9}"/>
                </a:ext>
              </a:extLst>
            </p:cNvPr>
            <p:cNvSpPr txBox="1"/>
            <p:nvPr/>
          </p:nvSpPr>
          <p:spPr>
            <a:xfrm>
              <a:off x="4595938" y="4148518"/>
              <a:ext cx="384918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0" i="0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1.3 ข้อปฏิบัติเมื่อเกิดอุบัติเหตุกับรถใช้แก๊ส</a:t>
              </a:r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966B9F6A-D435-4378-A989-B67599FAA898}"/>
              </a:ext>
            </a:extLst>
          </p:cNvPr>
          <p:cNvGrpSpPr/>
          <p:nvPr/>
        </p:nvGrpSpPr>
        <p:grpSpPr>
          <a:xfrm>
            <a:off x="8117165" y="5849615"/>
            <a:ext cx="990609" cy="939382"/>
            <a:chOff x="7722968" y="106516"/>
            <a:chExt cx="1154709" cy="1025278"/>
          </a:xfrm>
        </p:grpSpPr>
        <p:sp>
          <p:nvSpPr>
            <p:cNvPr id="27" name="วงรี 26">
              <a:extLst>
                <a:ext uri="{FF2B5EF4-FFF2-40B4-BE49-F238E27FC236}">
                  <a16:creationId xmlns:a16="http://schemas.microsoft.com/office/drawing/2014/main" id="{93DC5E49-599E-417A-9862-61B5A1D4C047}"/>
                </a:ext>
              </a:extLst>
            </p:cNvPr>
            <p:cNvSpPr/>
            <p:nvPr/>
          </p:nvSpPr>
          <p:spPr>
            <a:xfrm>
              <a:off x="7722968" y="106516"/>
              <a:ext cx="1121230" cy="10252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8" name="รูปภาพ 27">
              <a:extLst>
                <a:ext uri="{FF2B5EF4-FFF2-40B4-BE49-F238E27FC236}">
                  <a16:creationId xmlns:a16="http://schemas.microsoft.com/office/drawing/2014/main" id="{E5027DBF-5988-46D7-8ED1-5E93BBE91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33" y="125834"/>
              <a:ext cx="1122344" cy="968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34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5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0785C21-378A-4221-ACD9-971EDBFB0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3840" y="-91440"/>
            <a:ext cx="9387840" cy="7040880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1D3CBBE4-AAE3-4510-9242-C202A20EEE28}"/>
              </a:ext>
            </a:extLst>
          </p:cNvPr>
          <p:cNvSpPr txBox="1"/>
          <p:nvPr/>
        </p:nvSpPr>
        <p:spPr>
          <a:xfrm>
            <a:off x="2229394" y="1433458"/>
            <a:ext cx="46852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n w="12700">
                  <a:solidFill>
                    <a:srgbClr val="CC66FF"/>
                  </a:solidFill>
                </a:ln>
                <a:solidFill>
                  <a:srgbClr val="9999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50800" dir="11400000" algn="ctr" rotWithShape="0">
                    <a:srgbClr val="FF9999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1.1 ความปลอดภัยสำหรับรถยนต์ใช้แก๊ส</a:t>
            </a:r>
            <a:endParaRPr lang="en-US" sz="8000" b="1" dirty="0">
              <a:ln w="12700">
                <a:solidFill>
                  <a:srgbClr val="CC66FF"/>
                </a:solidFill>
              </a:ln>
              <a:solidFill>
                <a:srgbClr val="9999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25400" dist="50800" dir="11400000" algn="ctr" rotWithShape="0">
                  <a:srgbClr val="FF9999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FC40CF65-6F66-4971-BBBB-4B5AAA21C119}"/>
              </a:ext>
            </a:extLst>
          </p:cNvPr>
          <p:cNvGrpSpPr/>
          <p:nvPr/>
        </p:nvGrpSpPr>
        <p:grpSpPr>
          <a:xfrm>
            <a:off x="8162100" y="0"/>
            <a:ext cx="990609" cy="939382"/>
            <a:chOff x="7722968" y="106516"/>
            <a:chExt cx="1154709" cy="1025278"/>
          </a:xfrm>
        </p:grpSpPr>
        <p:sp>
          <p:nvSpPr>
            <p:cNvPr id="11" name="วงรี 10">
              <a:extLst>
                <a:ext uri="{FF2B5EF4-FFF2-40B4-BE49-F238E27FC236}">
                  <a16:creationId xmlns:a16="http://schemas.microsoft.com/office/drawing/2014/main" id="{8BC7569A-B96F-49E3-8B1A-9F8848E93E81}"/>
                </a:ext>
              </a:extLst>
            </p:cNvPr>
            <p:cNvSpPr/>
            <p:nvPr/>
          </p:nvSpPr>
          <p:spPr>
            <a:xfrm>
              <a:off x="7722968" y="106516"/>
              <a:ext cx="1121230" cy="10252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84FADAF2-0458-4CF8-9E20-11357027D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33" y="125834"/>
              <a:ext cx="1122344" cy="968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44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13FB1A14-C039-4B07-9A99-0A81EF78CF84}"/>
              </a:ext>
            </a:extLst>
          </p:cNvPr>
          <p:cNvSpPr/>
          <p:nvPr/>
        </p:nvSpPr>
        <p:spPr>
          <a:xfrm>
            <a:off x="104503" y="104503"/>
            <a:ext cx="8934995" cy="6635932"/>
          </a:xfrm>
          <a:prstGeom prst="roundRect">
            <a:avLst>
              <a:gd name="adj" fmla="val 0"/>
            </a:avLst>
          </a:prstGeom>
          <a:solidFill>
            <a:schemeClr val="bg1">
              <a:alpha val="78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8BB6508B-95BF-46D8-A525-72820B47FC01}"/>
              </a:ext>
            </a:extLst>
          </p:cNvPr>
          <p:cNvGrpSpPr/>
          <p:nvPr/>
        </p:nvGrpSpPr>
        <p:grpSpPr>
          <a:xfrm>
            <a:off x="295733" y="318412"/>
            <a:ext cx="8789984" cy="6539588"/>
            <a:chOff x="295733" y="318412"/>
            <a:chExt cx="8789984" cy="6539588"/>
          </a:xfrm>
        </p:grpSpPr>
        <p:grpSp>
          <p:nvGrpSpPr>
            <p:cNvPr id="3" name="กลุ่ม 2">
              <a:extLst>
                <a:ext uri="{FF2B5EF4-FFF2-40B4-BE49-F238E27FC236}">
                  <a16:creationId xmlns:a16="http://schemas.microsoft.com/office/drawing/2014/main" id="{DAA28C30-FBBB-4EDA-9CD7-02F09AC4E028}"/>
                </a:ext>
              </a:extLst>
            </p:cNvPr>
            <p:cNvGrpSpPr/>
            <p:nvPr/>
          </p:nvGrpSpPr>
          <p:grpSpPr>
            <a:xfrm>
              <a:off x="295733" y="318412"/>
              <a:ext cx="8789984" cy="6539588"/>
              <a:chOff x="500744" y="540787"/>
              <a:chExt cx="8061539" cy="6087492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B08A0CE1-1451-48BC-A9E5-71277AFB5D46}"/>
                  </a:ext>
                </a:extLst>
              </p:cNvPr>
              <p:cNvGrpSpPr/>
              <p:nvPr/>
            </p:nvGrpSpPr>
            <p:grpSpPr>
              <a:xfrm>
                <a:off x="500744" y="540787"/>
                <a:ext cx="7724502" cy="5519524"/>
                <a:chOff x="330926" y="193765"/>
                <a:chExt cx="8473439" cy="6470469"/>
              </a:xfrm>
            </p:grpSpPr>
            <p:sp>
              <p:nvSpPr>
                <p:cNvPr id="8" name="สี่เหลี่ยมผืนผ้า: มุมมน 7">
                  <a:extLst>
                    <a:ext uri="{FF2B5EF4-FFF2-40B4-BE49-F238E27FC236}">
                      <a16:creationId xmlns:a16="http://schemas.microsoft.com/office/drawing/2014/main" id="{C3D85578-B812-41BB-8F1E-C0B869F9B19D}"/>
                    </a:ext>
                  </a:extLst>
                </p:cNvPr>
                <p:cNvSpPr/>
                <p:nvPr/>
              </p:nvSpPr>
              <p:spPr>
                <a:xfrm>
                  <a:off x="330926" y="193765"/>
                  <a:ext cx="8473439" cy="6470469"/>
                </a:xfrm>
                <a:prstGeom prst="roundRect">
                  <a:avLst>
                    <a:gd name="adj" fmla="val 7103"/>
                  </a:avLst>
                </a:prstGeom>
                <a:solidFill>
                  <a:srgbClr val="00CC00">
                    <a:alpha val="85098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สี่เหลี่ยมผืนผ้า: มุมมน 8">
                  <a:extLst>
                    <a:ext uri="{FF2B5EF4-FFF2-40B4-BE49-F238E27FC236}">
                      <a16:creationId xmlns:a16="http://schemas.microsoft.com/office/drawing/2014/main" id="{5BECCD37-1307-48BE-82AA-6ABFB1DC8C1C}"/>
                    </a:ext>
                  </a:extLst>
                </p:cNvPr>
                <p:cNvSpPr/>
                <p:nvPr/>
              </p:nvSpPr>
              <p:spPr>
                <a:xfrm>
                  <a:off x="483325" y="324637"/>
                  <a:ext cx="8146868" cy="6167847"/>
                </a:xfrm>
                <a:prstGeom prst="roundRect">
                  <a:avLst>
                    <a:gd name="adj" fmla="val 5630"/>
                  </a:avLst>
                </a:prstGeom>
                <a:solidFill>
                  <a:srgbClr val="FFFFCC"/>
                </a:solidFill>
                <a:ln w="57150">
                  <a:solidFill>
                    <a:srgbClr val="FFFF00"/>
                  </a:solidFill>
                  <a:prstDash val="sysDash"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" name="รูปภาพ 4">
                <a:extLst>
                  <a:ext uri="{FF2B5EF4-FFF2-40B4-BE49-F238E27FC236}">
                    <a16:creationId xmlns:a16="http://schemas.microsoft.com/office/drawing/2014/main" id="{08382559-9F8D-4BDA-8C1D-A941A4F7FB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3694" y="4532230"/>
                <a:ext cx="1278589" cy="2096049"/>
              </a:xfrm>
              <a:prstGeom prst="rect">
                <a:avLst/>
              </a:prstGeom>
            </p:spPr>
          </p:pic>
        </p:grp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BBD0F68C-7FAC-4C0A-9A35-96BA115D1B3C}"/>
                </a:ext>
              </a:extLst>
            </p:cNvPr>
            <p:cNvSpPr txBox="1"/>
            <p:nvPr/>
          </p:nvSpPr>
          <p:spPr>
            <a:xfrm>
              <a:off x="630373" y="546077"/>
              <a:ext cx="7813581" cy="5324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ปัจจุบันสามารถพบเห็นรถยนต์ติดแก๊สได้บนท้องถนนทั่วไป เนื่องจากปัจจุบันมีรถยนต์ติดแก๊สเป็นจำนวนมาก อุบัติเหตุที่อาจเกิดจากรถยนต์ติดแก๊สนั้นจึงสามารถเกิดขึ้นได้ทั้งในโรงงานอุตสาหกรรม บนท้องถนน และในบ้านพักอาศัย รถยนต์ติดแก๊สส่วนหนึ่งได้ติดสติ๊กเกอร์บ่งบอกประเภทแก๊สที่ใช้ ได้แก่ </a:t>
              </a:r>
              <a:r>
                <a:rPr lang="en-US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NGV </a:t>
              </a:r>
              <a:r>
                <a:rPr lang="th-TH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</a:t>
              </a:r>
              <a:r>
                <a:rPr lang="en-US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LPG </a:t>
              </a:r>
              <a:r>
                <a:rPr lang="th-TH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ต่ก็มีรถบางส่วนที่ไม่ได้ติดสติ๊กเกอร์แต่หากท่านอยากทราบว่าคันไหนติดแก๊สบ้างนั้นคงต้องไปนั่งสังเกตเอาเองว่ารถเหล่านั้นวิ่งเข้าไปเติมปั๊มแก๊สประเภทใด ทั้งนี้ ในช่วงแรกที่มีการนำแก๊สมาติดเพื่อใช้เป็นเชื้อเพลิง</a:t>
              </a:r>
            </a:p>
            <a:p>
              <a:pPr algn="l"/>
              <a:r>
                <a:rPr lang="en-US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ทางเลือกในรถยนต์ ผู้คนในสังคมต่างกลัวอันตรายจากการระเบิดของถังแก๊สที่ติดตั้งไว้ท้ายรถโดยเฉพาะรถท้ายสั้นที่มีระยะจากถังแก๊สถึงกันชนน้อยกว่า 30 เซนติเมตร ห้างสรรพสินค้าหลายแห่งได้แยกชั้นรถยนต์เติมน้ำมันออกจากรถยนต์ใช้แก๊ส และเจ้าของรถหลายท่านก็ไม่ต้องการติดแก๊สเนื่องจากเชื่อว่าการติดแก๊สก็เท่ากับมีระเบิดอยู่ภายในรถ อย่างไรก็ตาม เนื่องจากแก๊สรถยนต์มีราคาถูกกว่าเชื้อเพลิงโดยมีราคาเพียง 1 ใน3 ของน้ำมัน ดังนั้น จากภาวะความจำเป็นทางด้านเศรษฐกิจที่ปัจจุบันค่าครองชีพสูงขึ้นอย่างน่าใจหาย จึงทำให้เจ้าของรถบางส่วนหันมาใช้พลังงานทางเลือกนี้แทนถึงแม้ว่าจะยังมีความกลัวอันตรายจากการระเบิดอยู่ก็ตาม (</a:t>
              </a:r>
              <a:r>
                <a:rPr lang="en-US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Risk Perception)</a:t>
              </a:r>
              <a:r>
                <a:rPr lang="th-TH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สถิติรถยนต์ใช้แก๊สที่จดทะเบียนพบว่า สำหรับช่วง 3 เดือนแรกปี 2554 มีจำนวน รถยนต์ที่ติดตั้งระบบแก๊ส </a:t>
              </a:r>
              <a:r>
                <a:rPr lang="en-US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LPG </a:t>
              </a:r>
              <a:r>
                <a:rPr lang="th-TH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 </a:t>
              </a:r>
              <a:r>
                <a:rPr lang="en-US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NGV </a:t>
              </a:r>
              <a:r>
                <a:rPr lang="th-TH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สะสม อยู่ที่ 913,185 คัน โดยเพิ่มขึ้นจากช่วงเดือน ธันวาคม 2553 ประมาณ58,000 คัน แยกเป็นระบบ แก๊ส </a:t>
              </a:r>
              <a:r>
                <a:rPr lang="en-US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LPG 63.0% (36,575 </a:t>
              </a:r>
              <a:r>
                <a:rPr lang="th-TH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คัน) และ </a:t>
              </a:r>
              <a:r>
                <a:rPr lang="en-US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NGV 37.0% (21,325 </a:t>
              </a:r>
              <a:r>
                <a:rPr lang="th-TH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คัน) ซึ่งคาดว่าในปี2554 จะมีรถยนต์ติดตั้งแก๊สเพิ่มขึ้นเป็นประมาณ 1.5 แสนคัน โดยสาเหตุหลักของการนำไปติดตั้งแก๊สนั้นมา จากความประหยัด จากการคำนวณพบว่ารถยนต์ที่ติดตั้ง แก๊ส </a:t>
              </a:r>
              <a:r>
                <a:rPr lang="en-US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LPG </a:t>
              </a:r>
              <a:r>
                <a:rPr lang="th-TH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จะคืนทุนค่าติดตั้งประมาณ 1 ปีหากระยะทางวิ่งเฉลี่ยอยู่ที่ 50 กิโลเมตร/ วัน และ 6 เดือน สำหรับระยะทางวิ่งเฉลี่ย 100 กิโลเมตร/วัน ส่วนรถยนต์ที่ติดตั้งแก๊ส </a:t>
              </a:r>
              <a:r>
                <a:rPr lang="en-US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NGV </a:t>
              </a:r>
              <a:r>
                <a:rPr lang="th-TH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จะมีระยะคืนทุนค่าติดตั้งประมาณ 19 เดือน หากระยะทางวิ่งเฉลี่ยอยู่ที่ 50</a:t>
              </a:r>
              <a:r>
                <a:rPr lang="en-US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กิโลเมตร/วัน และ 9 เดือน สำหรับระยะทางวิ่งเฉลี่ย 100 กิโลเมตร/วัน</a:t>
              </a:r>
              <a:endParaRPr lang="en-US" sz="17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l"/>
              <a:r>
                <a:rPr lang="en-US" sz="17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หากมองในแง่ของความปลอดภัย อุบัติเหตุสำคัญที่เกิดจากรถยนต์ใช้แก๊สคือเพลิงไหม้และการระเบิด ดังนั้น หากพิจารณาจากองค์ประกอบของเพลิงไหม้ 3 ประการ ได้แก่ ประกายไฟ เชื้อเพลิง และออกซิเจนแล้ว สิ่งที่รถติดตั้งแก๊สต้องระวังให้มากที่สุด </a:t>
              </a:r>
              <a:endParaRPr lang="en-US" sz="17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l"/>
              <a:r>
                <a:rPr lang="th-TH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คือ การรั่วไหลของแก๊สออกมาภายนอกเนื่องจากการรั่วซึมของท่อหรือข้อต่อที่ส่งแก๊สจากถังมายังหัวฉีดของเครื่องยนต์ </a:t>
              </a:r>
              <a:endParaRPr lang="en-US" sz="17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l"/>
              <a:r>
                <a:rPr lang="th-TH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โดยเฉพาะในขณะขับขี่ที่มีความร้อนจากเครื่องยนต์พร้อมสำหรับการเผาไหม้และระเบิด ก่อนอื่น </a:t>
              </a:r>
              <a:endParaRPr lang="en-US" sz="1700" b="0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l"/>
              <a:r>
                <a:rPr lang="th-TH" sz="17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เรามาทำความรู้จักแก๊สรถยนต์ทั้ง 2 ประเภท ดังนี้</a:t>
              </a:r>
              <a:endParaRPr lang="en-US" sz="17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7D0295C4-7216-409B-BD36-D4346C482F82}"/>
              </a:ext>
            </a:extLst>
          </p:cNvPr>
          <p:cNvGrpSpPr/>
          <p:nvPr/>
        </p:nvGrpSpPr>
        <p:grpSpPr>
          <a:xfrm>
            <a:off x="8240382" y="-13062"/>
            <a:ext cx="932121" cy="883919"/>
            <a:chOff x="7722968" y="106516"/>
            <a:chExt cx="1154709" cy="1025278"/>
          </a:xfrm>
        </p:grpSpPr>
        <p:sp>
          <p:nvSpPr>
            <p:cNvPr id="14" name="วงรี 13">
              <a:extLst>
                <a:ext uri="{FF2B5EF4-FFF2-40B4-BE49-F238E27FC236}">
                  <a16:creationId xmlns:a16="http://schemas.microsoft.com/office/drawing/2014/main" id="{A7D1C435-3900-4214-BAD0-D4321C119D0D}"/>
                </a:ext>
              </a:extLst>
            </p:cNvPr>
            <p:cNvSpPr/>
            <p:nvPr/>
          </p:nvSpPr>
          <p:spPr>
            <a:xfrm>
              <a:off x="7722968" y="106516"/>
              <a:ext cx="1121230" cy="10252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95398EF8-3E55-4334-9AC2-F7B1834D3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33" y="125834"/>
              <a:ext cx="1122344" cy="968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19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7975DFD3-3198-4E2B-AE42-CBC9868DFCDA}"/>
              </a:ext>
            </a:extLst>
          </p:cNvPr>
          <p:cNvSpPr/>
          <p:nvPr/>
        </p:nvSpPr>
        <p:spPr>
          <a:xfrm>
            <a:off x="104503" y="104503"/>
            <a:ext cx="8934995" cy="6635932"/>
          </a:xfrm>
          <a:prstGeom prst="roundRect">
            <a:avLst>
              <a:gd name="adj" fmla="val 0"/>
            </a:avLst>
          </a:prstGeom>
          <a:solidFill>
            <a:schemeClr val="bg1">
              <a:alpha val="78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8E133103-F93D-4BF8-A770-DD32A2D870D7}"/>
              </a:ext>
            </a:extLst>
          </p:cNvPr>
          <p:cNvGrpSpPr/>
          <p:nvPr/>
        </p:nvGrpSpPr>
        <p:grpSpPr>
          <a:xfrm>
            <a:off x="384972" y="379678"/>
            <a:ext cx="8374056" cy="6085582"/>
            <a:chOff x="384972" y="386209"/>
            <a:chExt cx="8374056" cy="6085582"/>
          </a:xfrm>
        </p:grpSpPr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4BBA7BF7-3BA5-4529-B6B2-D0DEEFBB1C6C}"/>
                </a:ext>
              </a:extLst>
            </p:cNvPr>
            <p:cNvGrpSpPr/>
            <p:nvPr/>
          </p:nvGrpSpPr>
          <p:grpSpPr>
            <a:xfrm>
              <a:off x="384972" y="386209"/>
              <a:ext cx="8374056" cy="6085582"/>
              <a:chOff x="330926" y="193765"/>
              <a:chExt cx="8473439" cy="6470469"/>
            </a:xfrm>
          </p:grpSpPr>
          <p:sp>
            <p:nvSpPr>
              <p:cNvPr id="6" name="สี่เหลี่ยมผืนผ้า: มุมมน 5">
                <a:extLst>
                  <a:ext uri="{FF2B5EF4-FFF2-40B4-BE49-F238E27FC236}">
                    <a16:creationId xmlns:a16="http://schemas.microsoft.com/office/drawing/2014/main" id="{D7FDD866-06A9-43CD-BE9C-48D7D6D45D51}"/>
                  </a:ext>
                </a:extLst>
              </p:cNvPr>
              <p:cNvSpPr/>
              <p:nvPr/>
            </p:nvSpPr>
            <p:spPr>
              <a:xfrm>
                <a:off x="330926" y="193765"/>
                <a:ext cx="8473439" cy="6470469"/>
              </a:xfrm>
              <a:prstGeom prst="roundRect">
                <a:avLst>
                  <a:gd name="adj" fmla="val 0"/>
                </a:avLst>
              </a:prstGeom>
              <a:solidFill>
                <a:srgbClr val="FF0066">
                  <a:alpha val="8549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สี่เหลี่ยมผืนผ้า: มุมมน 6">
                <a:extLst>
                  <a:ext uri="{FF2B5EF4-FFF2-40B4-BE49-F238E27FC236}">
                    <a16:creationId xmlns:a16="http://schemas.microsoft.com/office/drawing/2014/main" id="{E997D54F-38C8-42BD-BCCB-B68E0DB8D298}"/>
                  </a:ext>
                </a:extLst>
              </p:cNvPr>
              <p:cNvSpPr/>
              <p:nvPr/>
            </p:nvSpPr>
            <p:spPr>
              <a:xfrm>
                <a:off x="501487" y="349863"/>
                <a:ext cx="8130356" cy="6173100"/>
              </a:xfrm>
              <a:prstGeom prst="roundRect">
                <a:avLst>
                  <a:gd name="adj" fmla="val 0"/>
                </a:avLst>
              </a:prstGeom>
              <a:solidFill>
                <a:srgbClr val="FFFFCC"/>
              </a:solidFill>
              <a:ln w="57150">
                <a:solidFill>
                  <a:srgbClr val="FFFF00"/>
                </a:solidFill>
                <a:prstDash val="sysDash"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AC57CBD5-1181-4D82-98BE-AD933F9C0DA4}"/>
                </a:ext>
              </a:extLst>
            </p:cNvPr>
            <p:cNvSpPr txBox="1"/>
            <p:nvPr/>
          </p:nvSpPr>
          <p:spPr>
            <a:xfrm>
              <a:off x="665236" y="533022"/>
              <a:ext cx="7811589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2000" b="1" i="0" u="none" strike="noStrike" baseline="0" dirty="0">
                  <a:solidFill>
                    <a:srgbClr val="000D8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1.1.1 แก๊ส </a:t>
              </a:r>
              <a:r>
                <a:rPr lang="en-US" sz="2000" b="1" i="0" u="none" strike="noStrike" baseline="0" dirty="0">
                  <a:solidFill>
                    <a:srgbClr val="000D8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LPG (Liquid Petroleum Gas)</a:t>
              </a:r>
            </a:p>
            <a:p>
              <a:pPr algn="l"/>
              <a:r>
                <a:rPr lang="en-US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แก๊ส 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LPG </a:t>
              </a:r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 แก๊สหุงต้มเป็นสารองค์ประกอบจำพวกไฮโดรคาร์บอนชนิดหนึ่งที่เกิดจากการผสมกันของแก๊สหลักอยู่ 2 ประเภท ได้แก่ โพรเพน (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Propane: C3H8) </a:t>
              </a:r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และบิวเทน (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Butane: C4H10) </a:t>
              </a:r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มีสถานะเป็นของเหลวเมื่อถูกเก็บไว้ในถังที่มีแรงดันคงที่ การนำมาใช้ในรถยนต์ถังแก๊ส 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LPG </a:t>
              </a:r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จะมีแรงดัน100–130 ปอนด์ต่อตารางนิ้ว (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Psi)</a:t>
              </a:r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id="{723B11C1-7E2D-45EC-95B5-8CE95506D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0978" y="1679731"/>
              <a:ext cx="3298797" cy="1229815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0A415A0F-FE31-4D2B-B127-8CA6148C9D26}"/>
                </a:ext>
              </a:extLst>
            </p:cNvPr>
            <p:cNvSpPr txBox="1"/>
            <p:nvPr/>
          </p:nvSpPr>
          <p:spPr>
            <a:xfrm>
              <a:off x="714101" y="2831165"/>
              <a:ext cx="7762724" cy="1877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  <a:r>
                <a:rPr lang="th-TH" sz="1600" b="1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รูปที่ 1.2 </a:t>
              </a:r>
              <a:r>
                <a:rPr lang="th-TH" sz="16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แสดงรถยนต์ที่ติดแก๊ส </a:t>
              </a:r>
              <a:r>
                <a:rPr lang="en-US" sz="16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LPG</a:t>
              </a:r>
              <a:r>
                <a:rPr lang="th-TH" sz="14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(ที่มา : </a:t>
              </a:r>
              <a:r>
                <a:rPr lang="en-US" sz="14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www.rodtidgas.com, www.lpgcng–center.com)</a:t>
              </a:r>
            </a:p>
            <a:p>
              <a:pPr algn="l"/>
              <a:r>
                <a:rPr lang="th-TH" sz="2000" b="1" i="0" u="none" strike="noStrike" baseline="0" dirty="0">
                  <a:solidFill>
                    <a:srgbClr val="000D8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1.1.2 แก๊ส </a:t>
              </a:r>
              <a:r>
                <a:rPr lang="en-US" sz="2000" b="1" i="0" u="none" strike="noStrike" baseline="0" dirty="0">
                  <a:solidFill>
                    <a:srgbClr val="000D8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NGV (Natural Gas Vehicle)</a:t>
              </a:r>
            </a:p>
            <a:p>
              <a:pPr algn="l"/>
              <a:r>
                <a:rPr lang="en-US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แก๊ส 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NGV </a:t>
              </a:r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 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CNG (Compressed Natural Gas) </a:t>
              </a:r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เป็นแก๊สที่เกิดจากการย่อยสลายตัวของซากพืชซากสัตว์มีองค์ประกอบหลักคือแก๊สมีเทน (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Methane: CH4) </a:t>
              </a:r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โดยทั่วไปจะมีมีเทนผสมอยู่ตามธรรมชาติประมาณ 70% และ ส่วนที่เหลือคือไฮโดรคาร์บอนชนิดอื่นๆ การนำมาใช้ในรถยนต์ต้องถูกอัดให้อยู่ในสถานะของเหลวและเก็บอยู่ในถังด้วยแรงดันประมาณ</a:t>
              </a:r>
              <a:endParaRPr lang="en-US" sz="18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l"/>
              <a:r>
                <a:rPr lang="th-TH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2,200–2,800 ปอนด์ต่อตารางนิ้ว (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Psi)</a:t>
              </a:r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F9039A18-E716-4147-9DE6-88383DA24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0978" y="4708602"/>
              <a:ext cx="3803848" cy="1229815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id="{32EFB75D-2EB9-47C2-9A37-B03D6F7AC413}"/>
                </a:ext>
              </a:extLst>
            </p:cNvPr>
            <p:cNvSpPr txBox="1"/>
            <p:nvPr/>
          </p:nvSpPr>
          <p:spPr>
            <a:xfrm>
              <a:off x="2388302" y="5915953"/>
              <a:ext cx="50292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รูปที่ 1.3 </a:t>
              </a:r>
              <a:r>
                <a:rPr lang="th-TH" sz="16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แสดงรถยนต์ที่ติดแก๊ส </a:t>
              </a:r>
              <a:r>
                <a:rPr lang="en-US" sz="16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NGV</a:t>
              </a:r>
              <a:r>
                <a:rPr lang="th-TH" sz="14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(ที่มา : </a:t>
              </a:r>
              <a:r>
                <a:rPr lang="en-US" sz="14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www.narandd.com)</a:t>
              </a:r>
              <a:endParaRPr lang="en-US" sz="1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A96C1C14-514A-47F7-B418-BCEB91D0FC94}"/>
              </a:ext>
            </a:extLst>
          </p:cNvPr>
          <p:cNvGrpSpPr/>
          <p:nvPr/>
        </p:nvGrpSpPr>
        <p:grpSpPr>
          <a:xfrm>
            <a:off x="8240382" y="-13062"/>
            <a:ext cx="932121" cy="883919"/>
            <a:chOff x="7722968" y="106516"/>
            <a:chExt cx="1154709" cy="1025278"/>
          </a:xfrm>
        </p:grpSpPr>
        <p:sp>
          <p:nvSpPr>
            <p:cNvPr id="20" name="วงรี 19">
              <a:extLst>
                <a:ext uri="{FF2B5EF4-FFF2-40B4-BE49-F238E27FC236}">
                  <a16:creationId xmlns:a16="http://schemas.microsoft.com/office/drawing/2014/main" id="{D663154A-0BDA-4069-A568-62B1253D9263}"/>
                </a:ext>
              </a:extLst>
            </p:cNvPr>
            <p:cNvSpPr/>
            <p:nvPr/>
          </p:nvSpPr>
          <p:spPr>
            <a:xfrm>
              <a:off x="7722968" y="106516"/>
              <a:ext cx="1121230" cy="10252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1" name="รูปภาพ 20">
              <a:extLst>
                <a:ext uri="{FF2B5EF4-FFF2-40B4-BE49-F238E27FC236}">
                  <a16:creationId xmlns:a16="http://schemas.microsoft.com/office/drawing/2014/main" id="{D9B09D55-E95B-4F12-92C3-C44793DA2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33" y="125834"/>
              <a:ext cx="1122344" cy="968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5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6B8A4AC-94E0-4FC0-B689-E346D10FD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3840" y="-91440"/>
            <a:ext cx="9387840" cy="7040880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A1AABD6-069A-45CD-A04D-CB49C869971A}"/>
              </a:ext>
            </a:extLst>
          </p:cNvPr>
          <p:cNvSpPr txBox="1"/>
          <p:nvPr/>
        </p:nvSpPr>
        <p:spPr>
          <a:xfrm>
            <a:off x="2142308" y="1997839"/>
            <a:ext cx="4859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n w="12700">
                  <a:solidFill>
                    <a:srgbClr val="CC66FF"/>
                  </a:solidFill>
                </a:ln>
                <a:solidFill>
                  <a:srgbClr val="9999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50800" dir="11400000" algn="ctr" rotWithShape="0">
                    <a:srgbClr val="FF9999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1.2 คุณสมบัติของแก๊สธรรมชาติเปรียบเทียบกับเชื้อเพลิงชนิดอื่น</a:t>
            </a:r>
            <a:endParaRPr lang="en-US" sz="6000" b="1" dirty="0">
              <a:ln w="12700">
                <a:solidFill>
                  <a:srgbClr val="CC66FF"/>
                </a:solidFill>
              </a:ln>
              <a:solidFill>
                <a:srgbClr val="9999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25400" dist="50800" dir="11400000" algn="ctr" rotWithShape="0">
                  <a:srgbClr val="FF9999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E66FBFF-E4A2-464F-9189-CE103C80C380}"/>
              </a:ext>
            </a:extLst>
          </p:cNvPr>
          <p:cNvGrpSpPr/>
          <p:nvPr/>
        </p:nvGrpSpPr>
        <p:grpSpPr>
          <a:xfrm>
            <a:off x="8240382" y="-13062"/>
            <a:ext cx="932121" cy="883919"/>
            <a:chOff x="7722968" y="106516"/>
            <a:chExt cx="1154709" cy="1025278"/>
          </a:xfrm>
        </p:grpSpPr>
        <p:sp>
          <p:nvSpPr>
            <p:cNvPr id="6" name="วงรี 5">
              <a:extLst>
                <a:ext uri="{FF2B5EF4-FFF2-40B4-BE49-F238E27FC236}">
                  <a16:creationId xmlns:a16="http://schemas.microsoft.com/office/drawing/2014/main" id="{B0768408-DD4D-44A5-BA4B-B5D53027F1F7}"/>
                </a:ext>
              </a:extLst>
            </p:cNvPr>
            <p:cNvSpPr/>
            <p:nvPr/>
          </p:nvSpPr>
          <p:spPr>
            <a:xfrm>
              <a:off x="7722968" y="106516"/>
              <a:ext cx="1121230" cy="10252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id="{1FE6F72F-BDBA-45C0-9B90-9BF66B411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33" y="125834"/>
              <a:ext cx="1122344" cy="968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321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B270D65F-4F0A-4CA6-BD57-DDF31E7C27F9}"/>
              </a:ext>
            </a:extLst>
          </p:cNvPr>
          <p:cNvSpPr/>
          <p:nvPr/>
        </p:nvSpPr>
        <p:spPr>
          <a:xfrm>
            <a:off x="104503" y="104503"/>
            <a:ext cx="8934995" cy="6635932"/>
          </a:xfrm>
          <a:prstGeom prst="roundRect">
            <a:avLst>
              <a:gd name="adj" fmla="val 0"/>
            </a:avLst>
          </a:prstGeom>
          <a:solidFill>
            <a:schemeClr val="bg1">
              <a:alpha val="78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4609AADC-6929-4FBC-ABD8-F464E7F0954E}"/>
              </a:ext>
            </a:extLst>
          </p:cNvPr>
          <p:cNvGrpSpPr/>
          <p:nvPr/>
        </p:nvGrpSpPr>
        <p:grpSpPr>
          <a:xfrm>
            <a:off x="357052" y="400595"/>
            <a:ext cx="8934995" cy="6339840"/>
            <a:chOff x="357052" y="400595"/>
            <a:chExt cx="8934995" cy="6339840"/>
          </a:xfrm>
        </p:grpSpPr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093EE246-0299-4BF5-8E6F-8061468B1EC6}"/>
                </a:ext>
              </a:extLst>
            </p:cNvPr>
            <p:cNvGrpSpPr/>
            <p:nvPr/>
          </p:nvGrpSpPr>
          <p:grpSpPr>
            <a:xfrm>
              <a:off x="357052" y="400595"/>
              <a:ext cx="8934995" cy="6339840"/>
              <a:chOff x="328754" y="285206"/>
              <a:chExt cx="8979623" cy="6686164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36EF7D82-6FC5-4919-A1C7-025A766BB8A9}"/>
                  </a:ext>
                </a:extLst>
              </p:cNvPr>
              <p:cNvGrpSpPr/>
              <p:nvPr/>
            </p:nvGrpSpPr>
            <p:grpSpPr>
              <a:xfrm>
                <a:off x="328754" y="285206"/>
                <a:ext cx="8292731" cy="6115594"/>
                <a:chOff x="330926" y="193765"/>
                <a:chExt cx="9319170" cy="6931938"/>
              </a:xfrm>
            </p:grpSpPr>
            <p:sp>
              <p:nvSpPr>
                <p:cNvPr id="8" name="สี่เหลี่ยมผืนผ้า: มุมมน 7">
                  <a:extLst>
                    <a:ext uri="{FF2B5EF4-FFF2-40B4-BE49-F238E27FC236}">
                      <a16:creationId xmlns:a16="http://schemas.microsoft.com/office/drawing/2014/main" id="{1B0521B2-D879-4307-8765-B56FED9CD858}"/>
                    </a:ext>
                  </a:extLst>
                </p:cNvPr>
                <p:cNvSpPr/>
                <p:nvPr/>
              </p:nvSpPr>
              <p:spPr>
                <a:xfrm>
                  <a:off x="330926" y="193765"/>
                  <a:ext cx="9319170" cy="693193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70C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สี่เหลี่ยมผืนผ้า: มุมมน 8">
                  <a:extLst>
                    <a:ext uri="{FF2B5EF4-FFF2-40B4-BE49-F238E27FC236}">
                      <a16:creationId xmlns:a16="http://schemas.microsoft.com/office/drawing/2014/main" id="{3878698C-C794-49F5-87C2-1CD67BD52C76}"/>
                    </a:ext>
                  </a:extLst>
                </p:cNvPr>
                <p:cNvSpPr/>
                <p:nvPr/>
              </p:nvSpPr>
              <p:spPr>
                <a:xfrm>
                  <a:off x="483326" y="326430"/>
                  <a:ext cx="9000911" cy="666742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E1F4FF"/>
                </a:solidFill>
                <a:ln w="57150">
                  <a:solidFill>
                    <a:srgbClr val="FFFF00"/>
                  </a:solidFill>
                  <a:prstDash val="sysDash"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7" name="รูปภาพ 6">
                <a:extLst>
                  <a:ext uri="{FF2B5EF4-FFF2-40B4-BE49-F238E27FC236}">
                    <a16:creationId xmlns:a16="http://schemas.microsoft.com/office/drawing/2014/main" id="{98600AC7-76D9-45C4-B061-BEB44D080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62493">
                <a:off x="7934593" y="5597586"/>
                <a:ext cx="1373784" cy="1373784"/>
              </a:xfrm>
              <a:prstGeom prst="rect">
                <a:avLst/>
              </a:prstGeom>
            </p:spPr>
          </p:pic>
        </p:grpSp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id="{DFC4D0AF-3115-4546-AD2A-977D6AB17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956" y="856685"/>
              <a:ext cx="7451790" cy="2131075"/>
            </a:xfrm>
            <a:prstGeom prst="rect">
              <a:avLst/>
            </a:prstGeom>
          </p:spPr>
        </p:pic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A66F6262-989F-43DE-8712-86DAA3CA9A0E}"/>
                </a:ext>
              </a:extLst>
            </p:cNvPr>
            <p:cNvSpPr txBox="1"/>
            <p:nvPr/>
          </p:nvSpPr>
          <p:spPr>
            <a:xfrm>
              <a:off x="778634" y="3138993"/>
              <a:ext cx="7586729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* ขีดจำกัดการติดไฟ (</a:t>
              </a:r>
              <a:r>
                <a:rPr lang="en-US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Flammability Limit) </a:t>
              </a:r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คือ ร้อยละของเชื้อเพลิงในอากาศที่สามารถทำให้เกิดการลุกไหม้ได้เมื่อมีประกายไฟหรือมีความร้อนสูงถึงอุณหภูมิติดไฟ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** อุณหภูมิติดไฟ (</a:t>
              </a:r>
              <a:r>
                <a:rPr lang="en-US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Auto Ignition Temperature) </a:t>
              </a:r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คือ อุณหภูมิที่สามารถติดไฟได้เองจากตารางด้านบน มีเพียงแก๊ส </a:t>
              </a:r>
              <a:r>
                <a:rPr lang="en-US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NGV </a:t>
              </a:r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เท่านั้นที่เบากว่าอากาศ ส่วนแก๊ส </a:t>
              </a:r>
              <a:r>
                <a:rPr lang="en-US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LPG </a:t>
              </a:r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และน้ำมันเชื้อเพลิงทั้ง 2 ประเภทหนักกว่าอากาศ ดังนั้น เมื่อรั่วไหลจะสะสมอยู่ที่พื้น หากมีประกายไฟจึงทำให้เกิดการระเบิดได้ง่ายกว่าแก๊ส </a:t>
              </a:r>
              <a:r>
                <a:rPr lang="en-US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NGV </a:t>
              </a:r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แต่ถึงแม้ว่าถังแก๊สทั้ง 2 ประเภทมีวาล์วควบคุมความดันซึ่งจะตัดทันทีที่เกิดการรั่วไหลทำ ให้โอกาสที่ถังระเบิดจะมีน้อยก็ตาม แต่หากเกิดเพลิงไหม้เป็นระยะเวลานานและตัวถังได้รับความร้อน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่อเนื่องจะทำให้แก๊สภายในขยายตัวจนถึงขีดจำกัดที่ถังจะทนแรงดันได้ก็จะสามารถทำให้ถังระเบิดออกได้เช่นกัน อีกทั้งอุบัติเหตุที่เกิดกับตัวรถไม่ใช่แค่เพียงเพลิงไหม้เท่านั้น ยังมีอุบัติเหตุรถชนซึ่งอาจชนรุนแรง</a:t>
              </a:r>
            </a:p>
            <a:p>
              <a:pPr algn="l"/>
              <a:r>
                <a:rPr lang="th-TH" sz="1800" b="0" i="0" u="none" strike="noStrike" baseline="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จนถึงตัวถังแก๊สได้ดังนั้น ความแข็งแรงของถังแก๊สก็เป็นประเด็นด้านความปลอดภัยที่ผู้ใช้ควรคำนึงถึงเช่นกัน</a:t>
              </a:r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78CA0836-42D6-4EF9-BA60-459BE6360CEC}"/>
              </a:ext>
            </a:extLst>
          </p:cNvPr>
          <p:cNvGrpSpPr/>
          <p:nvPr/>
        </p:nvGrpSpPr>
        <p:grpSpPr>
          <a:xfrm>
            <a:off x="8240382" y="-13062"/>
            <a:ext cx="932121" cy="883919"/>
            <a:chOff x="7722968" y="106516"/>
            <a:chExt cx="1154709" cy="1025278"/>
          </a:xfrm>
        </p:grpSpPr>
        <p:sp>
          <p:nvSpPr>
            <p:cNvPr id="16" name="วงรี 15">
              <a:extLst>
                <a:ext uri="{FF2B5EF4-FFF2-40B4-BE49-F238E27FC236}">
                  <a16:creationId xmlns:a16="http://schemas.microsoft.com/office/drawing/2014/main" id="{A1794933-E57F-4993-8F4B-DDC539F18FC4}"/>
                </a:ext>
              </a:extLst>
            </p:cNvPr>
            <p:cNvSpPr/>
            <p:nvPr/>
          </p:nvSpPr>
          <p:spPr>
            <a:xfrm>
              <a:off x="7722968" y="106516"/>
              <a:ext cx="1121230" cy="10252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7" name="รูปภาพ 16">
              <a:extLst>
                <a:ext uri="{FF2B5EF4-FFF2-40B4-BE49-F238E27FC236}">
                  <a16:creationId xmlns:a16="http://schemas.microsoft.com/office/drawing/2014/main" id="{F9F9E8D8-654E-4468-B18A-5B8CEA89C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33" y="125834"/>
              <a:ext cx="1122344" cy="968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6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189E7AD-D4FD-4287-A466-FDEE44DBD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3840" y="-91440"/>
            <a:ext cx="9387840" cy="7040880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C62FA2A-2B94-441E-841C-3AB07C42D8A9}"/>
              </a:ext>
            </a:extLst>
          </p:cNvPr>
          <p:cNvSpPr txBox="1"/>
          <p:nvPr/>
        </p:nvSpPr>
        <p:spPr>
          <a:xfrm>
            <a:off x="2194559" y="1928171"/>
            <a:ext cx="49464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n w="12700">
                  <a:solidFill>
                    <a:srgbClr val="CC66FF"/>
                  </a:solidFill>
                </a:ln>
                <a:solidFill>
                  <a:srgbClr val="9999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dist="50800" dir="11400000" algn="ctr" rotWithShape="0">
                    <a:srgbClr val="FF9999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1.3 ข้อปฏิบัติเมื่อเกิดอุบัติเหตุกับรถใช้แก๊ส</a:t>
            </a:r>
            <a:endParaRPr lang="en-US" sz="7200" b="1" dirty="0">
              <a:ln w="12700">
                <a:solidFill>
                  <a:srgbClr val="CC66FF"/>
                </a:solidFill>
              </a:ln>
              <a:solidFill>
                <a:srgbClr val="9999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25400" dist="50800" dir="11400000" algn="ctr" rotWithShape="0">
                  <a:srgbClr val="FF9999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3C34EFD1-70A6-4654-B785-79AE0F731614}"/>
              </a:ext>
            </a:extLst>
          </p:cNvPr>
          <p:cNvGrpSpPr/>
          <p:nvPr/>
        </p:nvGrpSpPr>
        <p:grpSpPr>
          <a:xfrm>
            <a:off x="8240382" y="-13062"/>
            <a:ext cx="932121" cy="883919"/>
            <a:chOff x="7722968" y="106516"/>
            <a:chExt cx="1154709" cy="1025278"/>
          </a:xfrm>
        </p:grpSpPr>
        <p:sp>
          <p:nvSpPr>
            <p:cNvPr id="6" name="วงรี 5">
              <a:extLst>
                <a:ext uri="{FF2B5EF4-FFF2-40B4-BE49-F238E27FC236}">
                  <a16:creationId xmlns:a16="http://schemas.microsoft.com/office/drawing/2014/main" id="{D7D22C89-8F38-4CF6-872F-9F5BAF2D1808}"/>
                </a:ext>
              </a:extLst>
            </p:cNvPr>
            <p:cNvSpPr/>
            <p:nvPr/>
          </p:nvSpPr>
          <p:spPr>
            <a:xfrm>
              <a:off x="7722968" y="106516"/>
              <a:ext cx="1121230" cy="10252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id="{01AE5C76-61BE-48D6-8A8C-814DC6B21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33" y="125834"/>
              <a:ext cx="1122344" cy="968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0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1614</Words>
  <Application>Microsoft Office PowerPoint</Application>
  <PresentationFormat>นำเสนอทางหน้าจอ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Warintorn</cp:lastModifiedBy>
  <cp:revision>4</cp:revision>
  <dcterms:created xsi:type="dcterms:W3CDTF">2022-01-06T06:59:30Z</dcterms:created>
  <dcterms:modified xsi:type="dcterms:W3CDTF">2025-03-22T17:49:17Z</dcterms:modified>
</cp:coreProperties>
</file>