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  <a:srgbClr val="0000FF"/>
    <a:srgbClr val="0000CC"/>
    <a:srgbClr val="B0DFF4"/>
    <a:srgbClr val="DEF1FA"/>
    <a:srgbClr val="5C892E"/>
    <a:srgbClr val="FF7C80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9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3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4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8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1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9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1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7C198-F82B-4FF6-92A9-0221BF11405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7DD2-87F2-4505-ABAE-9AE6A3BF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AD3C7EFF-311F-4142-85CA-52FE42BFFDEF}"/>
              </a:ext>
            </a:extLst>
          </p:cNvPr>
          <p:cNvGrpSpPr/>
          <p:nvPr/>
        </p:nvGrpSpPr>
        <p:grpSpPr>
          <a:xfrm>
            <a:off x="0" y="296091"/>
            <a:ext cx="6888481" cy="2725258"/>
            <a:chOff x="296090" y="365759"/>
            <a:chExt cx="6888481" cy="2725258"/>
          </a:xfrm>
        </p:grpSpPr>
        <p:sp>
          <p:nvSpPr>
            <p:cNvPr id="3" name="สี่เหลี่ยมผืนผ้า: มุมมน 2">
              <a:extLst>
                <a:ext uri="{FF2B5EF4-FFF2-40B4-BE49-F238E27FC236}">
                  <a16:creationId xmlns:a16="http://schemas.microsoft.com/office/drawing/2014/main" id="{C933DAE5-EF9B-4E06-B189-0A0C5FDA3268}"/>
                </a:ext>
              </a:extLst>
            </p:cNvPr>
            <p:cNvSpPr/>
            <p:nvPr/>
          </p:nvSpPr>
          <p:spPr>
            <a:xfrm>
              <a:off x="296090" y="365759"/>
              <a:ext cx="6888481" cy="26468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0BE329FB-99CF-4BCD-918F-86D1EA35317E}"/>
                </a:ext>
              </a:extLst>
            </p:cNvPr>
            <p:cNvSpPr txBox="1"/>
            <p:nvPr/>
          </p:nvSpPr>
          <p:spPr>
            <a:xfrm>
              <a:off x="975360" y="444139"/>
              <a:ext cx="6000206" cy="2646878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srgbClr val="FFFF00">
                  <a:alpha val="4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th-TH" sz="16600" b="1" dirty="0">
                  <a:ln w="28575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38100" dir="9000000" algn="ctr" rotWithShape="0">
                      <a:srgbClr val="0000FF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หน่วยที่ 3</a:t>
              </a:r>
              <a:endParaRPr lang="en-US" sz="166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38100" dir="9000000" algn="ctr" rotWithShape="0">
                    <a:srgbClr val="0000FF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76986435-6151-4AA7-A974-5D97A7530BE6}"/>
              </a:ext>
            </a:extLst>
          </p:cNvPr>
          <p:cNvGrpSpPr/>
          <p:nvPr/>
        </p:nvGrpSpPr>
        <p:grpSpPr>
          <a:xfrm>
            <a:off x="0" y="2015907"/>
            <a:ext cx="9932126" cy="2167644"/>
            <a:chOff x="41366" y="2029555"/>
            <a:chExt cx="9932126" cy="2167644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5EE7AC65-0720-47E9-961A-92FEAB5617E5}"/>
                </a:ext>
              </a:extLst>
            </p:cNvPr>
            <p:cNvSpPr/>
            <p:nvPr/>
          </p:nvSpPr>
          <p:spPr>
            <a:xfrm>
              <a:off x="41366" y="2029555"/>
              <a:ext cx="9932126" cy="21676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C31EDCF6-CFF3-483C-86D5-BDF85438C0E0}"/>
                </a:ext>
              </a:extLst>
            </p:cNvPr>
            <p:cNvSpPr txBox="1"/>
            <p:nvPr/>
          </p:nvSpPr>
          <p:spPr>
            <a:xfrm>
              <a:off x="757645" y="2459774"/>
              <a:ext cx="82731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8800" b="1" dirty="0">
                  <a:ln w="12700">
                    <a:solidFill>
                      <a:srgbClr val="92D050"/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25400" dist="38100" dir="11400000" algn="ctr" rotWithShape="0">
                      <a:srgbClr val="33CC33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อุปกรณ์และหน้าที่ของแก๊ส</a:t>
              </a:r>
              <a:endParaRPr lang="en-US" sz="8800" b="1" dirty="0">
                <a:ln w="1270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38100" dir="11400000" algn="ctr" rotWithShape="0">
                    <a:srgbClr val="33CC33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BBB1A83D-EF3A-446B-8267-752512D37DF3}"/>
              </a:ext>
            </a:extLst>
          </p:cNvPr>
          <p:cNvGrpSpPr/>
          <p:nvPr/>
        </p:nvGrpSpPr>
        <p:grpSpPr>
          <a:xfrm>
            <a:off x="84910" y="5625863"/>
            <a:ext cx="1188719" cy="1090122"/>
            <a:chOff x="7722968" y="106516"/>
            <a:chExt cx="1154709" cy="1025278"/>
          </a:xfrm>
        </p:grpSpPr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A060FAAD-115B-41CF-8DF8-DB079B8155C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8B83A43E-0839-4360-8482-1357A6278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16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35EFE7C1-CD41-4ECB-9C19-C375ED14C016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E885FC5A-1722-4CB2-806B-79582CBF4742}"/>
              </a:ext>
            </a:extLst>
          </p:cNvPr>
          <p:cNvGrpSpPr/>
          <p:nvPr/>
        </p:nvGrpSpPr>
        <p:grpSpPr>
          <a:xfrm>
            <a:off x="484742" y="317864"/>
            <a:ext cx="8659258" cy="6540136"/>
            <a:chOff x="484742" y="317864"/>
            <a:chExt cx="8659258" cy="6540136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26084436-7F99-4EC9-8D63-DF6D9F550E11}"/>
                </a:ext>
              </a:extLst>
            </p:cNvPr>
            <p:cNvGrpSpPr/>
            <p:nvPr/>
          </p:nvGrpSpPr>
          <p:grpSpPr>
            <a:xfrm>
              <a:off x="484742" y="317864"/>
              <a:ext cx="8659258" cy="6540136"/>
              <a:chOff x="341052" y="325080"/>
              <a:chExt cx="8802948" cy="6551398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83D20B8E-9BFA-43AC-B1FF-22F97D7D56DC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323977" cy="5991526"/>
                <a:chOff x="618309" y="400594"/>
                <a:chExt cx="7794171" cy="5921829"/>
              </a:xfrm>
              <a:effectLst/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58DD7F9C-AC38-4249-8F2F-BB1B68769D7D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rgbClr val="8295BC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F353B7B9-8EF0-48DB-AD0D-3A84EFB3CF16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34965091-511B-4086-9485-6EB1D7BC5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8149" y="4593627"/>
                <a:ext cx="2185851" cy="2282851"/>
              </a:xfrm>
              <a:prstGeom prst="rect">
                <a:avLst/>
              </a:prstGeom>
            </p:spPr>
          </p:pic>
        </p:grp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8B72601-9CB8-4306-BC87-CADD34EC05BF}"/>
                </a:ext>
              </a:extLst>
            </p:cNvPr>
            <p:cNvSpPr txBox="1"/>
            <p:nvPr/>
          </p:nvSpPr>
          <p:spPr>
            <a:xfrm>
              <a:off x="811577" y="510347"/>
              <a:ext cx="7606028" cy="5647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3.2.7 </a:t>
              </a:r>
              <a:r>
                <a:rPr lang="th-TH" sz="1900" b="1" i="0" u="none" strike="noStrike" baseline="0" dirty="0" err="1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เลือกเชื้อเพลิง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Switch)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เป็นปุ่ม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สามารถใช้ปรับเลือกใช้เชื้อเพลิงอัตโนมัติ โดยไม่ต้องหยุดรถ หรือดับเครื่องยนต์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3.2.8 วาล์ว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นับเป็นอุปกรณ์สำคัญสำหรับถังแก๊ส ประกอบด้วยวาล์วป้องกันการรั่วของแก๊สในกรณีที่เกิดอุบัติเหตุรถชน วาล์วป้องกันการรั่วซึมของแก๊สในกรณีที่ท่อเดินแก๊สรั่ว และวาล์วควบคุมการไหลย้อนของแก๊ส เป็นต้น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3.2.9 กรองแก๊ส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Gas Filter)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ทำหน้าที่กรองสิ่งสกปรกออกจากแก๊ส ก่อนจะจ่ายเข้าหัวฉีด เพื่อให้มีความสะอาดก่อนที่เชื้อเพลิงจะเผาไหม้</a:t>
              </a:r>
              <a:endParaRPr lang="en-US" sz="1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อุปกรณ์ที่แนะนำไปทั้ง 9 ชนิดนั้น เป็นอุปกรณ์หลัก ๆ เวลาที่ช่างนำไปติดตั้งนั้น จะมีการจัดเป็นชุดตามระบบที่ผู้ใช้ตัดสินใจเลือก ซึ่งมี 2 ระบบหลัก ๆ ด้วยกันคือระบบดูดแก๊ส กับระบบฉีดแก๊ส โดยแต่ละระบบสามารถจำแนกแยกย่อยออกไปตามความเหมาะสมสำหรับรถยนต์แต่ละรุ่น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3.2.10 ระบบดูดแก๊ส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ระบบดูดธรรมดา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Mixer)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อุปกรณ์ระบบดูดธรรมดาที่ใช้ในการติดตั้งระบบแก๊สแอลพ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มีดังนี้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ถังบรรจุแก๊สแอลพ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Tank)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วาล์ว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Valve)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ที่นิยมใช้มี 3 ประเภทคือวาล์วแบบมือหมุนธรรมดา,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มัล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ติวาล์ว และวาล์วซู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เปอร์</a:t>
              </a:r>
              <a:endParaRPr lang="th-TH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อุปกรณ์ผสมแก๊สกับอากาศ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อุปกรณ์ปรับลดแรงดัน หรือนิยมเรียกกันว่าหม้อต้ม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Reducer)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Switch)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ชุดสายไฟ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 ท่อทองแดง</a:t>
              </a:r>
              <a:endParaRPr lang="en-US" sz="1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51CD4615-4129-4BB7-AC07-79826C9B4D9F}"/>
              </a:ext>
            </a:extLst>
          </p:cNvPr>
          <p:cNvGrpSpPr/>
          <p:nvPr/>
        </p:nvGrpSpPr>
        <p:grpSpPr>
          <a:xfrm>
            <a:off x="8052097" y="140618"/>
            <a:ext cx="1011348" cy="927463"/>
            <a:chOff x="7722968" y="106516"/>
            <a:chExt cx="1154709" cy="1025278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B508C0EE-2622-497D-AAAE-F39DB7C15D60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95576025-EFAF-430D-B552-18C7921E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71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81803287-F1A9-40FF-BC82-06491287D83C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30B02E2A-B6AF-4883-8534-82D23948DD61}"/>
              </a:ext>
            </a:extLst>
          </p:cNvPr>
          <p:cNvGrpSpPr/>
          <p:nvPr/>
        </p:nvGrpSpPr>
        <p:grpSpPr>
          <a:xfrm>
            <a:off x="515223" y="361406"/>
            <a:ext cx="8741990" cy="6631578"/>
            <a:chOff x="515223" y="361406"/>
            <a:chExt cx="8741990" cy="6631578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D46FB7FA-2D63-4ABB-B3DD-EC0B110B2598}"/>
                </a:ext>
              </a:extLst>
            </p:cNvPr>
            <p:cNvGrpSpPr/>
            <p:nvPr/>
          </p:nvGrpSpPr>
          <p:grpSpPr>
            <a:xfrm>
              <a:off x="515223" y="361406"/>
              <a:ext cx="8741990" cy="6631578"/>
              <a:chOff x="341052" y="325080"/>
              <a:chExt cx="9254271" cy="6508663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187E2B66-6AF1-4F53-8E65-DF227E7FA73F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323977" cy="5991526"/>
                <a:chOff x="618309" y="400594"/>
                <a:chExt cx="7794171" cy="5921829"/>
              </a:xfrm>
              <a:effectLst/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4FF3E8B3-DE31-407D-A36F-0C111C6C6A61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3BB2DA78-E7CF-4754-9A63-08C7A5244E1D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40B6CC2E-E2F2-4133-9A61-C10AF3BEE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2316" y="3413533"/>
                <a:ext cx="2443007" cy="3420210"/>
              </a:xfrm>
              <a:prstGeom prst="rect">
                <a:avLst/>
              </a:prstGeom>
            </p:spPr>
          </p:pic>
        </p:grp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F654713-532F-4A4D-BFF7-4336080681C1}"/>
                </a:ext>
              </a:extLst>
            </p:cNvPr>
            <p:cNvSpPr txBox="1"/>
            <p:nvPr/>
          </p:nvSpPr>
          <p:spPr>
            <a:xfrm>
              <a:off x="837007" y="573357"/>
              <a:ext cx="7157462" cy="5693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3.2.11 ระบบคาร์บูเรเตอร์ มีสัญญาณออกซิเจนเซ็นเซอร์ (</a:t>
              </a:r>
              <a:r>
                <a:rPr lang="en-US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</a:t>
              </a:r>
              <a:r>
                <a:rPr lang="en-US" sz="2000" b="1" i="0" u="none" strike="noStrike" baseline="0" dirty="0" err="1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LambdaControl</a:t>
              </a:r>
              <a:r>
                <a:rPr lang="en-US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อุปกรณ์ระบบดูดสำหรับรถคาร์บูเรเตอร์ แบบมีสัญญาณออกซิเจนเซ็นเซอร์ มีดังนี้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1. ถังบรรจุแก๊สแอลพ</a:t>
              </a:r>
              <a:r>
                <a:rPr lang="th-TH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Tank)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2. วาล์ว (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Valve)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ที่นิยมใช้มี 3 ประเภทคือวาล์วแบบมือหมุนธรรมดา, </a:t>
              </a:r>
              <a:r>
                <a:rPr lang="th-TH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มัล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ติวาล์ว และวาล์วซู</a:t>
              </a:r>
              <a:r>
                <a:rPr lang="th-TH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เปอร์</a:t>
              </a:r>
              <a:endParaRPr lang="th-TH" sz="18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3. อุปกรณ์ผสมแก๊สกับอากาศแบบแปรผัน (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Variable Mixer)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อุปกรณ์ปรับลดแรงดัน หรือนิยมเรียกกันว่าหม้อต้ม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Reducer)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กล่องควบคุมการจ่ายแก๊สระบบดูด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Lambda Control)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Switch)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 ชุดสายไฟ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 ท่อทองแดง</a:t>
              </a:r>
            </a:p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3.2.12 ระบบฉีดแก๊ส (</a:t>
              </a:r>
              <a:r>
                <a:rPr lang="en-US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Sequential </a:t>
              </a:r>
              <a:r>
                <a:rPr lang="en-US" sz="2000" b="1" i="0" u="none" strike="noStrike" baseline="0" dirty="0" err="1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Injecton</a:t>
              </a:r>
              <a:r>
                <a:rPr lang="en-US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อุปกรณ์ระบบฉีดแก๊สแอลพ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มีดังนี้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ถังบรรจุแก๊สแอลพ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Tank)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วาล์ว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Valve)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ที่นิยมใช้มี 2 ประเภท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คื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อม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ัล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ติวาล์ว และวาล์วซู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เปอร์</a:t>
              </a:r>
              <a:endParaRPr lang="th-TH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 อุปกรณ์ปรับลดแรงดัน หรือนิยมเรียกกันว่าหม้อต้ม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Reducer)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 กล่องควบคุมและประมวลผลแก๊ส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Unit) 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“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ECU”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 หัวฉีด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GAS Injection)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 </a:t>
              </a:r>
              <a:r>
                <a:rPr lang="th-TH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Switch)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 ชุดสายไฟ</a:t>
              </a:r>
            </a:p>
            <a:p>
              <a:pPr lvl="2"/>
              <a:r>
                <a:rPr lang="th-TH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9. ท่อทองแดง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AC72CEE4-C904-44FB-8E82-8C016C607982}"/>
              </a:ext>
            </a:extLst>
          </p:cNvPr>
          <p:cNvGrpSpPr/>
          <p:nvPr/>
        </p:nvGrpSpPr>
        <p:grpSpPr>
          <a:xfrm>
            <a:off x="8052097" y="140618"/>
            <a:ext cx="1011348" cy="927463"/>
            <a:chOff x="7722968" y="106516"/>
            <a:chExt cx="1154709" cy="1025278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88EF17F2-649E-43CC-9D90-DE1019C8A676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0993EB98-AA8F-45BA-A3C2-FE2152D30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86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124868DA-1C52-4EC0-B6A5-4954B241525C}"/>
              </a:ext>
            </a:extLst>
          </p:cNvPr>
          <p:cNvGrpSpPr/>
          <p:nvPr/>
        </p:nvGrpSpPr>
        <p:grpSpPr>
          <a:xfrm>
            <a:off x="0" y="158931"/>
            <a:ext cx="8982890" cy="6540137"/>
            <a:chOff x="0" y="158931"/>
            <a:chExt cx="8982890" cy="6540137"/>
          </a:xfrm>
        </p:grpSpPr>
        <p:sp>
          <p:nvSpPr>
            <p:cNvPr id="2" name="สี่เหลี่ยมผืนผ้า: มุมมน 1">
              <a:extLst>
                <a:ext uri="{FF2B5EF4-FFF2-40B4-BE49-F238E27FC236}">
                  <a16:creationId xmlns:a16="http://schemas.microsoft.com/office/drawing/2014/main" id="{40B4EE75-C9E0-4510-930E-D9260607E67E}"/>
                </a:ext>
              </a:extLst>
            </p:cNvPr>
            <p:cNvSpPr/>
            <p:nvPr/>
          </p:nvSpPr>
          <p:spPr>
            <a:xfrm>
              <a:off x="161109" y="158931"/>
              <a:ext cx="8821781" cy="6540137"/>
            </a:xfrm>
            <a:prstGeom prst="roundRect">
              <a:avLst>
                <a:gd name="adj" fmla="val 11584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BEE07414-20F2-4680-8A25-CCF64961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865907"/>
              <a:ext cx="3108692" cy="3833161"/>
            </a:xfrm>
            <a:prstGeom prst="rect">
              <a:avLst/>
            </a:prstGeom>
          </p:spPr>
        </p:pic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94BF42BF-AD53-47FC-AA5F-0FFBD4417F9A}"/>
              </a:ext>
            </a:extLst>
          </p:cNvPr>
          <p:cNvGrpSpPr/>
          <p:nvPr/>
        </p:nvGrpSpPr>
        <p:grpSpPr>
          <a:xfrm>
            <a:off x="2092509" y="4308567"/>
            <a:ext cx="8380774" cy="2182714"/>
            <a:chOff x="2092509" y="4308567"/>
            <a:chExt cx="8380774" cy="2182714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25EB909-DC34-4E6C-A87B-C5893A1B0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89" b="48730"/>
            <a:stretch/>
          </p:blipFill>
          <p:spPr>
            <a:xfrm>
              <a:off x="2092509" y="4308567"/>
              <a:ext cx="8380774" cy="2182714"/>
            </a:xfrm>
            <a:prstGeom prst="rect">
              <a:avLst/>
            </a:prstGeom>
          </p:spPr>
        </p:pic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37C83E2C-4552-4831-BB45-EF0CB8ED7920}"/>
                </a:ext>
              </a:extLst>
            </p:cNvPr>
            <p:cNvSpPr txBox="1"/>
            <p:nvPr/>
          </p:nvSpPr>
          <p:spPr>
            <a:xfrm>
              <a:off x="3507243" y="4641846"/>
              <a:ext cx="479202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3.2 อุปกรณ์และหน้าที่ของแก๊สแอลพ</a:t>
              </a:r>
              <a:r>
                <a:rPr lang="th-TH" sz="4400" b="0" i="0" u="none" strike="noStrike" baseline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endPara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B12A70E-2B64-4285-B196-EF2F08A19079}"/>
              </a:ext>
            </a:extLst>
          </p:cNvPr>
          <p:cNvGrpSpPr/>
          <p:nvPr/>
        </p:nvGrpSpPr>
        <p:grpSpPr>
          <a:xfrm>
            <a:off x="2092509" y="2233749"/>
            <a:ext cx="8380774" cy="2182714"/>
            <a:chOff x="2092509" y="2233749"/>
            <a:chExt cx="8380774" cy="2182714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4A65D076-9002-4B9D-93F7-510EC1E21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9" b="80190"/>
            <a:stretch/>
          </p:blipFill>
          <p:spPr>
            <a:xfrm>
              <a:off x="2092509" y="2233749"/>
              <a:ext cx="8380774" cy="2182714"/>
            </a:xfrm>
            <a:prstGeom prst="rect">
              <a:avLst/>
            </a:prstGeom>
          </p:spPr>
        </p:pic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FF77AFAC-9E9F-4AE5-827D-2A27FE8C3609}"/>
                </a:ext>
              </a:extLst>
            </p:cNvPr>
            <p:cNvSpPr txBox="1"/>
            <p:nvPr/>
          </p:nvSpPr>
          <p:spPr>
            <a:xfrm>
              <a:off x="3507243" y="2636634"/>
              <a:ext cx="479202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3.1 อุปกรณ์และหน้าที่ของระบบ </a:t>
              </a:r>
              <a:r>
                <a:rPr lang="en-US" sz="4400" b="0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19DE0FD9-2F27-4111-8685-A05F6E01ACC4}"/>
              </a:ext>
            </a:extLst>
          </p:cNvPr>
          <p:cNvGrpSpPr/>
          <p:nvPr/>
        </p:nvGrpSpPr>
        <p:grpSpPr>
          <a:xfrm>
            <a:off x="-1" y="0"/>
            <a:ext cx="6601097" cy="2233749"/>
            <a:chOff x="-1" y="0"/>
            <a:chExt cx="6601097" cy="2233749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76371F5-C7B2-4C06-BACD-74030050D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29"/>
            <a:stretch/>
          </p:blipFill>
          <p:spPr>
            <a:xfrm>
              <a:off x="-1" y="0"/>
              <a:ext cx="6601097" cy="2233749"/>
            </a:xfrm>
            <a:prstGeom prst="rect">
              <a:avLst/>
            </a:prstGeom>
          </p:spPr>
        </p:pic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CCF0AE8D-E725-43D1-958E-A993DA58B8FE}"/>
                </a:ext>
              </a:extLst>
            </p:cNvPr>
            <p:cNvSpPr txBox="1"/>
            <p:nvPr/>
          </p:nvSpPr>
          <p:spPr>
            <a:xfrm>
              <a:off x="2189867" y="667106"/>
              <a:ext cx="4332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หัวข้อเรื่อง(</a:t>
              </a:r>
              <a:r>
                <a:rPr lang="en-US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Topics</a:t>
              </a:r>
              <a:r>
                <a:rPr lang="th-TH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en-US" sz="6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C1FB3E8-1E8A-4840-97F6-F026B675D409}"/>
              </a:ext>
            </a:extLst>
          </p:cNvPr>
          <p:cNvGrpSpPr/>
          <p:nvPr/>
        </p:nvGrpSpPr>
        <p:grpSpPr>
          <a:xfrm>
            <a:off x="7794171" y="122045"/>
            <a:ext cx="1188719" cy="1090122"/>
            <a:chOff x="7722968" y="106516"/>
            <a:chExt cx="1154709" cy="1025278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7CE5B762-3AC2-4707-AFFD-0450AAB3B785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09D315DD-FCF8-4FA8-A1ED-B47CA67A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47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04DEECC-DC38-412D-9482-00FAE883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3999" cy="7114903"/>
          </a:xfrm>
          <a:prstGeom prst="rect">
            <a:avLst/>
          </a:prstGeom>
          <a:solidFill>
            <a:srgbClr val="B0DFF4"/>
          </a:solidFill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D8E486C-55C4-4EBB-9194-7312BC44FB21}"/>
              </a:ext>
            </a:extLst>
          </p:cNvPr>
          <p:cNvSpPr txBox="1"/>
          <p:nvPr/>
        </p:nvSpPr>
        <p:spPr>
          <a:xfrm>
            <a:off x="2175986" y="2009617"/>
            <a:ext cx="47920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200" b="1" i="0" u="none" strike="noStrike" baseline="0" dirty="0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3.1 อุปกรณ์และหน้าที่ของระบบ </a:t>
            </a:r>
            <a:r>
              <a:rPr lang="en-US" sz="7200" b="1" i="0" u="none" strike="noStrike" baseline="0" dirty="0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NGV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6D9D95A-0D05-4D27-B9A7-F021FF984A32}"/>
              </a:ext>
            </a:extLst>
          </p:cNvPr>
          <p:cNvGrpSpPr/>
          <p:nvPr/>
        </p:nvGrpSpPr>
        <p:grpSpPr>
          <a:xfrm>
            <a:off x="8071691" y="5930537"/>
            <a:ext cx="1011348" cy="927463"/>
            <a:chOff x="7722968" y="106516"/>
            <a:chExt cx="1154709" cy="1025278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BE03D2F7-256D-47CE-B53D-28894F21D44D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8806D93B-B331-4FB3-B762-16CFE2FC5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11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DF164360-9A84-4759-B145-8D8340E841D9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6391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C094B39E-0126-4B7C-9DC7-A05535147E11}"/>
              </a:ext>
            </a:extLst>
          </p:cNvPr>
          <p:cNvGrpSpPr/>
          <p:nvPr/>
        </p:nvGrpSpPr>
        <p:grpSpPr>
          <a:xfrm>
            <a:off x="462369" y="370930"/>
            <a:ext cx="9015111" cy="6679453"/>
            <a:chOff x="479787" y="501558"/>
            <a:chExt cx="9015111" cy="6679453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86850C90-789F-4957-A1D0-C1D251DC95DC}"/>
                </a:ext>
              </a:extLst>
            </p:cNvPr>
            <p:cNvGrpSpPr/>
            <p:nvPr/>
          </p:nvGrpSpPr>
          <p:grpSpPr>
            <a:xfrm>
              <a:off x="479787" y="501558"/>
              <a:ext cx="8184425" cy="5854883"/>
              <a:chOff x="479787" y="501558"/>
              <a:chExt cx="8184425" cy="5854883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B1FDB794-19CB-4C86-8947-1F5EFCE4352F}"/>
                  </a:ext>
                </a:extLst>
              </p:cNvPr>
              <p:cNvGrpSpPr/>
              <p:nvPr/>
            </p:nvGrpSpPr>
            <p:grpSpPr>
              <a:xfrm>
                <a:off x="479787" y="501558"/>
                <a:ext cx="8184425" cy="5854883"/>
                <a:chOff x="330926" y="193765"/>
                <a:chExt cx="9319170" cy="6931938"/>
              </a:xfrm>
            </p:grpSpPr>
            <p:sp>
              <p:nvSpPr>
                <p:cNvPr id="6" name="สี่เหลี่ยมผืนผ้า: มุมมน 5">
                  <a:extLst>
                    <a:ext uri="{FF2B5EF4-FFF2-40B4-BE49-F238E27FC236}">
                      <a16:creationId xmlns:a16="http://schemas.microsoft.com/office/drawing/2014/main" id="{FBA05766-5BFD-40CC-86B9-A7D8D74FDD9E}"/>
                    </a:ext>
                  </a:extLst>
                </p:cNvPr>
                <p:cNvSpPr/>
                <p:nvPr/>
              </p:nvSpPr>
              <p:spPr>
                <a:xfrm>
                  <a:off x="330926" y="193765"/>
                  <a:ext cx="9319170" cy="6931938"/>
                </a:xfrm>
                <a:prstGeom prst="roundRect">
                  <a:avLst>
                    <a:gd name="adj" fmla="val 3477"/>
                  </a:avLst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6605C47C-1702-42A3-9718-E6616E0FC1FD}"/>
                    </a:ext>
                  </a:extLst>
                </p:cNvPr>
                <p:cNvSpPr/>
                <p:nvPr/>
              </p:nvSpPr>
              <p:spPr>
                <a:xfrm>
                  <a:off x="483326" y="326430"/>
                  <a:ext cx="9000911" cy="6667423"/>
                </a:xfrm>
                <a:prstGeom prst="roundRect">
                  <a:avLst>
                    <a:gd name="adj" fmla="val 2440"/>
                  </a:avLst>
                </a:prstGeom>
                <a:solidFill>
                  <a:srgbClr val="DEF1FA"/>
                </a:solidFill>
                <a:ln w="57150">
                  <a:solidFill>
                    <a:srgbClr val="DEF1FA"/>
                  </a:solidFill>
                  <a:prstDash val="sysDash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rgbClr val="B0DFF4"/>
                      </a:solidFill>
                    </a:ln>
                  </a:endParaRPr>
                </a:p>
              </p:txBody>
            </p:sp>
          </p:grpSp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FA552EE3-AD1F-4FCF-9248-616297964B91}"/>
                  </a:ext>
                </a:extLst>
              </p:cNvPr>
              <p:cNvSpPr txBox="1"/>
              <p:nvPr/>
            </p:nvSpPr>
            <p:spPr>
              <a:xfrm>
                <a:off x="637272" y="766731"/>
                <a:ext cx="7893098" cy="5324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อุปกรณ์แก๊ส นับเป็นสิ่งจำเป็นและมีความสำคัญอย่างยิ่งสำหรับใช้ในการดัดแปลงเครื่องยนต์จากเดิมที่ใช้น้ำมันเป็นเชื้อเพลิงมาเป็นแก๊ส ถ้าหากช่างหรือผู้ใช้รถยนต์เลือกอุปกรณ์ที่ได้มาตรฐาน ย่อม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หมายถึงงานติดตั้งที่ได้มาตรฐานความปลอดภัย และส่งผลดีต่อผู้ใช้รถยนต์ในระยะยาว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ระบบแก๊สรถยนต์ แก๊สธรรมชาติ 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ซึ่งมี 2 ระบบหลักๆ คือ ระบบดูดก๊าซ (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Fumigation)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และระบบฉีดก๊าซ (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Injection System)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โดยแต่ละระบบมีอุปกรณ์หลัก ๆ ดังนี้</a:t>
                </a: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3.1.1 กรองก๊าซ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Gas Filter)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กรองก๊าซ เป็นตัวกรองสิ่งสกปรกที่ติดมากับก๊าซก่อนจะเข้าสู่ระบบของเครื่องยนต์ เพื่อป้องกันเศษสิ่งสกปรกที่ไปสะสมที่หัวจ่ายก๊าซ</a:t>
                </a:r>
                <a:endPara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3.1.2 หม้อลดแรงดัน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Regulator)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หรือเรียกอีกอย่างหนึ่งว่า ตัวลดแรงดันและวาล์วควบคุมการปิด-เปิด ทำหน้าที่ลดความดันก๊าซจากถังบรรจุก๊าซให้อยู่ในระดับที่ใช้งานได้และทำการควบคุมปริมาณการไหลของก๊าซ โดยปริมาณการไหลจะขึ้นอยู่กับอัตราส่วนการจ่ายก๊าซของระบบ</a:t>
                </a:r>
                <a:endPara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3.1.3 ชุดหัวฉีดก๊าซ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Comorian Injection)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หัวฉีดก๊าซทำหน้าที่จ่ายก๊าซให้กับเครื่องยนต์ติดตั้งต่อจากหม้อลดแรงดัน(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Reducer)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โดยจ่ายก๊าซตามคำสั่งที่ได้รับจาก 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ซึ่งจะจ่ายก๊าซตามสภาวะการทำงานของเครื่องยนต์ ภายใต้การประมวลผลของ 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</a:t>
                </a: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3.1.4 ถังบรรจุก๊าซธรรมชาติ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CNG Cylinder)</a:t>
                </a:r>
              </a:p>
              <a:p>
                <a:pPr algn="l"/>
                <a:r>
                  <a:rPr lang="en-US" sz="17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เป็นที่เก็บก๊าซจากการเติม โดยมีความจุถังเปล่าตั้งแต่ 70 ลิตรน้ำขึ้นไป ถังบรรจุก๊าซธรรมชาติควรตรวจสอบโดยผู้ชำนาญทุกๆ 1 ปี)</a:t>
                </a:r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endParaRPr lang="en-US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3.1.5 วาล์วนิรภัย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Valve Seal Box)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เป็นอุปกรณ์ที่จะสามารถระบายก๊าซออกจากถังในกรณีที่ถังรับความดัน สูงเกินกำหนด</a:t>
                </a:r>
                <a:endPara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3.1.6 วาล์วประธาน (</a:t>
                </a:r>
                <a:r>
                  <a:rPr lang="en-US" sz="1700" b="1" i="0" u="none" strike="noStrike" baseline="0" dirty="0">
                    <a:solidFill>
                      <a:srgbClr val="000D8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Master Shut Off Valve)</a:t>
                </a:r>
              </a:p>
              <a:p>
                <a:pPr algn="l"/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เป็นวาล์วทำจากวัสดุทองเหลืองอยู่ด้านล่างของหัวเติมก๊าซ จะใช้งานเมื่อต้องการทำการซ่อมบำรุงอุปกรณ์ก๊าซ</a:t>
                </a:r>
                <a:endPara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ในห้องเครื่องรถยนต์ ทำงานโดยใช้มือหมุนปิดเพื่อไม่ให้ก๊าซไหลเข้าระบบ</a:t>
                </a:r>
                <a:endParaRPr lang="en-US" sz="17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B468BEB2-93A7-4900-A091-1F0D1C69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924">
              <a:off x="7028476" y="5266696"/>
              <a:ext cx="2466422" cy="1914315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6A42C61-71B3-477F-B8D6-873D4953C922}"/>
              </a:ext>
            </a:extLst>
          </p:cNvPr>
          <p:cNvGrpSpPr/>
          <p:nvPr/>
        </p:nvGrpSpPr>
        <p:grpSpPr>
          <a:xfrm>
            <a:off x="114180" y="5838987"/>
            <a:ext cx="1011348" cy="927463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A58B99AE-B149-47C9-9766-36DFD3CB5A6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BD68C652-3387-48EC-A0F0-338EF2F4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64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9122DF-261A-445A-82E4-1BFFEE65B577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01A179F-1795-4DCA-AABB-FCFBBEF76CE7}"/>
              </a:ext>
            </a:extLst>
          </p:cNvPr>
          <p:cNvGrpSpPr/>
          <p:nvPr/>
        </p:nvGrpSpPr>
        <p:grpSpPr>
          <a:xfrm>
            <a:off x="462369" y="370930"/>
            <a:ext cx="9291037" cy="6254078"/>
            <a:chOff x="462369" y="370930"/>
            <a:chExt cx="9291037" cy="6254078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D5BEA531-35A5-4E2D-86CD-25BE45A118A3}"/>
                </a:ext>
              </a:extLst>
            </p:cNvPr>
            <p:cNvGrpSpPr/>
            <p:nvPr/>
          </p:nvGrpSpPr>
          <p:grpSpPr>
            <a:xfrm>
              <a:off x="462369" y="370930"/>
              <a:ext cx="8184425" cy="5854883"/>
              <a:chOff x="330926" y="193765"/>
              <a:chExt cx="9319170" cy="6931938"/>
            </a:xfrm>
          </p:grpSpPr>
          <p:sp>
            <p:nvSpPr>
              <p:cNvPr id="8" name="สี่เหลี่ยมผืนผ้า: มุมมน 7">
                <a:extLst>
                  <a:ext uri="{FF2B5EF4-FFF2-40B4-BE49-F238E27FC236}">
                    <a16:creationId xmlns:a16="http://schemas.microsoft.com/office/drawing/2014/main" id="{254D3F40-FA06-4431-9EA4-0F8C712423BD}"/>
                  </a:ext>
                </a:extLst>
              </p:cNvPr>
              <p:cNvSpPr/>
              <p:nvPr/>
            </p:nvSpPr>
            <p:spPr>
              <a:xfrm>
                <a:off x="330926" y="193765"/>
                <a:ext cx="9319170" cy="6931938"/>
              </a:xfrm>
              <a:prstGeom prst="roundRect">
                <a:avLst>
                  <a:gd name="adj" fmla="val 3477"/>
                </a:avLst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: มุมมน 8">
                <a:extLst>
                  <a:ext uri="{FF2B5EF4-FFF2-40B4-BE49-F238E27FC236}">
                    <a16:creationId xmlns:a16="http://schemas.microsoft.com/office/drawing/2014/main" id="{49CD3EB7-F400-4066-A02F-FFA751C23C44}"/>
                  </a:ext>
                </a:extLst>
              </p:cNvPr>
              <p:cNvSpPr/>
              <p:nvPr/>
            </p:nvSpPr>
            <p:spPr>
              <a:xfrm>
                <a:off x="483326" y="326430"/>
                <a:ext cx="9000911" cy="6667423"/>
              </a:xfrm>
              <a:prstGeom prst="roundRect">
                <a:avLst>
                  <a:gd name="adj" fmla="val 2440"/>
                </a:avLst>
              </a:prstGeom>
              <a:solidFill>
                <a:srgbClr val="DEF1FA"/>
              </a:solidFill>
              <a:ln w="57150">
                <a:solidFill>
                  <a:srgbClr val="DEF1FA"/>
                </a:solidFill>
                <a:prstDash val="sysDash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rgbClr val="B0DFF4"/>
                    </a:solidFill>
                  </a:ln>
                </a:endParaRPr>
              </a:p>
            </p:txBody>
          </p:sp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2E3D4B9-2902-4D1D-A305-53856F50B026}"/>
                </a:ext>
              </a:extLst>
            </p:cNvPr>
            <p:cNvSpPr txBox="1"/>
            <p:nvPr/>
          </p:nvSpPr>
          <p:spPr>
            <a:xfrm>
              <a:off x="696683" y="632187"/>
              <a:ext cx="7743485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3.1.7 หัวรับก๊าซ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Filling Valve)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มีหน้าที่รับ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เข้าถังบรรจุ หัวเติมก๊าซนี้จะมีเช็กวาล์วเป็นส่วนประกอบ เพื่อให้ก๊าซไหลทางเดียว </a:t>
              </a:r>
              <a:endParaRPr lang="en-US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ไม่สามารถไหลออกไป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3.1.8 กล่องสมองกลก๊าซ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E.C.U)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เป็นอุปกรณ์ที่ทำหน้าที่รับการอ่านค่าของเซนเซอร์ต่างๆ เพื่อมาประมวลผลในการควบคุมการฉีด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CNG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เข้าสู่ห้องเผาไหม้ให้เหมาะสมกับสภาวะการทำงานของเครื่องยนต์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3.1.9 มิกเซอร์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 : </a:t>
              </a:r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ใช้เฉพาะระบบดูดเท่านั้น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จ่ายก๊าซเข้าร่วมไอดีและรีดความเร็วของอากาศผ่านมิกเซอร์ให้เกิดการผสมผสานของก๊าซกับอากาศได้ดี แล้วจ่ายไปที่กระบอกสูบ เพื่อทำการเผาไหม้ต่อไป โดยใช้หัวเทียนจุดระเบิด</a:t>
              </a:r>
              <a:endParaRPr lang="en-US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3.1.10 เกจวัดความดันก๊าซ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Gauge)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ทำหน้าที่วัดความดันก๊าซแล้วแปลงเป็นกระแสไฟฟ้าในมาตรวัดปุ่มไฟตามปริมาณของก๊าซ เกจวัดความดันนี้จะดูได้เมื่อสตาร์ตรถยนต์แล้วเปลี่ยนไปใช้โหมดก๊าซ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3.1.11 โซล</a:t>
              </a:r>
              <a:r>
                <a:rPr lang="th-TH" sz="1900" b="1" i="0" u="none" strike="noStrike" baseline="0" dirty="0" err="1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ินอยด์</a:t>
              </a:r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วาล์ว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Solenoid Shut-off valve)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เป็นวาล์วอี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คทรอน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ิกส์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ทำหน้าที่เปิดก๊าซให้เข้าระบบเมื่อเดินเครื่องยนต์ในโหมดก๊าซและ</a:t>
              </a:r>
              <a:endParaRPr lang="en-US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ปิดก๊าซเมื่อเดินเครื่องยนต์ในโหมดน้ำมันโซล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ินอยด์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วาล์วจะปิดกั้นก๊าซไม่ให้ลิ้นเข้าหม้อต้มในขณะเติมก๊าซอยู่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3.1.12 ท่อก๊าซความดันสูง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ท่อเชื้อเพลิงที่ทำการเชื่อต่อระหว่างถังบรรจุกับหม้อลดความดัน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Reducer)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เพื่อส่ง</a:t>
              </a:r>
              <a:endParaRPr lang="en-US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ก๊าซจากถังก๊าซไปยังอุปกรณ์ในห้องเครื่องยนต์ ท่อก๊าซนี้ต้องทนแรงดันสูงและได้รับมาตรฐาน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ISO-15000</a:t>
              </a:r>
              <a:endParaRPr lang="en-US" sz="1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BEDCC962-2AE3-4E52-A361-A30FC12F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30">
              <a:off x="7259339" y="4068542"/>
              <a:ext cx="2494067" cy="2556466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5AF12E18-DE8A-46C7-AE7F-F05B44CF2D0C}"/>
              </a:ext>
            </a:extLst>
          </p:cNvPr>
          <p:cNvGrpSpPr/>
          <p:nvPr/>
        </p:nvGrpSpPr>
        <p:grpSpPr>
          <a:xfrm>
            <a:off x="114180" y="5838987"/>
            <a:ext cx="1011348" cy="927463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EB331DB2-64D1-4F9D-AC04-BC22EDC0776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686662C9-1B8B-4E62-8B00-6C915BB5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16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BD9AD3-3878-495D-9A0D-E178AD749514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674CACDA-B047-4AC1-9EA0-A6E5FCBF26F2}"/>
              </a:ext>
            </a:extLst>
          </p:cNvPr>
          <p:cNvGrpSpPr/>
          <p:nvPr/>
        </p:nvGrpSpPr>
        <p:grpSpPr>
          <a:xfrm>
            <a:off x="401409" y="362222"/>
            <a:ext cx="8858509" cy="6258468"/>
            <a:chOff x="401409" y="362222"/>
            <a:chExt cx="8858509" cy="6258468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A7158832-FA94-48A0-9932-2A0D19685353}"/>
                </a:ext>
              </a:extLst>
            </p:cNvPr>
            <p:cNvGrpSpPr/>
            <p:nvPr/>
          </p:nvGrpSpPr>
          <p:grpSpPr>
            <a:xfrm>
              <a:off x="401409" y="362222"/>
              <a:ext cx="8184425" cy="5854883"/>
              <a:chOff x="462369" y="370930"/>
              <a:chExt cx="8184425" cy="5854883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AFCEB8F2-2F14-4CB5-9E37-CF8077BA3852}"/>
                  </a:ext>
                </a:extLst>
              </p:cNvPr>
              <p:cNvGrpSpPr/>
              <p:nvPr/>
            </p:nvGrpSpPr>
            <p:grpSpPr>
              <a:xfrm>
                <a:off x="462369" y="370930"/>
                <a:ext cx="8184425" cy="5854883"/>
                <a:chOff x="330926" y="193765"/>
                <a:chExt cx="9319170" cy="6931938"/>
              </a:xfrm>
            </p:grpSpPr>
            <p:sp>
              <p:nvSpPr>
                <p:cNvPr id="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C30545AF-9F64-4236-81FF-F63EDBEEEF63}"/>
                    </a:ext>
                  </a:extLst>
                </p:cNvPr>
                <p:cNvSpPr/>
                <p:nvPr/>
              </p:nvSpPr>
              <p:spPr>
                <a:xfrm>
                  <a:off x="330926" y="193765"/>
                  <a:ext cx="9319170" cy="6931938"/>
                </a:xfrm>
                <a:prstGeom prst="roundRect">
                  <a:avLst>
                    <a:gd name="adj" fmla="val 3477"/>
                  </a:avLst>
                </a:prstGeom>
                <a:solidFill>
                  <a:srgbClr val="5C892E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: มุมมน 7">
                  <a:extLst>
                    <a:ext uri="{FF2B5EF4-FFF2-40B4-BE49-F238E27FC236}">
                      <a16:creationId xmlns:a16="http://schemas.microsoft.com/office/drawing/2014/main" id="{55E07EA5-4A5B-474F-8F98-280BE796E358}"/>
                    </a:ext>
                  </a:extLst>
                </p:cNvPr>
                <p:cNvSpPr/>
                <p:nvPr/>
              </p:nvSpPr>
              <p:spPr>
                <a:xfrm>
                  <a:off x="483326" y="326430"/>
                  <a:ext cx="9000911" cy="6667423"/>
                </a:xfrm>
                <a:prstGeom prst="roundRect">
                  <a:avLst>
                    <a:gd name="adj" fmla="val 2440"/>
                  </a:avLst>
                </a:prstGeom>
                <a:solidFill>
                  <a:srgbClr val="DEF1FA"/>
                </a:solidFill>
                <a:ln w="57150">
                  <a:solidFill>
                    <a:srgbClr val="DEF1FA"/>
                  </a:solidFill>
                  <a:prstDash val="sysDash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rgbClr val="B0DFF4"/>
                      </a:solidFill>
                    </a:ln>
                  </a:endParaRPr>
                </a:p>
              </p:txBody>
            </p:sp>
          </p:grpSp>
          <p:sp>
            <p:nvSpPr>
              <p:cNvPr id="10" name="กล่องข้อความ 9">
                <a:extLst>
                  <a:ext uri="{FF2B5EF4-FFF2-40B4-BE49-F238E27FC236}">
                    <a16:creationId xmlns:a16="http://schemas.microsoft.com/office/drawing/2014/main" id="{44EBC801-6C4C-4444-B99E-1955AD7C49CC}"/>
                  </a:ext>
                </a:extLst>
              </p:cNvPr>
              <p:cNvSpPr txBox="1"/>
              <p:nvPr/>
            </p:nvSpPr>
            <p:spPr>
              <a:xfrm>
                <a:off x="712546" y="623478"/>
                <a:ext cx="7689668" cy="5324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 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ที่แนะนำไปทั้ง 12 ชนิดนั้น เป็นอุปกรณ์หลัก ๆ เวลาที่ช่างนำไปติดตั้งจะมีการจัดเป็นชุดตามระบบที่ผู้ใช้ตัดสินใจเลือก ซึ่งมี 2 ระบบหลัก ๆ ด้วยกันคือระบบดูดก๊าซ (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Fumigation) 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กับระบบฉีดก๊าซ (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Injection System) 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โดยแต่ละระบบมีอุปกรณ์หลัก ๆ ดังนี้</a:t>
                </a:r>
              </a:p>
              <a:p>
                <a:pPr algn="l"/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 ระบบดูดก๊าซ (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Fumigation)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อุปกรณ์ของระบบผสมก๊าซ และอากาศในท่อไอดี (</a:t>
                </a:r>
                <a:r>
                  <a:rPr lang="en-US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Air&amp;GAS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MIXER) 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ประกอบด้วยส่วนต่าง ๆดังนี้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(1) ถังบรรจุก๊าซ 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NGV/CNG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(2) วาล์วหัวถัง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(3) ท่อแรงดันสูง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(4) วาล์วหัวเติม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(5) เกจ์วัดแรงดันก๊าซ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(6) โซล</a:t>
                </a:r>
                <a:r>
                  <a:rPr lang="th-TH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ินอยด์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(7) อุปกรณ์ลดแรงดันก๊าซ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(8) เพาเวอร์วาล์ว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(9) ก๊าซมิกเซอร์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(10) </a:t>
                </a:r>
                <a:r>
                  <a:rPr lang="th-TH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สวิตซ์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เปลี่ยนเชื้อเพลิง</a:t>
                </a:r>
                <a:endPara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2. ระบบฉีดก๊าซ (</a:t>
                </a:r>
                <a:r>
                  <a:rPr lang="en-US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Injecton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System)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อุปกรณ์ระบบฉีดก๊าซ ประกอบด้วยส่วนต่าง ๆ ดังนี้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(1) ถังบรรจุก๊าซ 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NGV/CNG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(2) วาล์วหัวถัง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(3) ท่อแรงดันสูง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(4) วาล์วหัวเติม</a:t>
                </a:r>
              </a:p>
              <a:p>
                <a:pPr algn="l"/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(5) เกจ์วัดแรงดันก๊าซ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(6) โซล</a:t>
                </a:r>
                <a:r>
                  <a:rPr lang="th-TH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ินอยด์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วาล์ว</a:t>
                </a:r>
              </a:p>
              <a:p>
                <a:pPr lvl="3"/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(7) อุปกรณ์ลดแรงดันก๊าซ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(8) หัวฉีด</a:t>
                </a:r>
              </a:p>
              <a:p>
                <a:pPr lvl="3"/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(9) กล่อง </a:t>
                </a:r>
                <a:r>
                  <a:rPr lang="en-US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(Electronic control unit)		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(10) </a:t>
                </a:r>
                <a:r>
                  <a:rPr lang="th-TH" sz="20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สวิตซ์</a:t>
                </a:r>
                <a:r>
                  <a:rPr lang="th-TH" sz="20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เปลี่ยนเชื้อเพลิง</a:t>
                </a:r>
                <a:endParaRPr lang="en-US" sz="20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835A1BF0-652F-45BE-B50C-B01AFA530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22590" y="4415245"/>
              <a:ext cx="1837328" cy="2205445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A6C8B77-C09E-46BC-9012-9F319454C080}"/>
              </a:ext>
            </a:extLst>
          </p:cNvPr>
          <p:cNvGrpSpPr/>
          <p:nvPr/>
        </p:nvGrpSpPr>
        <p:grpSpPr>
          <a:xfrm>
            <a:off x="114180" y="5838987"/>
            <a:ext cx="1011348" cy="927463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79D6FEFA-1860-4431-BD77-79EFCE97B602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7D54DA19-062C-4D34-ABF2-4A2895892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90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761A76-5DC1-4AF4-AB09-7A1A0B832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3999" cy="7114903"/>
          </a:xfrm>
          <a:prstGeom prst="rect">
            <a:avLst/>
          </a:prstGeom>
          <a:solidFill>
            <a:srgbClr val="B0DFF4"/>
          </a:solidFill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8171EC0-6C2E-46B4-B3C1-6557D1888B6D}"/>
              </a:ext>
            </a:extLst>
          </p:cNvPr>
          <p:cNvSpPr txBox="1"/>
          <p:nvPr/>
        </p:nvSpPr>
        <p:spPr>
          <a:xfrm>
            <a:off x="2175986" y="1936378"/>
            <a:ext cx="47920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200" b="1" i="0" u="none" strike="noStrike" baseline="0" dirty="0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en-US" sz="7200" b="1" i="0" u="none" strike="noStrike" baseline="0" dirty="0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7200" b="1" i="0" u="none" strike="noStrike" baseline="0" dirty="0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อุปกรณ์และหน้าที่ของแก๊สแอลพ</a:t>
            </a:r>
            <a:r>
              <a:rPr lang="th-TH" sz="7200" b="1" i="0" u="none" strike="noStrike" baseline="0" dirty="0" err="1">
                <a:ln w="12700">
                  <a:solidFill>
                    <a:srgbClr val="92D050"/>
                  </a:solidFill>
                </a:ln>
                <a:solidFill>
                  <a:srgbClr val="FFFF99"/>
                </a:solidFill>
                <a:effectLst>
                  <a:glow rad="63500">
                    <a:srgbClr val="B0DFF4">
                      <a:alpha val="40000"/>
                    </a:srgbClr>
                  </a:glow>
                  <a:outerShdw blurRad="25400" dist="50800" dir="11400000" algn="ctr" rotWithShape="0">
                    <a:srgbClr val="007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ีจี</a:t>
            </a:r>
            <a:endParaRPr lang="en-US" sz="7200" b="1" i="0" u="none" strike="noStrike" baseline="0" dirty="0">
              <a:ln w="12700">
                <a:solidFill>
                  <a:srgbClr val="92D050"/>
                </a:solidFill>
              </a:ln>
              <a:solidFill>
                <a:srgbClr val="FFFF99"/>
              </a:solidFill>
              <a:effectLst>
                <a:glow rad="63500">
                  <a:srgbClr val="B0DFF4">
                    <a:alpha val="40000"/>
                  </a:srgbClr>
                </a:glow>
                <a:outerShdw blurRad="25400" dist="50800" dir="11400000" algn="ctr" rotWithShape="0">
                  <a:srgbClr val="0070C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8E41A2A-6157-4473-ADEA-7627AE96B42C}"/>
              </a:ext>
            </a:extLst>
          </p:cNvPr>
          <p:cNvGrpSpPr/>
          <p:nvPr/>
        </p:nvGrpSpPr>
        <p:grpSpPr>
          <a:xfrm>
            <a:off x="8071691" y="5930537"/>
            <a:ext cx="1011348" cy="927463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DEACD9AE-64FF-4AF6-AEB1-CEE147A4550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84348777-52AB-460B-98EC-5A66194F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92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81565755-C673-482F-8FF0-AC935D13D3E7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6B94B47-AF34-43C0-B84F-265A8E2940E1}"/>
              </a:ext>
            </a:extLst>
          </p:cNvPr>
          <p:cNvGrpSpPr/>
          <p:nvPr/>
        </p:nvGrpSpPr>
        <p:grpSpPr>
          <a:xfrm>
            <a:off x="484034" y="377332"/>
            <a:ext cx="8676640" cy="6397117"/>
            <a:chOff x="484034" y="377332"/>
            <a:chExt cx="8676640" cy="639711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0CEAB959-05F6-4AE5-885D-3D5C45F8CD7E}"/>
                </a:ext>
              </a:extLst>
            </p:cNvPr>
            <p:cNvGrpSpPr/>
            <p:nvPr/>
          </p:nvGrpSpPr>
          <p:grpSpPr>
            <a:xfrm>
              <a:off x="484034" y="377332"/>
              <a:ext cx="8676640" cy="6397117"/>
              <a:chOff x="341052" y="325080"/>
              <a:chExt cx="9089545" cy="6595104"/>
            </a:xfrm>
          </p:grpSpPr>
          <p:grpSp>
            <p:nvGrpSpPr>
              <p:cNvPr id="5" name="กลุ่ม 4">
                <a:extLst>
                  <a:ext uri="{FF2B5EF4-FFF2-40B4-BE49-F238E27FC236}">
                    <a16:creationId xmlns:a16="http://schemas.microsoft.com/office/drawing/2014/main" id="{9D8420C8-D8FF-414E-908F-397028F050DD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435769" cy="6207840"/>
                <a:chOff x="618309" y="400594"/>
                <a:chExt cx="7794171" cy="5921829"/>
              </a:xfrm>
              <a:effectLst/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26BEBCF6-88B5-457D-B1A5-78835B5CFD2D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rgbClr val="FF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B56F8CC8-F136-4728-AA57-24587BD0683A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8EC28B4E-64D8-4048-B622-E30E3A4DE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8395" y="4871882"/>
                <a:ext cx="2262202" cy="2048302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E41792B-2439-4B3B-9EE4-90A6B1F151E7}"/>
                </a:ext>
              </a:extLst>
            </p:cNvPr>
            <p:cNvSpPr txBox="1"/>
            <p:nvPr/>
          </p:nvSpPr>
          <p:spPr>
            <a:xfrm>
              <a:off x="806004" y="601241"/>
              <a:ext cx="7484560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อุปกรณ์แก๊ส นับเป็นสิ่งจำเป็นและมีความสำคัญอย่างยิ่งสำหรับใช้ในการดัดแปลงเครื่องยนต์จากเดิมที่ใช้น้ำมันเป็นเชื้อเพลิงมาเป็นแก๊ส ถ้าหากช่างหรือผู้ใช้รถยนต์เลือกอุปกรณ์ที่ได้มาตรฐาน ย่อมหมายถึงงานติดตั้งที่ได้มาตรฐานความปลอดภัย และส่งผลดีต่อผู้ใช้รถยนต์ในระยะยาวหลายคนอาจเกิดคำถามติดตามมาว่าการเลือกอุปกรณ์แก๊สที่ได้มาตรฐานนั้น ควรพิจารณาปัจจัยอะไรประกอบการตัดสินใจ ก่อนจะไปถึงในจุดนั้น ควรทำความเข้าใจอุปกรณ์แก๊สให้ถ่องแท้ถึงคุณสมบัติและหลักการทำงานเบื้องต้นอุปกรณ์หลัก ๆ เวลาที่ช่างนำไปติดตั้งนั้น จะมีการจัดเป็นชุดตามระบบที่ผู้ใช้ตัดสินใจเลือก ซึ่งมี 2ระบบหลัก ๆ ด้วยกันคือระบบดูดแก๊ส และระบบฉีดแก๊ส โดยแต่ละระบบสามารถจำแนกแยกย่อยออกไปตามความเหมาะสมสำหรับรถยนต์แต่ละรุ่น มีดังต่อไปนี้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3.2.1 ถัง 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(LPG TANK)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เป็นอุปกรณ์ที่ผลิตได้ในประเทศไทย และส่วนใหญ่ถูกผลิตขึ้นจากเหล็กกล้าแบบแผ่นรีดร้อน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(Hot Rolled Coil)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ที่ผ่านกรรมวิธีหลอมจากเตาคุณภาพสูง โดยเหล็กที่ใช้ในการผลิตถังจะถูกแบ่งออกเป็น3 ชั้นคุณภาพ และต้องมีส่วนประกอบทางเคมีตามข้อกำหนดมาตรฐานอุตสาหกรรม มอก.370-2525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3.2.2 หม้อต้ม/อุปกรณ์ลดแรงดัน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Reducer) </a:t>
              </a:r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แอลพ</a:t>
              </a:r>
              <a:r>
                <a:rPr lang="th-TH" sz="1900" b="1" i="0" u="none" strike="noStrike" baseline="0" dirty="0" err="1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ีจี</a:t>
              </a:r>
              <a:endParaRPr lang="th-TH" sz="1900" b="1" i="0" u="none" strike="noStrike" baseline="0" dirty="0">
                <a:solidFill>
                  <a:srgbClr val="000D8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หม้อต้มจะทำหน้าที่เปลี่ยนสภาพแก๊สจากของเหลวให้อยู่ในรูปของไอ เพื่อให้เป็นเชื้อเพลิงที่เหมาะสมต่อการใช้กับเครื่องยนต์ มีวาล์วควบคุมการไหลเวียนของแก๊สให้สม่ำเสมอ โดยเซ็นเซอร์จทำการตรวจวัดอุณหภูมิระบบน้ำของเครื่องยนต์กล่าวได้ว่า หม้อต้มเป็นอุปกรณ์หลักที่จำเป็นในการใช้ติดตั้งอุปกรณ์แก๊สทั้งระบบดูด 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และระบบฉีดแก๊ส โดยหม้อต้มที่ใช้ในระบบฉีดแก๊สมักจะมีรูปลักษณ์หลายแบบ มีทั้งแบบหม้อต้ม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และสายต้มซึ่งบริษัทผู้ผลิต ส่วนใหญ่จะออกแบบให้สวยงาม และกลมกลืนกับการนำไปติดตั้ง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ในห้องเครื่องของรถยนต์รุ่นใหม่ ๆ อยู่เสมอ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BF98C871-D05C-4E1B-8517-0C340C88D9CC}"/>
              </a:ext>
            </a:extLst>
          </p:cNvPr>
          <p:cNvGrpSpPr/>
          <p:nvPr/>
        </p:nvGrpSpPr>
        <p:grpSpPr>
          <a:xfrm>
            <a:off x="114180" y="5838987"/>
            <a:ext cx="1011348" cy="927463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B776435F-E02C-4604-89AE-15E6C96FE765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C9650129-5EE6-48C8-AB92-EF99508C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15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F4AAF038-442B-4D04-AEAA-B0A7F12F1FCB}"/>
              </a:ext>
            </a:extLst>
          </p:cNvPr>
          <p:cNvSpPr/>
          <p:nvPr/>
        </p:nvSpPr>
        <p:spPr>
          <a:xfrm>
            <a:off x="161109" y="158931"/>
            <a:ext cx="8821781" cy="6540137"/>
          </a:xfrm>
          <a:prstGeom prst="roundRect">
            <a:avLst>
              <a:gd name="adj" fmla="val 0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C8446A2-23AD-4E39-9C92-7C11A02792F5}"/>
              </a:ext>
            </a:extLst>
          </p:cNvPr>
          <p:cNvGrpSpPr/>
          <p:nvPr/>
        </p:nvGrpSpPr>
        <p:grpSpPr>
          <a:xfrm>
            <a:off x="436846" y="386040"/>
            <a:ext cx="8802948" cy="6554220"/>
            <a:chOff x="341052" y="325080"/>
            <a:chExt cx="8802948" cy="6554220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0603CD32-8DAE-4347-9A17-4B28ABD4B09A}"/>
                </a:ext>
              </a:extLst>
            </p:cNvPr>
            <p:cNvGrpSpPr/>
            <p:nvPr/>
          </p:nvGrpSpPr>
          <p:grpSpPr>
            <a:xfrm>
              <a:off x="341052" y="325080"/>
              <a:ext cx="8802948" cy="6554220"/>
              <a:chOff x="341052" y="325080"/>
              <a:chExt cx="8802948" cy="655422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FFC8D3E2-8021-4C71-9EE7-68CCB0AB011A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323977" cy="5991526"/>
                <a:chOff x="618309" y="400594"/>
                <a:chExt cx="7794171" cy="5921829"/>
              </a:xfrm>
              <a:effectLst/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ACA9DC9B-DD6F-4AAE-A7D3-F430266460DA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2F952A76-64B8-43EB-B096-368C0EE581EC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7804AAF2-6AAC-46F1-A81B-6C3A5A2BC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4097" y="5291477"/>
                <a:ext cx="2009903" cy="1587823"/>
              </a:xfrm>
              <a:prstGeom prst="rect">
                <a:avLst/>
              </a:prstGeom>
            </p:spPr>
          </p:pic>
        </p:grp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2C0DAD5-BB63-477E-9FFA-FA152745B74F}"/>
                </a:ext>
              </a:extLst>
            </p:cNvPr>
            <p:cNvSpPr txBox="1"/>
            <p:nvPr/>
          </p:nvSpPr>
          <p:spPr>
            <a:xfrm>
              <a:off x="626744" y="532685"/>
              <a:ext cx="7804845" cy="5647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3.2.3 อุปกรณ์ผสมแก๊สกับอากาศ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ให้มีอัตราส่วนเหมาะสมกับการเผาไหม้ ก่อนจ่ายแก๊สเข้าเครื่องยนต์สำหรับการติดตั้งแก๊สระบบดูดทั้ง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LPG/CNG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ปัจจุบันมีมิกเซอร์สำหรับเลือกใช้ให้เหมาะสมกับรถยนต์แต่ละรุ่น โดยมีให้เลือกตั้งแต่ </a:t>
              </a:r>
            </a:p>
            <a:p>
              <a:pPr algn="l"/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Mixer, Variable Mixer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โดยมีบางสำนักพยายามปรับปรุงรูปแบบการทำงานของอุปกรณ์ผสม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ให้มีการทำงานละเอียดขึ้น อาทิเช่น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 Gas Mixer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เป็นต้น</a:t>
              </a:r>
              <a:endParaRPr lang="th-TH" sz="1900" b="1" i="0" u="none" strike="noStrike" baseline="0" dirty="0">
                <a:solidFill>
                  <a:srgbClr val="000D8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3.2.4 กล่องควบคุมการจ่ายแก๊สระบบดูด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Lambda Control)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เป็นอุปกรณ์ควบคุมการสั่งจ่ายแก๊สในระบบดูด ด้วยสัญญาณไฟฟ้าที่มีกล่องอิเล็กทรอนิกส์เป็นตัวควบคุมให้</a:t>
              </a:r>
              <a:r>
                <a:rPr lang="th-TH" sz="19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สเต็ปท์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อเตอร์เปิด/ปิดวาล์วให้จ่ายแก๊สในปริมาณที่เหมาะสมสำหรับการทำงานของเครื่องยนต์ในแต่ละรอบความเร็ว เพื่อขจัดปัญหาแก๊สหน้าหรือบางเกินไป ซึ่งส่งผลในเรื่องความประหยัดและความเสียหายที่จะเกิดขึ้นกับเครื่องยนต์ในกรณีที่จ่ายแก๊สบางเกินไป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3.2.5 หัวฉีดแก๊ส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Gas Injection)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เป็นอุปกรณ์ที่ทำ หน้าที่ฉีดแก๊สเข้าห้องเผาไหม้ที่จำ เป็นต้องทำ ได้อย่างแม่นยำ มีประสิทธิภาพ และสามารถตอบสนองได้ทุกจังหวะการทำงานของเครื่องยนต์ โดยปัจจุบันหัวฉีดที่นิยมใช้ในประเทศไทยมีทั้งหัวฉีดแบบราง, หัวฉีดแยกอิสระ และ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Matrix</a:t>
              </a:r>
              <a:endParaRPr lang="th-TH" sz="1900" b="0" i="0" u="none" strike="noStrike" baseline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3.2.6 กล่องควบคุมและประมวลผลแก๊ส (</a:t>
              </a:r>
              <a:r>
                <a:rPr lang="en-US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 )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หรือที่นิยมเรียกกันว่ากล่อง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ECU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มีหน้าที่รับข้อมูลการใช้เชื้อเพลิง และสัดส่วนการผสมเชื้อเพลิงกับอากาศจากกล่อง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ECU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ของรถยนต์ระบบหัวฉีด เพื่อจะนำมาควบคุมการทำงานของแก๊สแทนน้ำมัน ซึ่งกล่อง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ECU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๊สจะทำหน้าที่ประมวลสัญญาณที่ได้รับจากเซ็นเซอร์ของระบบทั้งหมดมาสั่งจ่ายแก๊สให้มีความเหมาะสมกับ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ความต้องการเชื้อเพลิงของเครื่องยนต์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C84A459-FFB9-49B5-AC8F-7E08B41D0AB7}"/>
              </a:ext>
            </a:extLst>
          </p:cNvPr>
          <p:cNvGrpSpPr/>
          <p:nvPr/>
        </p:nvGrpSpPr>
        <p:grpSpPr>
          <a:xfrm>
            <a:off x="8082806" y="129913"/>
            <a:ext cx="1011348" cy="927463"/>
            <a:chOff x="7722968" y="106516"/>
            <a:chExt cx="1154709" cy="1025278"/>
          </a:xfrm>
        </p:grpSpPr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29E751F4-AD4F-496B-AEC2-20054644378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BB2AEEFF-4449-4E36-BFB2-2EB55AC6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41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2160</Words>
  <Application>Microsoft Office PowerPoint</Application>
  <PresentationFormat>นำเสนอทางหน้าจอ (4:3)</PresentationFormat>
  <Paragraphs>108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Warintorn</cp:lastModifiedBy>
  <cp:revision>8</cp:revision>
  <dcterms:created xsi:type="dcterms:W3CDTF">2022-01-07T00:58:31Z</dcterms:created>
  <dcterms:modified xsi:type="dcterms:W3CDTF">2025-03-22T17:50:13Z</dcterms:modified>
</cp:coreProperties>
</file>