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9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CCFFCC"/>
    <a:srgbClr val="FFFFCC"/>
    <a:srgbClr val="FF989E"/>
    <a:srgbClr val="FF33CC"/>
    <a:srgbClr val="0091D4"/>
    <a:srgbClr val="8E2F13"/>
    <a:srgbClr val="339933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5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9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6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4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4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0490-9F19-444A-8945-872DC95A6E0A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DAF97-FC61-48EF-B596-34149433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A63567A7-7585-47D5-9BB0-52D27AFE17C1}"/>
              </a:ext>
            </a:extLst>
          </p:cNvPr>
          <p:cNvSpPr/>
          <p:nvPr/>
        </p:nvSpPr>
        <p:spPr>
          <a:xfrm>
            <a:off x="243839" y="1111776"/>
            <a:ext cx="9622971" cy="4540084"/>
          </a:xfrm>
          <a:prstGeom prst="roundRect">
            <a:avLst>
              <a:gd name="adj" fmla="val 29284"/>
            </a:avLst>
          </a:prstGeom>
          <a:solidFill>
            <a:schemeClr val="bg1">
              <a:alpha val="91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C4646A9C-374F-47B7-A6C1-0AAAA1598F75}"/>
              </a:ext>
            </a:extLst>
          </p:cNvPr>
          <p:cNvSpPr txBox="1"/>
          <p:nvPr/>
        </p:nvSpPr>
        <p:spPr>
          <a:xfrm>
            <a:off x="195575" y="307526"/>
            <a:ext cx="6313714" cy="2862322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th-TH" sz="18000" b="1" dirty="0">
                <a:ln w="28575">
                  <a:solidFill>
                    <a:srgbClr val="FFFF00"/>
                  </a:solidFill>
                </a:ln>
                <a:solidFill>
                  <a:srgbClr val="FF33CC"/>
                </a:solidFill>
                <a:effectLst>
                  <a:glow rad="38100">
                    <a:srgbClr val="FF989E">
                      <a:alpha val="96000"/>
                    </a:srgbClr>
                  </a:glow>
                  <a:outerShdw blurRad="25400" dist="38100" dir="12000000" algn="ctr" rotWithShape="0">
                    <a:srgbClr val="FF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หน่วยที่ 4</a:t>
            </a:r>
            <a:endParaRPr lang="en-US" sz="18000" b="1" dirty="0">
              <a:ln w="28575">
                <a:solidFill>
                  <a:srgbClr val="FFFF00"/>
                </a:solidFill>
              </a:ln>
              <a:solidFill>
                <a:srgbClr val="FF33CC"/>
              </a:solidFill>
              <a:effectLst>
                <a:glow rad="38100">
                  <a:srgbClr val="FF989E">
                    <a:alpha val="96000"/>
                  </a:srgbClr>
                </a:glow>
                <a:outerShdw blurRad="25400" dist="38100" dir="12000000" algn="ctr" rotWithShape="0">
                  <a:srgbClr val="FF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CD93952-C208-4381-8845-5EA41C117B26}"/>
              </a:ext>
            </a:extLst>
          </p:cNvPr>
          <p:cNvSpPr txBox="1"/>
          <p:nvPr/>
        </p:nvSpPr>
        <p:spPr>
          <a:xfrm>
            <a:off x="1919873" y="2264207"/>
            <a:ext cx="74838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400" dist="50800" dir="10800000" algn="ctr" rotWithShape="0">
                    <a:srgbClr val="99CC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หลักการทำงานระบบแก๊สรถยนต์</a:t>
            </a:r>
            <a:endParaRPr lang="en-US" sz="8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25400" dist="50800" dir="10800000" algn="ctr" rotWithShape="0">
                  <a:srgbClr val="99CC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017C363D-B538-4902-90AA-BF428F580899}"/>
              </a:ext>
            </a:extLst>
          </p:cNvPr>
          <p:cNvGrpSpPr/>
          <p:nvPr/>
        </p:nvGrpSpPr>
        <p:grpSpPr>
          <a:xfrm>
            <a:off x="195575" y="5651860"/>
            <a:ext cx="1188719" cy="1090122"/>
            <a:chOff x="7722968" y="106516"/>
            <a:chExt cx="1154709" cy="1025278"/>
          </a:xfrm>
        </p:grpSpPr>
        <p:sp>
          <p:nvSpPr>
            <p:cNvPr id="8" name="วงรี 7">
              <a:extLst>
                <a:ext uri="{FF2B5EF4-FFF2-40B4-BE49-F238E27FC236}">
                  <a16:creationId xmlns:a16="http://schemas.microsoft.com/office/drawing/2014/main" id="{64A42BF5-ED97-4837-998E-C795A87D4C5B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9" name="รูปภาพ 8">
              <a:extLst>
                <a:ext uri="{FF2B5EF4-FFF2-40B4-BE49-F238E27FC236}">
                  <a16:creationId xmlns:a16="http://schemas.microsoft.com/office/drawing/2014/main" id="{C749914C-ABA5-41CA-B853-570A85204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10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916A2B01-BA9A-4EEC-A6FA-0744C3C93B21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5048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FAC78071-83E8-40C9-9E90-210E7D36FA04}"/>
              </a:ext>
            </a:extLst>
          </p:cNvPr>
          <p:cNvGrpSpPr/>
          <p:nvPr/>
        </p:nvGrpSpPr>
        <p:grpSpPr>
          <a:xfrm>
            <a:off x="489097" y="361406"/>
            <a:ext cx="8943703" cy="6631578"/>
            <a:chOff x="489097" y="361406"/>
            <a:chExt cx="8943703" cy="6631578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68D06436-7DAA-4940-A324-4CCAD3265CD0}"/>
                </a:ext>
              </a:extLst>
            </p:cNvPr>
            <p:cNvGrpSpPr/>
            <p:nvPr/>
          </p:nvGrpSpPr>
          <p:grpSpPr>
            <a:xfrm>
              <a:off x="489097" y="361406"/>
              <a:ext cx="8943703" cy="6631578"/>
              <a:chOff x="341052" y="325080"/>
              <a:chExt cx="9254271" cy="6508663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B86BBAB8-8329-49FC-9063-5690F6B2F013}"/>
                  </a:ext>
                </a:extLst>
              </p:cNvPr>
              <p:cNvGrpSpPr/>
              <p:nvPr/>
            </p:nvGrpSpPr>
            <p:grpSpPr>
              <a:xfrm>
                <a:off x="341052" y="325080"/>
                <a:ext cx="8323977" cy="5991526"/>
                <a:chOff x="618309" y="400594"/>
                <a:chExt cx="7794171" cy="5921829"/>
              </a:xfrm>
              <a:effectLst/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EA52F11B-0D09-4455-8E20-1152F58E16AD}"/>
                    </a:ext>
                  </a:extLst>
                </p:cNvPr>
                <p:cNvSpPr/>
                <p:nvPr/>
              </p:nvSpPr>
              <p:spPr>
                <a:xfrm>
                  <a:off x="618309" y="400594"/>
                  <a:ext cx="7794171" cy="592182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8E74DE3A-D715-49B7-89BA-938A442ED2A3}"/>
                    </a:ext>
                  </a:extLst>
                </p:cNvPr>
                <p:cNvSpPr/>
                <p:nvPr/>
              </p:nvSpPr>
              <p:spPr>
                <a:xfrm>
                  <a:off x="740566" y="509233"/>
                  <a:ext cx="7567749" cy="5664925"/>
                </a:xfrm>
                <a:prstGeom prst="rect">
                  <a:avLst/>
                </a:prstGeom>
                <a:gradFill>
                  <a:gsLst>
                    <a:gs pos="0">
                      <a:srgbClr val="FFFF99"/>
                    </a:gs>
                    <a:gs pos="100000">
                      <a:srgbClr val="FFC000"/>
                    </a:gs>
                  </a:gsLst>
                  <a:lin ang="5400000" scaled="1"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7" name="รูปภาพ 6">
                <a:extLst>
                  <a:ext uri="{FF2B5EF4-FFF2-40B4-BE49-F238E27FC236}">
                    <a16:creationId xmlns:a16="http://schemas.microsoft.com/office/drawing/2014/main" id="{C0619F19-1329-4817-9A36-1CA1FABF1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2316" y="3413533"/>
                <a:ext cx="2443007" cy="3420210"/>
              </a:xfrm>
              <a:prstGeom prst="rect">
                <a:avLst/>
              </a:prstGeom>
            </p:spPr>
          </p:pic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294E2193-66F9-40C3-A705-7CE63EADCAED}"/>
                </a:ext>
              </a:extLst>
            </p:cNvPr>
            <p:cNvSpPr txBox="1"/>
            <p:nvPr/>
          </p:nvSpPr>
          <p:spPr>
            <a:xfrm>
              <a:off x="792476" y="637269"/>
              <a:ext cx="7546648" cy="5324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4.2.1 หลักการทำงานระบบแก๊สรถยนต์ใช้ในเครื่องยนต์แก๊สโซลีน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รูปที่ 4.16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แสดงระบบเชื้อเพลิงรถยนต์ใช้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ระบบดูด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รถยนต์ใช้ก๊าซ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ระบบเชื้อเพลิงทวิ (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Bi–Fuel System)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ซึ่งเป็นระบบที่สามารถเลือกใช้น้ำมันเบนซินหรือใช้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เป็นเชื้อเพลิงได้ โดยเพียงแต่ปรับสวิตช์เลือกใช้เชื้อเพลิงเท่านั้นระบบนี้มีทั้งผลิตจากโรงงานโดยตรง หรือนำรถยนต์เบนซินเดิมมาติดตั้งอุปกรณ์ใช้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เพิ่มเติม ซึ่งแบ่งได้ 2 ระบบ คือ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ระบบดูดก๊าซ (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Fumigation System)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ซึ่งจะมีอุปกรณ์ผสมก๊าซกับอากาศ (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Gas Mixer)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ทำหน้าที่ผสม อากาศที่เครื่องยนต์ดูดเข้าไปกับก๊าซ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ในอัตราส่วนที่เหมาะสมกับการเผาไหม้ ก่อนที่จะจ่ายเข้าเครื่องยนต์ ระบบนี้ใช้กับเครื่องยนต์ที่จ่ายน้ำมันเบนซินด้วยคาร์บูเรเตอร์และหัวฉีดอุปกรณ์หลัก ๆประกอบด้วย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(1) ถังก๊าซ ซึ่งต้องรับความดันก๊าซโดยปกติสูงถึง 200 บาร์หรือ 3,000 ปอนด์ต่อตารางนิ้ว จึงต้องมีความแข็งแรง ถังก๊าซอาจจะทำด้วยเหล็กหรืออลูมิเนียมหรือ</a:t>
              </a:r>
              <a:r>
                <a:rPr lang="th-TH" sz="17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ิ่นเสริมใยสังเคราะห์ก็ได้ขนาดถังที่ติดตั้งกับรถยนต์ส่วนบุคคลและรถแท็กซี่ขณะนี้ส่วนใหญ่เป็นถังเหล็กขนาดความจุประมาณ 70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ลิตร (น้ำ) มีน้ำหนักประมาณ 63 กก เมื่อรวมกับน้ำหนักก๊าซ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ที่บรรจุเต็มถังอีกประมาณ 15 กก จะมีน้ำหนักรวมประมาณ 78 กก ติดตั้งอยู่ในกระโปรงหลังรถซึ่งจะทำให้มีที่พื้นที่เก็บของน้อยลงไป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(2) เต้ารับเติมก๊าซ ทำหน้าที่รับก๊าซไปบรรจุในถังก๊าซที่ติดตั้งในกระโปรงหลังรถ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(3) หม้อต้มหรืออุปกรณ์ปรับความดันก๊าซ (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Regulator)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เป็นอุปกรณ์ที่จะลดความดันก๊าซ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จากถังก๊าซให้อยู่ในระดับที่จะใช้งานในเครื่องยนต์ เนื่องจากเมื่อลดความดันก๊าซแล้ว ก๊าซจะเย็นลงจนอาจจะ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ทำให้เกิดน้ำแข็งเกาะหม้อต้มหรืออุดตันทางไหลของก๊าซได้ จึงต้องใช้น้ำที่ระบายความร้อน 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จากเครื่องยนต์มาอุ่น คนทั่วไปจึงเรียกอุปกรณ์ลดความดันนี้ว่า หม้อต้ม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(4) อุปกรณ์ปรับเวลาการจุดระเบิดของเครื่องยนต์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Timing Advancer)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ทำหน้าที่ปรับจังหวะการจุดระเบิด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ของหัวเทียนให้เหมาะกับการเผาไหม้ก๊าซ(กรณีที่ใช้ก๊าซจะปรับให้หัวเทียนจุดระเบิดเร็วขึ้น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เนื่องจากต้องการเวลาในการเผาไหม้นานกว่าน้ำมันเบนซิน)</a:t>
              </a:r>
              <a:endParaRPr lang="en-US" sz="17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C9B9DF28-5ADA-4F1A-892E-0D8532FE79EC}"/>
              </a:ext>
            </a:extLst>
          </p:cNvPr>
          <p:cNvGrpSpPr/>
          <p:nvPr/>
        </p:nvGrpSpPr>
        <p:grpSpPr>
          <a:xfrm>
            <a:off x="8108102" y="39127"/>
            <a:ext cx="990609" cy="939382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A55E6349-7D16-4B50-AEF4-DB346C092692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1B02736E-A520-495E-BBD8-BEA22DD0B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826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31F351B3-C452-4BC1-B9EC-CE1FCE55B218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5048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84EE5A28-EBB1-4D21-841E-7E4A176927C9}"/>
              </a:ext>
            </a:extLst>
          </p:cNvPr>
          <p:cNvGrpSpPr/>
          <p:nvPr/>
        </p:nvGrpSpPr>
        <p:grpSpPr>
          <a:xfrm>
            <a:off x="484742" y="317864"/>
            <a:ext cx="8659258" cy="6540136"/>
            <a:chOff x="484742" y="317864"/>
            <a:chExt cx="8659258" cy="6540136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7B653878-7ECE-4759-8F4B-1B78407EB0EC}"/>
                </a:ext>
              </a:extLst>
            </p:cNvPr>
            <p:cNvGrpSpPr/>
            <p:nvPr/>
          </p:nvGrpSpPr>
          <p:grpSpPr>
            <a:xfrm>
              <a:off x="484742" y="317864"/>
              <a:ext cx="8659258" cy="6540136"/>
              <a:chOff x="341052" y="325080"/>
              <a:chExt cx="8802948" cy="6551398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F81F615F-17C2-4765-8B5D-97F13F93CFA0}"/>
                  </a:ext>
                </a:extLst>
              </p:cNvPr>
              <p:cNvGrpSpPr/>
              <p:nvPr/>
            </p:nvGrpSpPr>
            <p:grpSpPr>
              <a:xfrm>
                <a:off x="341052" y="325080"/>
                <a:ext cx="8323977" cy="5991526"/>
                <a:chOff x="618309" y="400594"/>
                <a:chExt cx="7794171" cy="5921829"/>
              </a:xfrm>
              <a:effectLst/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2369E129-3332-40FD-9880-ED4DD60357BB}"/>
                    </a:ext>
                  </a:extLst>
                </p:cNvPr>
                <p:cNvSpPr/>
                <p:nvPr/>
              </p:nvSpPr>
              <p:spPr>
                <a:xfrm>
                  <a:off x="618309" y="400594"/>
                  <a:ext cx="7794171" cy="5921829"/>
                </a:xfrm>
                <a:prstGeom prst="rect">
                  <a:avLst/>
                </a:prstGeom>
                <a:solidFill>
                  <a:srgbClr val="8295BC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84F6245F-3A11-4E24-86E9-854121B61629}"/>
                    </a:ext>
                  </a:extLst>
                </p:cNvPr>
                <p:cNvSpPr/>
                <p:nvPr/>
              </p:nvSpPr>
              <p:spPr>
                <a:xfrm>
                  <a:off x="740566" y="509233"/>
                  <a:ext cx="7567749" cy="5664925"/>
                </a:xfrm>
                <a:prstGeom prst="rect">
                  <a:avLst/>
                </a:prstGeom>
                <a:gradFill>
                  <a:gsLst>
                    <a:gs pos="0">
                      <a:srgbClr val="FFFF99"/>
                    </a:gs>
                    <a:gs pos="100000">
                      <a:srgbClr val="FFC000"/>
                    </a:gs>
                  </a:gsLst>
                  <a:lin ang="5400000" scaled="1"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7" name="รูปภาพ 6">
                <a:extLst>
                  <a:ext uri="{FF2B5EF4-FFF2-40B4-BE49-F238E27FC236}">
                    <a16:creationId xmlns:a16="http://schemas.microsoft.com/office/drawing/2014/main" id="{5194754D-0980-4073-AA33-D8794A541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8149" y="4593627"/>
                <a:ext cx="2185851" cy="2282851"/>
              </a:xfrm>
              <a:prstGeom prst="rect">
                <a:avLst/>
              </a:prstGeom>
            </p:spPr>
          </p:pic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BF8E0BA8-BAD1-40DA-A41B-4F2AA3B07CEC}"/>
                </a:ext>
              </a:extLst>
            </p:cNvPr>
            <p:cNvSpPr txBox="1"/>
            <p:nvPr/>
          </p:nvSpPr>
          <p:spPr>
            <a:xfrm>
              <a:off x="734754" y="532783"/>
              <a:ext cx="7796068" cy="5632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(5) </a:t>
              </a:r>
              <a:r>
                <a:rPr lang="th-TH" sz="175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สวิทช์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เลือกชนิดเชื้อเพลิง ทำหน้าที่ตัด/ต่อระบบควบคุมแต่ละเชื้อเพลิงที่ต้องการใช้ระบบดูดก๊าซนี้ ยังสามารถแบ่งระบบควบคุมการจ่ายก๊าซได้เป็น 2 แบบ ได้แก่ แบบวงจรเปิด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Open Loop)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และแบบวงจรปิด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Close Loop)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   (ก) แบบวงจรเปิด จะมีอุปกรณ์หลักๆ ดังข้อ 4.1.1 ปริมาณก๊าซที่จ่ายจะเข้าไปผสมกับอากาศที่บริเวณท่อร่วมไอดี โดยอาศัยแรงดูดจากอากาศที่ป้อนเข้าสู่ห้องเผาไหม้ ทั้งนี้ปริมาณก๊าซที่จ่ายจะขึ้นอยู่กับการปรับตั้งสกรูปรับก๊าซหรือวาล์วจ่ายก๊าซที่ผู้ติดตั้งทำการปรับแต่ง ซึ่งจะทำให้ไม่สามารถควบคุมประสิทธิภาพการเผาไหม้ของก๊าซให้สมบูรณ์ได้ในทุกช่วงการทำงานของเครื่องยนต์ตามสภาวะการขับขี่ต่างๆ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   (ข) แบบวงจรปิดจะมีอุปกรณ์หลัก ๆ ดังข้อ 4.1.1 นอกจากนี้ยังประกอบด้วยชุดควบคุมอิเล็กทรอนิกส์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Electronic Control Unit)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ชุดควบคุมการจ่ายก๊าซ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Actuator)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ตัวตรวจวัดตำแหน่งปีกผีเสื้อ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Throttle Position Sensor)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และตัวตรวจวัดออกซิเจน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Oxygen Sensor)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แบบวงจรนี้จะควบคุมส่วนผสมแบบ ใช้อากาศพอดีสำหรับการเผาไหม้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Lambda =1)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ทำให้เกิดการเผาไหม้ของก๊าซสมบูรณ์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ทั้งนี้ปริมาณก๊าซที่ จ่ายไปผสมกับอากาศที่บริเวณท่อร่วมไอดีจะถูกควบคุม โดยชุดควบคุมการจ่ายก๊าซ ซึ่งจะมีชุดควบคุมอิเล็กทรอนิกส์ควบคุมการเปิด–ปิดของโซลินอยล์วาล์วอีกทีหนึ่ง ปริมาณก๊าซที่จ่ายจะมากหรือน้อยขึ้นอยู่กับปริมาณออกซิเจนที่เหลือจาการเผาไหม้ในท่อไอเสีย โดยใช้ตัวตรวจวัดออกซิเจนและตำแหน่งการเปิดปิดของปีกผีเสื้อมาประมวลผลการจ่ายปริมาณก๊าซให้เหมาะกับการทำงานของเครื่องยนต์ตามสภาวะการขับขี่ต่าง ๆ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2. ระบบฉีดก๊าซ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Multi Point Injection System, MPI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ประกอบด้วยชุดอุปกรณ์หลัก ๆ ดังนี้ชุดควบคุมอิเล็กทรอนิกส์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Electronic Control Unit)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อุปกรณ์ปรับความดันก๊าซ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Pressure Regulator)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อุปกรณ์ปรับเวลาการจุดระเบิดของเครื่องยนต์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Timing Advancer) </a:t>
              </a:r>
              <a:r>
                <a:rPr lang="th-TH" sz="175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สวิตซ์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เลือกชนิดเชื้อเพลิง ถังบรรจุก๊าซ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(CNG Cylinder)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ชุดจ่ายก๊าซ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Gas Distributor)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ตัวตรวจวัดออกซิเจน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Oxygen Sensor)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และตัวตรวจวัดตำแหน่งของปีกผีเสื้อ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Throttle Position Sensor)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ระบบนี้มีการจ่าย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เชื้อเพลิงก๊าซด้วยหัวฉีดที่ท่อไอดีของแต่ละสูบโดยเฉพาะ และควบคุมส่วนผสมแบบใช้อากาศพอดีสำหรับ</a:t>
              </a:r>
            </a:p>
            <a:p>
              <a:pPr algn="l"/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การเผาไหม้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Lambda = 1) </a:t>
              </a:r>
              <a:r>
                <a:rPr lang="th-TH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ระบบนี้ใช้กับเครื่องยนต์ที่จ่ายน้ำมันเบนซินด้วยหัวฉีด (</a:t>
              </a:r>
              <a:r>
                <a:rPr lang="en-US" sz="175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EFI)</a:t>
              </a:r>
              <a:endParaRPr lang="en-US" sz="175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650F3A9-C66E-40F1-A3C8-DE3C8BECC0E4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9A3E6E80-5E54-425E-A4E0-B13EDFFC5F8B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686775E6-390F-4EA1-9C46-E5FE35232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366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53340440-A2CC-4565-AF77-186B603257F3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5048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91903BA9-1826-429C-AD0D-7506B5636E92}"/>
              </a:ext>
            </a:extLst>
          </p:cNvPr>
          <p:cNvGrpSpPr/>
          <p:nvPr/>
        </p:nvGrpSpPr>
        <p:grpSpPr>
          <a:xfrm>
            <a:off x="385149" y="422368"/>
            <a:ext cx="9286274" cy="6435632"/>
            <a:chOff x="484742" y="317864"/>
            <a:chExt cx="9286274" cy="6435632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B2348A32-884A-4CA9-B5AD-83615C226571}"/>
                </a:ext>
              </a:extLst>
            </p:cNvPr>
            <p:cNvGrpSpPr/>
            <p:nvPr/>
          </p:nvGrpSpPr>
          <p:grpSpPr>
            <a:xfrm>
              <a:off x="484742" y="317864"/>
              <a:ext cx="9286274" cy="6435632"/>
              <a:chOff x="484742" y="317864"/>
              <a:chExt cx="9286274" cy="6435632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427F108B-7145-4D99-BBA0-CA02195DD5A3}"/>
                  </a:ext>
                </a:extLst>
              </p:cNvPr>
              <p:cNvGrpSpPr/>
              <p:nvPr/>
            </p:nvGrpSpPr>
            <p:grpSpPr>
              <a:xfrm>
                <a:off x="484742" y="317864"/>
                <a:ext cx="8188105" cy="5981226"/>
                <a:chOff x="618309" y="400594"/>
                <a:chExt cx="7794171" cy="5921829"/>
              </a:xfrm>
              <a:effectLst/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8A1B9086-34C7-4432-BDCF-73712173C0AB}"/>
                    </a:ext>
                  </a:extLst>
                </p:cNvPr>
                <p:cNvSpPr/>
                <p:nvPr/>
              </p:nvSpPr>
              <p:spPr>
                <a:xfrm>
                  <a:off x="618309" y="400594"/>
                  <a:ext cx="7794171" cy="5921829"/>
                </a:xfrm>
                <a:prstGeom prst="rect">
                  <a:avLst/>
                </a:prstGeom>
                <a:solidFill>
                  <a:srgbClr val="8E2F13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D60C6957-E6C6-442B-A116-C490DFBB6764}"/>
                    </a:ext>
                  </a:extLst>
                </p:cNvPr>
                <p:cNvSpPr/>
                <p:nvPr/>
              </p:nvSpPr>
              <p:spPr>
                <a:xfrm>
                  <a:off x="740566" y="509233"/>
                  <a:ext cx="7567749" cy="5664925"/>
                </a:xfrm>
                <a:prstGeom prst="rect">
                  <a:avLst/>
                </a:prstGeom>
                <a:gradFill>
                  <a:gsLst>
                    <a:gs pos="0">
                      <a:srgbClr val="FFFF99"/>
                    </a:gs>
                    <a:gs pos="100000">
                      <a:srgbClr val="FFC000"/>
                    </a:gs>
                  </a:gsLst>
                  <a:lin ang="5400000" scaled="1"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1" name="รูปภาพ 10">
                <a:extLst>
                  <a:ext uri="{FF2B5EF4-FFF2-40B4-BE49-F238E27FC236}">
                    <a16:creationId xmlns:a16="http://schemas.microsoft.com/office/drawing/2014/main" id="{70ED5155-6F74-438B-816F-B37FD1F71A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2652" y="5328558"/>
                <a:ext cx="2708364" cy="1424938"/>
              </a:xfrm>
              <a:prstGeom prst="rect">
                <a:avLst/>
              </a:prstGeom>
            </p:spPr>
          </p:pic>
        </p:grp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B48FB110-83AF-4DAC-81A0-440713212B4F}"/>
                </a:ext>
              </a:extLst>
            </p:cNvPr>
            <p:cNvSpPr txBox="1"/>
            <p:nvPr/>
          </p:nvSpPr>
          <p:spPr>
            <a:xfrm>
              <a:off x="740229" y="556099"/>
              <a:ext cx="7663542" cy="5355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แบบวงจรปิด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Close Loop) 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ซึ่งจะจ่ายก๊าซให้พอดีกับอากาศ โดยชุดควบคุม</a:t>
              </a:r>
              <a:r>
                <a:rPr lang="th-TH" sz="19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อิเลคทรอนิคส์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รับสัญญาณมาจากตัวตรวจวัดออกซิเจน (วัดปริมาณออกซิเจนที่เหลือจาการเผาไหม้ในท่อไอเสีย) ตัวตรวจวัดตำแหน่งของปีกผีเสื้อและตัวตรวจวัดอื่น ๆ ทำการประมวลผลควบคุมการเปิด–ปิดของหัวฉีดก๊าซปล่อยก๊าซออกไป ที่ท่อไอดีแต่ละสูบให้เหมาะสมกับปริมาณอากาศทุกสภาวะการทำงานของเครื่องยนต์ และเกิดการเผาไหม้ที่สมบูรณ์</a:t>
              </a:r>
            </a:p>
            <a:p>
              <a:pPr algn="l"/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หมายเหตุ ระบบดูดอากาศ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Fumigation System) 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สามารถใช้กับเครื่องยนต์จ่ายน้ำมันเบนซินด้วยหัวฉีด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EFI) 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ได้ ซึ่งจะทำให้มีค่าใช้จ่ายถูกลง แต่สมรรถนะของเครื่องยนต์จะลดลง นอกจากนี้ อาจเกิดปัญหาการเผาไหม้ย้อนกลับ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Back Fire) 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ซึ่งอาจเกิดความเสียหายได้กับท่อร่วมไอดีที่ทำมาจากพลาสติก หรือ ไฟเบอร์และไส้กรองอากาศ ทั้งนี้เครื่องยนต์รุ่นใหม่ ๆ จะมีขนาดท่อร่วมไอดีใหญ่ขึ้นทำให้ความเร็วของอากาศที่ผสมกับก๊าซเข้าห้องเผาไหม้ช้าลง เมื่อเกิดประกายไฟจากหัวเทียนหรือ ในห้องเผาไหม้ จึงมีโอกาสเกิดการเผาไหม้ย้อนกลับได้ ทั้งนี้อาจป้องกันความเสียหายที่จะเกิดขึ้น โดยเปลี่ยนท่อร่วมไอดี เป็นชนิดเหล็กหล่อ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Cast Iron) 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แทน หรืออุปกรณ์ระบายความดันที่เกิดจากการเผาไหม้ย้อนกลับนี้รถยนต์ใช้ก๊าซ 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เป็นเชื้อเพลิงอย่างเดียว (</a:t>
              </a:r>
              <a:r>
                <a:rPr lang="en-US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Dedicated NGV) </a:t>
              </a:r>
              <a:r>
                <a:rPr lang="th-TH" sz="19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ส่วนใหญ่ผลิตจากโรงงานโดยตรงใช้เครื่องยนต์ที่ออกแบบและพัฒนาขึ้นสำหรับใช้ก๊าซธรรมชาติโดยเฉพาะ</a:t>
              </a:r>
            </a:p>
            <a:p>
              <a:pPr algn="l"/>
              <a:r>
                <a:rPr lang="th-TH" sz="19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4.2.2 หลักการทำงานระบบแก๊สรถยนต์ใช้ในเครื่องยนต์ดีเซล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รถยนต์ใช้ 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ระบบเชื้อเพลิงร่วม (</a:t>
              </a:r>
              <a:r>
                <a:rPr lang="en-US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Dual Fuel System, DDF) </a:t>
              </a:r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ซึ่งเป็นระบบ ที่ใช้ก๊าซธรรมชาติร่วมกับน้ำมันดีเซล หรือใช้น้ำมันดีเซลอย่างเดียว อัตราส่วนก๊าซธรรมชาติต่อน้ำมันดีเซลจะขึ้นอยู่กับเครื่องยนต์นั้นๆ ประสิทธิภาพของอุปกรณ์ก๊าซ และคุณภาพของก๊าซที่ใช้ โดยทั่วไป สามารถใช้อัตราส่วนก๊าซธรรมชาติต่อน้ำมันดีเซลได้ร้อยละ 30 ถึง 70 ระบบนี้สามารถเลือกใช้น้ำมันดีเซลอย่างเดียวหรือใช้เชื้อเพลิงร่วมก็ได้ โดยการปรับสวิตช์เลือกใช้</a:t>
              </a:r>
            </a:p>
            <a:p>
              <a:pPr algn="l"/>
              <a:r>
                <a:rPr lang="th-TH" sz="19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เชื้อเพลิงเท่านั้น แบ่งเป็น 2 แบบ คือ</a:t>
              </a:r>
              <a:endParaRPr lang="en-US" sz="19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D88611CA-06BB-48D4-A1E0-C24FC87A0A73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097654AE-38BE-47DC-B040-17D61C367ED3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EF87FB74-442E-47EA-9CC9-556883B6C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2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DD1FC920-4482-4229-A559-0BC84AC095F6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5048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AF65F37F-75E9-450C-A101-CB019DAD1169}"/>
              </a:ext>
            </a:extLst>
          </p:cNvPr>
          <p:cNvGrpSpPr/>
          <p:nvPr/>
        </p:nvGrpSpPr>
        <p:grpSpPr>
          <a:xfrm>
            <a:off x="484742" y="317864"/>
            <a:ext cx="9242731" cy="6532281"/>
            <a:chOff x="484742" y="317864"/>
            <a:chExt cx="9242731" cy="6532281"/>
          </a:xfrm>
        </p:grpSpPr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E14410B1-C088-43B7-A143-B2C3F123FD6A}"/>
                </a:ext>
              </a:extLst>
            </p:cNvPr>
            <p:cNvGrpSpPr/>
            <p:nvPr/>
          </p:nvGrpSpPr>
          <p:grpSpPr>
            <a:xfrm>
              <a:off x="484742" y="317864"/>
              <a:ext cx="9242731" cy="6532281"/>
              <a:chOff x="484742" y="317864"/>
              <a:chExt cx="9242731" cy="6532281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AAE5DF53-50C1-4B04-8C8B-7F3CBD0D393F}"/>
                  </a:ext>
                </a:extLst>
              </p:cNvPr>
              <p:cNvGrpSpPr/>
              <p:nvPr/>
            </p:nvGrpSpPr>
            <p:grpSpPr>
              <a:xfrm>
                <a:off x="484742" y="317864"/>
                <a:ext cx="8188105" cy="5981226"/>
                <a:chOff x="618309" y="400594"/>
                <a:chExt cx="7794171" cy="5921829"/>
              </a:xfrm>
              <a:effectLst/>
            </p:grpSpPr>
            <p:sp>
              <p:nvSpPr>
                <p:cNvPr id="8" name="สี่เหลี่ยมผืนผ้า 7">
                  <a:extLst>
                    <a:ext uri="{FF2B5EF4-FFF2-40B4-BE49-F238E27FC236}">
                      <a16:creationId xmlns:a16="http://schemas.microsoft.com/office/drawing/2014/main" id="{6B44A57F-F749-4A67-81ED-CD09C57E7D5C}"/>
                    </a:ext>
                  </a:extLst>
                </p:cNvPr>
                <p:cNvSpPr/>
                <p:nvPr/>
              </p:nvSpPr>
              <p:spPr>
                <a:xfrm>
                  <a:off x="618309" y="400594"/>
                  <a:ext cx="7794171" cy="5921829"/>
                </a:xfrm>
                <a:prstGeom prst="rect">
                  <a:avLst/>
                </a:prstGeom>
                <a:solidFill>
                  <a:srgbClr val="0091D4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 8">
                  <a:extLst>
                    <a:ext uri="{FF2B5EF4-FFF2-40B4-BE49-F238E27FC236}">
                      <a16:creationId xmlns:a16="http://schemas.microsoft.com/office/drawing/2014/main" id="{FC5E823F-9417-4810-B2D0-481928DDD5F6}"/>
                    </a:ext>
                  </a:extLst>
                </p:cNvPr>
                <p:cNvSpPr/>
                <p:nvPr/>
              </p:nvSpPr>
              <p:spPr>
                <a:xfrm>
                  <a:off x="740566" y="509233"/>
                  <a:ext cx="7567749" cy="5664925"/>
                </a:xfrm>
                <a:prstGeom prst="rect">
                  <a:avLst/>
                </a:prstGeom>
                <a:gradFill>
                  <a:gsLst>
                    <a:gs pos="0">
                      <a:srgbClr val="FFFF99"/>
                    </a:gs>
                    <a:gs pos="100000">
                      <a:srgbClr val="FFC000"/>
                    </a:gs>
                  </a:gsLst>
                  <a:lin ang="5400000" scaled="1"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3" name="รูปภาพ 12">
                <a:extLst>
                  <a:ext uri="{FF2B5EF4-FFF2-40B4-BE49-F238E27FC236}">
                    <a16:creationId xmlns:a16="http://schemas.microsoft.com/office/drawing/2014/main" id="{0E004091-D292-4592-B930-6A94C8B3C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8898" y="4494476"/>
                <a:ext cx="3058575" cy="2355669"/>
              </a:xfrm>
              <a:prstGeom prst="rect">
                <a:avLst/>
              </a:prstGeom>
            </p:spPr>
          </p:pic>
        </p:grp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47D5CE16-767C-44B8-834C-654213D1D96D}"/>
                </a:ext>
              </a:extLst>
            </p:cNvPr>
            <p:cNvSpPr txBox="1"/>
            <p:nvPr/>
          </p:nvSpPr>
          <p:spPr>
            <a:xfrm>
              <a:off x="806316" y="602706"/>
              <a:ext cx="7654834" cy="5355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1. แบบดูดก๊าซ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Fumigation)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ที่มีระบบควบคุมแบบธรรมดาหรือ 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Mechanic Control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มีหลักการทำงานคือ ก๊าซธรรมชาติความดันสูงจากถังบรรจุไหลผ่านมายังอุปกรณ์ลดความดัน จ่ายก๊าซไปผสมกับอากาศ ที่บริเวณท่อร่วมไอดี โดยใช้อุปกรณ์ผสมก๊าซกับอากาศ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Gas Mixer)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และผ่านเข้าห้องเผาไหม้ ปริมาณการจ่ายก๊าซ จะขึ้นอยู่กับการปรับตั้งสกรูปรับก๊าซ ขณะเดียวกันก็จ่ายน้ำมันดีเซลเข้าห้องเผาไหม้เพื่อจุดระเบิดนำการเผาไหม้ของก๊าซธรรมชาติ จากผลการทดสอบในภาคสนามของรถยนต์ดีเซลขนาดเล็ก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Light Duty Diesel)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ที่ติดตั้งอุปกรณ์ชนิดนี้ ซึ่งใช้ก๊าซธรรมชาติในประเทศไทย โดยเฉลี่ยจะให้อัตราส่วนก๊าซธรรมชาติต่อน้ำมันดีเซล เท่ากับ 50 : 50 สามารถจะหยัดค่าใช้จ่ายประมาณร้อยละ 25–30และช่วยลดปริมาณควันดำลงด้วย</a:t>
              </a:r>
            </a:p>
            <a:p>
              <a:pPr algn="l"/>
              <a:r>
                <a:rPr lang="th-TH" sz="1800" b="1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หมายเหตุ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อุปกรณ์ชนิดนี้ผู้ติดตั้งบางรายอาจมีการปรับแต่งปั๊มเพื่อลดการจ่ายน้ำมันดีเซลลง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2. แบบดูดก๊าซ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Fumigation)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ที่มีระบบควบคุมแบบวงจรปิด โดยใช้โปรแกรมคอมพิวเตอร์ควบคุมการจ่ายก๊าซและน้ำมันดีเซล โดยใช้อุปกรณ์ควบคุม</a:t>
              </a:r>
              <a:r>
                <a:rPr lang="th-TH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อิเลคทรอนิคส์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Electronic Control Unit)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หลักการทำงานคล้าย ๆ กับแบบธรรมดา แต่จะสามารถป้อนโปรแกรมคอมพิวเตอร์ไปควบคุมการจ่ายก๊าซให้เหมาะสมกับปริมาณอากาศ ที่เข้าห้องเผาไหม้และ ปรับการจ่ายน้ำมันดีเซลที่ปั๊มเพื่อให้อัตราส่วนก๊าซธรรมชาติต่อน้ำมันดีเซลเหมาะสมสำหรับการเผาไหม้ที่ สภาวะการทำงานต่างๆ ของเครื่องยนต์ ทั้งนี้ประสิทธิภาพการเผาไหม้ของเชื้อเพลิงร่วมจะขึ้นอยู่กับการออกแบบโปรมแกรมควบคุมและการปรับตั้งอัตราส่วนผสมก๊าซธรรมชาติและน้ำมันดีเซล ระบบนี้จะสามารถหยัดค่าใช้จ่ายและช่วยลดปริมาณควันดำลง เช่นกันค่าติดตั้งอุปกรณ์ระบบเชื้อเพลิงร่วม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Fumigation)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มีราคาระหว่าง 30,000–45,000 บาท (อุปกรณ์อาจมีราคาสูงกว่านี้หากมี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ระบบควบคุม เพื่อให้ก๊าซฯ ทดแทนน้ำมันดีเซลในปริมาณสูง โดยที่ไม่ทำให้เครื่องยนต์เสียหาย) ทั้งนี้ ขึ้นอยู่กับการออก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แบบอุปกรณ์ผสมก๊าซกับอากาศ หลักการจ่ายเชื้อเพลิงและอุปกรณ์ควบคุมการจ่ายเชื้อเพลิง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รถยนต์ใช้ก๊าซ 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NGV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เป็นเชื้อเพลิงอย่างเดียว (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Dedicated NGV)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ส่วนใหญ่ผลิตจากโรงงานโดยตรง 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หรือปรับเปลี่ยนจากเครื่องยนต์ดีเซลเดิม</a:t>
              </a:r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B0334205-316B-48B5-9344-00B86F7CBB13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19" name="วงรี 18">
              <a:extLst>
                <a:ext uri="{FF2B5EF4-FFF2-40B4-BE49-F238E27FC236}">
                  <a16:creationId xmlns:a16="http://schemas.microsoft.com/office/drawing/2014/main" id="{BE1740F1-BA6A-4F56-A2B3-A8C9D05AC5FA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0" name="รูปภาพ 19">
              <a:extLst>
                <a:ext uri="{FF2B5EF4-FFF2-40B4-BE49-F238E27FC236}">
                  <a16:creationId xmlns:a16="http://schemas.microsoft.com/office/drawing/2014/main" id="{9C573A30-3E2D-424B-9936-5B693C852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80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9874D499-8331-4094-846D-1A556E6A8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/>
          <a:stretch/>
        </p:blipFill>
        <p:spPr>
          <a:xfrm>
            <a:off x="426711" y="644434"/>
            <a:ext cx="8290577" cy="558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B3B7D32-9F62-4CB7-B43B-5A9CA524128A}"/>
              </a:ext>
            </a:extLst>
          </p:cNvPr>
          <p:cNvSpPr txBox="1"/>
          <p:nvPr/>
        </p:nvSpPr>
        <p:spPr>
          <a:xfrm>
            <a:off x="1800644" y="1968503"/>
            <a:ext cx="5859262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7700" b="1" i="0" u="none" strike="noStrike" baseline="0" dirty="0">
                <a:ln w="12700">
                  <a:solidFill>
                    <a:srgbClr val="FFFF00"/>
                  </a:solidFill>
                </a:ln>
                <a:solidFill>
                  <a:srgbClr val="3399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0200000" algn="ctr" rotWithShape="0">
                    <a:srgbClr val="FF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4.3 หลักการทำงานระบบแก๊สร</a:t>
            </a:r>
            <a:r>
              <a:rPr lang="th-TH" sz="7700" b="1" dirty="0">
                <a:ln w="12700">
                  <a:solidFill>
                    <a:srgbClr val="FFFF00"/>
                  </a:solidFill>
                </a:ln>
                <a:solidFill>
                  <a:srgbClr val="3399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0200000" algn="ctr" rotWithShape="0">
                    <a:srgbClr val="FF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ถ</a:t>
            </a:r>
            <a:r>
              <a:rPr lang="th-TH" sz="7700" b="1" i="0" u="none" strike="noStrike" baseline="0" dirty="0">
                <a:ln w="12700">
                  <a:solidFill>
                    <a:srgbClr val="FFFF00"/>
                  </a:solidFill>
                </a:ln>
                <a:solidFill>
                  <a:srgbClr val="3399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0200000" algn="ctr" rotWithShape="0">
                    <a:srgbClr val="FF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ยนต์ใช้ก๊าซ </a:t>
            </a:r>
            <a:r>
              <a:rPr lang="en-US" sz="7700" b="1" i="0" u="none" strike="noStrike" baseline="0" dirty="0">
                <a:ln w="12700">
                  <a:solidFill>
                    <a:srgbClr val="FFFF00"/>
                  </a:solidFill>
                </a:ln>
                <a:solidFill>
                  <a:srgbClr val="3399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0200000" algn="ctr" rotWithShape="0">
                    <a:srgbClr val="FF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LPG</a:t>
            </a:r>
            <a:endParaRPr lang="th-TH" sz="7700" b="1" i="0" u="none" strike="noStrike" baseline="0" dirty="0">
              <a:ln w="12700">
                <a:solidFill>
                  <a:srgbClr val="FFFF00"/>
                </a:solidFill>
              </a:ln>
              <a:solidFill>
                <a:srgbClr val="33993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25400" dist="50800" dir="10200000" algn="ctr" rotWithShape="0">
                  <a:srgbClr val="FF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590F9DA6-C4CB-4A92-A341-250C5B99500C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0358C13E-9201-4D77-8351-CBFF2ADB40E6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CB509DC1-EF6F-4554-BA58-C754443A6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99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A414DC66-A8A6-420D-81CE-77F89082B868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5048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F6E30BE7-2820-4E5C-88AE-EFADDFC33D9A}"/>
              </a:ext>
            </a:extLst>
          </p:cNvPr>
          <p:cNvGrpSpPr/>
          <p:nvPr/>
        </p:nvGrpSpPr>
        <p:grpSpPr>
          <a:xfrm>
            <a:off x="487680" y="465907"/>
            <a:ext cx="8656320" cy="6392093"/>
            <a:chOff x="487680" y="465907"/>
            <a:chExt cx="8656320" cy="6392093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09F6370A-B9E7-4DD2-8ACF-331226B1ECDA}"/>
                </a:ext>
              </a:extLst>
            </p:cNvPr>
            <p:cNvGrpSpPr/>
            <p:nvPr/>
          </p:nvGrpSpPr>
          <p:grpSpPr>
            <a:xfrm>
              <a:off x="487680" y="465907"/>
              <a:ext cx="8656320" cy="6392093"/>
              <a:chOff x="459376" y="399505"/>
              <a:chExt cx="8658374" cy="6284830"/>
            </a:xfrm>
          </p:grpSpPr>
          <p:grpSp>
            <p:nvGrpSpPr>
              <p:cNvPr id="6" name="กลุ่ม 5">
                <a:extLst>
                  <a:ext uri="{FF2B5EF4-FFF2-40B4-BE49-F238E27FC236}">
                    <a16:creationId xmlns:a16="http://schemas.microsoft.com/office/drawing/2014/main" id="{07803509-0DEF-4AE0-A020-4CAD45F2327A}"/>
                  </a:ext>
                </a:extLst>
              </p:cNvPr>
              <p:cNvGrpSpPr/>
              <p:nvPr/>
            </p:nvGrpSpPr>
            <p:grpSpPr>
              <a:xfrm>
                <a:off x="459376" y="399505"/>
                <a:ext cx="7996646" cy="5722620"/>
                <a:chOff x="330926" y="193765"/>
                <a:chExt cx="9319170" cy="6931938"/>
              </a:xfrm>
            </p:grpSpPr>
            <p:sp>
              <p:nvSpPr>
                <p:cNvPr id="8" name="สี่เหลี่ยมผืนผ้า: มุมมน 7">
                  <a:extLst>
                    <a:ext uri="{FF2B5EF4-FFF2-40B4-BE49-F238E27FC236}">
                      <a16:creationId xmlns:a16="http://schemas.microsoft.com/office/drawing/2014/main" id="{79A73D2D-FD2B-4113-BEB4-67B98BEFD831}"/>
                    </a:ext>
                  </a:extLst>
                </p:cNvPr>
                <p:cNvSpPr/>
                <p:nvPr/>
              </p:nvSpPr>
              <p:spPr>
                <a:xfrm>
                  <a:off x="330926" y="193765"/>
                  <a:ext cx="9319170" cy="6931938"/>
                </a:xfrm>
                <a:prstGeom prst="roundRect">
                  <a:avLst>
                    <a:gd name="adj" fmla="val 3477"/>
                  </a:avLst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convex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สี่เหลี่ยมผืนผ้า: มุมมน 8">
                  <a:extLst>
                    <a:ext uri="{FF2B5EF4-FFF2-40B4-BE49-F238E27FC236}">
                      <a16:creationId xmlns:a16="http://schemas.microsoft.com/office/drawing/2014/main" id="{6E2C7C7A-B12B-4BEB-AF22-EC818CF0B08F}"/>
                    </a:ext>
                  </a:extLst>
                </p:cNvPr>
                <p:cNvSpPr/>
                <p:nvPr/>
              </p:nvSpPr>
              <p:spPr>
                <a:xfrm>
                  <a:off x="483326" y="326430"/>
                  <a:ext cx="9000911" cy="6667423"/>
                </a:xfrm>
                <a:prstGeom prst="roundRect">
                  <a:avLst>
                    <a:gd name="adj" fmla="val 2440"/>
                  </a:avLst>
                </a:prstGeom>
                <a:solidFill>
                  <a:srgbClr val="FFFFCC"/>
                </a:solidFill>
                <a:ln w="57150">
                  <a:solidFill>
                    <a:srgbClr val="FFFF00"/>
                  </a:solidFill>
                  <a:prstDash val="sysDash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7" name="รูปภาพ 6">
                <a:extLst>
                  <a:ext uri="{FF2B5EF4-FFF2-40B4-BE49-F238E27FC236}">
                    <a16:creationId xmlns:a16="http://schemas.microsoft.com/office/drawing/2014/main" id="{0E6DCB8F-0DA6-4B15-A46B-F36C2E329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4269" y="4875350"/>
                <a:ext cx="1103481" cy="1808985"/>
              </a:xfrm>
              <a:prstGeom prst="rect">
                <a:avLst/>
              </a:prstGeom>
            </p:spPr>
          </p:pic>
        </p:grp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D1DCA9F3-B80A-40C4-804E-A58C550741AB}"/>
                </a:ext>
              </a:extLst>
            </p:cNvPr>
            <p:cNvSpPr txBox="1"/>
            <p:nvPr/>
          </p:nvSpPr>
          <p:spPr>
            <a:xfrm>
              <a:off x="721532" y="735955"/>
              <a:ext cx="7515497" cy="5386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ก๊าซ</a:t>
              </a:r>
              <a:r>
                <a:rPr lang="th-TH" sz="18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ปิ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โตรเลี่ยมเหลว (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Liquefied Petroleum Gas)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ได้มาจากการกลั่นน้ำมันดิบ หรือจากกระบวนการแยกก๊าซธรรมชาติ โดยปกติแล้วก๊าซ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จะอยู่ในสถานะเป็นไอ เมื่อผ่านกระบวนการเพิ่มความดัน หรือลดอุณหภูมิลงจนถึงจุดหนึ่ง ก็จะเปลี่ยนสถานะเป็นของเหลวภายใต้แรงดัน และบรรจุลงในอุปกรณ์บรรจุก๊าซ ซึ่งทำด้วยโลหะที่มีความแข็งแรงสูง สามารถกักเก็บแรงดันของก๊าซ ที่มีลักษณะเป็นของเหลวภายในได้ ที่เราสามารถเห็นเป็นถังก๊าซขนาดต่าง ๆ</a:t>
              </a:r>
            </a:p>
            <a:p>
              <a:pPr algn="l"/>
              <a:r>
                <a:rPr lang="th-TH" sz="20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4.3.1 หลักการทำงานของระบบดูดแก๊ส </a:t>
              </a:r>
              <a:r>
                <a:rPr lang="en-US" sz="20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</a:t>
              </a:r>
            </a:p>
            <a:p>
              <a:pPr algn="l"/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1. ระบบดูด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Fix Mixer (Open Loop)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หลักการทำงานของระบบนี้ก็คือ การรีดความเร็วของอากาศผ่านรูของ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MIXER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ให้เกิดการผสมผสานของแก๊สกับอากาศ ได้ดีแล้วจ่ายผ่าน ลิ้นไอดีเข้าสู่ กระบอกสูบ เพื่อทำการเผาไหม้โดยใช้หัวเทียนจุดระเบิดจึงสร้างพลังงานดังนั้นเพื่อให้เกิดการ ทำงานที่เหมาะสมกับเครื่องยนต์แต่ละรุ่น มีความจำเป็นที่จะต้องรู้ว่าขนาดของรู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MIXER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ในรถแต่ละรุ่นว่าจะมีขนาดเท่าไหร่ จึงจะเหมาะสมขึ้นอยู่กับประสบการณ์ของช่างที่ติดตั้ง ต่อมาการปรับจุนการจ่าย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GAS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ที่ใช้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FIX MIXER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ค่อนข้างวะเป็นเรื่อง ยากสำหรับ การปรับจุนให้ได้ดีทีสุดของเครื่องยนต์ แต่แล้วก็วะเกิดปัญหาในระบบน้ำมัน ปกติน้ำมันจะทำให้เครื่องยนต์ไม่ สามารถทำงานได้เต็มที่ เช่น วิ่งไม่</a:t>
              </a:r>
              <a:r>
                <a:rPr lang="en-US" sz="18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vv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 ความเร็วปลายได้ไม่เท่าเติมเนื่องจาก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FIX MIXER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จะลดขนาดของท่อไอดีในต่ำเหน่งที่ติดตั้ง </a:t>
              </a:r>
              <a:r>
                <a:rPr lang="en-US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FIX MIXER </a:t>
              </a:r>
              <a:r>
                <a:rPr lang="th-TH" sz="18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ดังกล่าวเล็กลงทำให้อากาศไม่สามารก เข้าได้เต็มที่</a:t>
              </a:r>
            </a:p>
            <a:p>
              <a:pPr algn="l"/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2. ระบบดูดแบบมีตัวควบคุม 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Fix Mixer + </a:t>
              </a:r>
              <a:r>
                <a:rPr lang="en-US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Lamda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Control (Open Loop)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ระบบดูดพัฒนาจากระบบ 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Fix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เพื่อทำมาใช้งานกับรถยนต์ที่มีระบบ 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Oxygen Sensor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ให้แปรผันค่าการจ่ายตามความ ต้องการ เครื่องยนต์โดยอิงค่าจากสัญญาณ </a:t>
              </a:r>
              <a:r>
                <a:rPr lang="en-US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Lamda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จะถูกแบ่งการทำงานออกเป็น 3 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Step</a:t>
              </a:r>
              <a:r>
                <a:rPr lang="th-TH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ดี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น้อย – กลาง –บากถ้าสัญญาณแจ้งส่วนผสมบางระบบ จะจ่าย</a:t>
              </a:r>
              <a:r>
                <a:rPr lang="th-TH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ก๊าช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กขึ้นถ้าช่วงเดินเบาต้องการปรับจุนให้ค่าสัญญาณมีการแกว่งตัวอยู่ในช่วงที่ใกล้เคียงน้ำมันที่สุด ระบบจึงสมบูรณ์ ระบบจะแจ้ง 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Output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ของเครื่องว่า ต้องการเชื้อเพลิงมาก–น้อยขนาดไหน ต่อไปก็ชุด </a:t>
              </a:r>
              <a:r>
                <a:rPr lang="en-US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Lamda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Control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จะมีให้ควบคุมการจ่ายด้วยชุดควบคุมการจ่าย</a:t>
              </a:r>
              <a:r>
                <a:rPr lang="th-TH" sz="18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ก๊าช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 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Fumigation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สังเกต ตรงหัวมันจะเป็น 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Stepping Motor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ตัวนี้ควบคุมได้ 250 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Step </a:t>
              </a:r>
              <a:r>
                <a:rPr lang="th-TH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สั่งงานร่วมกับ </a:t>
              </a:r>
              <a:r>
                <a:rPr lang="en-US" sz="18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ECU 8 Bit</a:t>
              </a:r>
              <a:endParaRPr lang="en-US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EB934A46-2BD6-4D5F-B06C-44B5FE5CDAE6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28F10E79-413D-49A6-A2C7-31A57694C95A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5EF83341-5D26-4EE2-B91A-9FB660A06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01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9D9B4521-5B4B-432F-A32C-0F2A3B211EFC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5048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7F5DAB38-4C0C-4BF6-917A-9230AFE1A573}"/>
              </a:ext>
            </a:extLst>
          </p:cNvPr>
          <p:cNvGrpSpPr/>
          <p:nvPr/>
        </p:nvGrpSpPr>
        <p:grpSpPr>
          <a:xfrm>
            <a:off x="349975" y="371746"/>
            <a:ext cx="8770909" cy="6381750"/>
            <a:chOff x="349975" y="371746"/>
            <a:chExt cx="8770909" cy="6381750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71E9CB29-A77F-47BE-8783-8CA205B63367}"/>
                </a:ext>
              </a:extLst>
            </p:cNvPr>
            <p:cNvGrpSpPr/>
            <p:nvPr/>
          </p:nvGrpSpPr>
          <p:grpSpPr>
            <a:xfrm>
              <a:off x="349975" y="371746"/>
              <a:ext cx="8770909" cy="6381750"/>
              <a:chOff x="349975" y="371746"/>
              <a:chExt cx="8770909" cy="6381750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D18A6924-2D26-498B-9067-2754F37D413F}"/>
                  </a:ext>
                </a:extLst>
              </p:cNvPr>
              <p:cNvGrpSpPr/>
              <p:nvPr/>
            </p:nvGrpSpPr>
            <p:grpSpPr>
              <a:xfrm>
                <a:off x="349975" y="371746"/>
                <a:ext cx="8410848" cy="6133557"/>
                <a:chOff x="330926" y="193765"/>
                <a:chExt cx="9597410" cy="7208269"/>
              </a:xfrm>
            </p:grpSpPr>
            <p:sp>
              <p:nvSpPr>
                <p:cNvPr id="6" name="สี่เหลี่ยมผืนผ้า: มุมมน 5">
                  <a:extLst>
                    <a:ext uri="{FF2B5EF4-FFF2-40B4-BE49-F238E27FC236}">
                      <a16:creationId xmlns:a16="http://schemas.microsoft.com/office/drawing/2014/main" id="{7CDDFACC-D667-46F3-8EA6-4FB849DAF8C6}"/>
                    </a:ext>
                  </a:extLst>
                </p:cNvPr>
                <p:cNvSpPr/>
                <p:nvPr/>
              </p:nvSpPr>
              <p:spPr>
                <a:xfrm>
                  <a:off x="330926" y="193765"/>
                  <a:ext cx="9597410" cy="7208269"/>
                </a:xfrm>
                <a:prstGeom prst="roundRect">
                  <a:avLst>
                    <a:gd name="adj" fmla="val 3477"/>
                  </a:avLst>
                </a:prstGeom>
                <a:solidFill>
                  <a:srgbClr val="FF989E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convex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สี่เหลี่ยมผืนผ้า: มุมมน 6">
                  <a:extLst>
                    <a:ext uri="{FF2B5EF4-FFF2-40B4-BE49-F238E27FC236}">
                      <a16:creationId xmlns:a16="http://schemas.microsoft.com/office/drawing/2014/main" id="{0BC24E76-F087-4020-B807-13E5DBEEC393}"/>
                    </a:ext>
                  </a:extLst>
                </p:cNvPr>
                <p:cNvSpPr/>
                <p:nvPr/>
              </p:nvSpPr>
              <p:spPr>
                <a:xfrm>
                  <a:off x="493263" y="336663"/>
                  <a:ext cx="9266142" cy="6922087"/>
                </a:xfrm>
                <a:prstGeom prst="roundRect">
                  <a:avLst>
                    <a:gd name="adj" fmla="val 2440"/>
                  </a:avLst>
                </a:prstGeom>
                <a:solidFill>
                  <a:srgbClr val="FFFFCC"/>
                </a:solidFill>
                <a:ln w="57150">
                  <a:solidFill>
                    <a:srgbClr val="FFFF00"/>
                  </a:solidFill>
                  <a:prstDash val="sysDash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9" name="รูปภาพ 8">
                <a:extLst>
                  <a:ext uri="{FF2B5EF4-FFF2-40B4-BE49-F238E27FC236}">
                    <a16:creationId xmlns:a16="http://schemas.microsoft.com/office/drawing/2014/main" id="{44753D32-4A86-40E5-85AB-66A820A4B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3196" y="5286611"/>
                <a:ext cx="1677688" cy="1466885"/>
              </a:xfrm>
              <a:prstGeom prst="rect">
                <a:avLst/>
              </a:prstGeom>
            </p:spPr>
          </p:pic>
        </p:grp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11A2CE41-1C1C-4F77-A094-896084B2898E}"/>
                </a:ext>
              </a:extLst>
            </p:cNvPr>
            <p:cNvSpPr txBox="1"/>
            <p:nvPr/>
          </p:nvSpPr>
          <p:spPr>
            <a:xfrm>
              <a:off x="627018" y="632418"/>
              <a:ext cx="7881256" cy="5847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3. หลักการทำงานของระบบเชื้อเพลิงก๊าซ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แบบคาร์บูเรเตอร์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Carburetor)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การติดตั้งระบบก๊าซ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สามารถติดตั้งให้เป็นระบบที่ใช้ก๊าซ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เป็นเชื้อเพลิงอย่างเดียว หรือเป็นแบบผสม ที่ผู้ขับขี่ สามารถเลือกใช้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หรือน้ำมัน เป็นเชื้อเพลิง อย่างใดอย่างหนึ่งก็ได้ การติดตั้งระบบก๊าซ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จึงเป็นอีกทางเลือกหนึ่ง สำหรับผู้ใช้รถยนต์ ที่สามารถประหยัดเงินค่าเชื้อเพลิงได้ เพราะปัจจุบันก๊าซ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มีราคาถูกกว่าน้ำมันเบนซิน และน้ำมันดีเซลอย่างไรก็ตาม การจะปรับเปลี่ยนระบบ ไปใช้ก๊าซ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คงต้องตรวจสอบไปทางบริษัทผู้ผลิตรถยนต์หรือเครื่องยนต์รุ่นนั้น ๆ ถึงความเป็นไปได้ ในการเปลี่ยนแปลง ข้อดี–ข้อเสีย การรับประกัน หรือสิ่งที่จะเกิดขึ้น หลังการปรับเปลี่ยนใด ๆ ในตัวระบบ จึงเป็นข้อพิจารณา ที่ต้องคำนึงถึงด้วยถังเชื้อเพลิงความดันสูง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Pressurized fuel tank)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เป็นถังบรรจุก๊าซ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เหลว ที่ตัวถัง จะมีอุปกรณ์ที่จำเป็นเช่น หัวบรรจุก๊าซ วาล์วเปิด–ปิด อุปกรณ์ป้องกันการบรรจุเกิน ช่องมองระดับเชื้อเพลิง เป็นต้นกรองเชื้อเพลิง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Fuel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strainer)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ทำหน้าที่กรองสิ่งสกปรก ที่อาจหลุดลอดเข้าไปผสมกับเชื้อเพลิงในถังบรรจุก๊าซ 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โซล</a:t>
              </a:r>
              <a:r>
                <a:rPr lang="th-TH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ินอยด์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วาล์ว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Solenoid valve)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เชื้อเพลิงจากถังก๊าซ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จะไหลมาตามท่อก๊าซ และจะต้องผ่านอุปกรณ์ตัวนี้ ซึ่งจะทำหน้าที่ปิด (เมื่อไม่ได้ใช้งาน) หรือเปิด ให้ก๊าซไหลเข้าสู่ระบบต่อไปหม้อต้มก๊าซ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Vaporizer)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ทำหน้าที่ปรับความดัน และเพิ่มอุณหภูมิ ให้กับก๊าซ จนก๊าซเปลี่ยนสถานะจากของเหลว กลายเป็นไอ ป้อนเข้าสู่คาร์บูเรเตอร์ สำหรับความร้อนที่นำมาใช้ เพิ่มอุณหภูมิให้กับก๊าซนั้นคือความร้อนจากระบบน้ำหล่อเย็น ของเครื่องยนต์ ไหลเวียนจากเครื่องยนต์เข้ามาสู่หม้อต้ม แล้วไหลกลับไปสู่หม้อน้ำ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มิ๊กซ์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เซอร์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Mixer)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คืออุปกรณ์อีกชิ้นหนึ่ง ที่ติดตั้งอยู่บริเวณคาร์บูเรเตอร์ ในจุดที่เป็นทางผ่านของอากาศ ที่มาจากไส้กรองอากาศ มิกซ์เซอร์ จะเป็นทางออกของไอก๊าซ เมื่อพบกับอากาศที่กำลังเคลื่อนที่จากการดูดของลูกสูบในเครื่องยนต์ จะเกิดการผสมเข้ากัน กลายเป็นเชื้อเพลิง เข้าสู่กระบอกสูบต่อไปคาร์บูเรเตอร์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Carburetor)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ในระบบเชื้อเพลิงก๊าซ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จะมีบริษัทผู้ผลิต ชุดอุปกรณ์สำเร็จรูปตามยี่ห้อ และรุ่นของรถยนต์ ออกจำหน่าย เช่น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Tartarini, </a:t>
              </a:r>
              <a:r>
                <a:rPr lang="en-US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Landi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–Hartog, </a:t>
              </a:r>
              <a:r>
                <a:rPr lang="en-US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Heinzmatic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, </a:t>
              </a:r>
              <a:r>
                <a:rPr lang="en-US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Impco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, </a:t>
              </a:r>
              <a:r>
                <a:rPr lang="en-US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Komat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endParaRPr lang="th-TH" sz="1700" b="0" i="0" u="none" strike="noStrike" baseline="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เป็นต้นชุดผลิตภัณฑ์ ของแต่ละบริษัท อาจใช้อุปกรณ์การทำงาน ที่ไม่เหมือนกันก็ได้ เช่น บางระบบ 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ต้องใช้วิธีเปลี่ยนคาร์บูเรเตอร์ หรือบางระบบ ใช้วิธีติดตั้งอุปกรณ์มิกซ์เซอร์เข้าไปร่วมกับคาร์บูเรเตอร์ เป็นต้น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4.3.2 หลักการทำงานของระบบหัวฉีดแก๊ส </a:t>
              </a:r>
              <a:r>
                <a:rPr lang="en-US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การติดตั้งแก๊สระบบหัวฉีด (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Sequential Injection)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เป็นระบบที่ออกแบบมาในใช้กับรถยนต์ที่เป็นเครื่องยนต์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หัวฉีดน้ำมัน (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Fuel Injection) </a:t>
              </a:r>
              <a:r>
                <a:rPr lang="th-TH" sz="17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ชึ่ง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รถยนต์รุ่นใหม่ ๆ ตั้งแต่ 1995 เป็นต้นมาในตอาทั้งหมดล้วนเป็นเครื่องยนต์หัวฉีดน้ำมัน</a:t>
              </a:r>
            </a:p>
            <a:p>
              <a:pPr algn="l"/>
              <a:endParaRPr lang="en-US" sz="17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1DA2F31B-E87F-40EF-8F10-EA1F9FCE5D9A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85087DC4-D6FA-4603-9F99-71F2734CD438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BA2DDAA0-ADAE-4FDA-B435-D9002986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00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5975FD0-CEF5-450D-9109-7D1BBAE8748A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DDB4460F-4923-44AC-997C-04C574ABD3BB}"/>
              </a:ext>
            </a:extLst>
          </p:cNvPr>
          <p:cNvGrpSpPr/>
          <p:nvPr/>
        </p:nvGrpSpPr>
        <p:grpSpPr>
          <a:xfrm>
            <a:off x="359228" y="252549"/>
            <a:ext cx="9018804" cy="6581647"/>
            <a:chOff x="359228" y="252549"/>
            <a:chExt cx="9018804" cy="6581647"/>
          </a:xfrm>
        </p:grpSpPr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3A1966BA-E043-4782-98AE-797977357210}"/>
                </a:ext>
              </a:extLst>
            </p:cNvPr>
            <p:cNvGrpSpPr/>
            <p:nvPr/>
          </p:nvGrpSpPr>
          <p:grpSpPr>
            <a:xfrm>
              <a:off x="359228" y="252549"/>
              <a:ext cx="8479972" cy="6339841"/>
              <a:chOff x="359228" y="324395"/>
              <a:chExt cx="8331926" cy="6533160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D85934B1-BB92-49DE-8927-89C51A05C63D}"/>
                  </a:ext>
                </a:extLst>
              </p:cNvPr>
              <p:cNvGrpSpPr/>
              <p:nvPr/>
            </p:nvGrpSpPr>
            <p:grpSpPr>
              <a:xfrm>
                <a:off x="359228" y="324395"/>
                <a:ext cx="8331926" cy="6533160"/>
                <a:chOff x="330926" y="193765"/>
                <a:chExt cx="9319170" cy="7368516"/>
              </a:xfrm>
            </p:grpSpPr>
            <p:sp>
              <p:nvSpPr>
                <p:cNvPr id="6" name="สี่เหลี่ยมผืนผ้า: มุมมน 5">
                  <a:extLst>
                    <a:ext uri="{FF2B5EF4-FFF2-40B4-BE49-F238E27FC236}">
                      <a16:creationId xmlns:a16="http://schemas.microsoft.com/office/drawing/2014/main" id="{28F77858-13C8-4BF6-9DEB-D81B32B196FF}"/>
                    </a:ext>
                  </a:extLst>
                </p:cNvPr>
                <p:cNvSpPr/>
                <p:nvPr/>
              </p:nvSpPr>
              <p:spPr>
                <a:xfrm>
                  <a:off x="330926" y="193765"/>
                  <a:ext cx="9319170" cy="7368516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B0F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convex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สี่เหลี่ยมผืนผ้า: มุมมน 6">
                  <a:extLst>
                    <a:ext uri="{FF2B5EF4-FFF2-40B4-BE49-F238E27FC236}">
                      <a16:creationId xmlns:a16="http://schemas.microsoft.com/office/drawing/2014/main" id="{8BC827A0-9848-4132-92CB-86F893F04909}"/>
                    </a:ext>
                  </a:extLst>
                </p:cNvPr>
                <p:cNvSpPr/>
                <p:nvPr/>
              </p:nvSpPr>
              <p:spPr>
                <a:xfrm>
                  <a:off x="483326" y="326430"/>
                  <a:ext cx="9000911" cy="7134635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CC"/>
                </a:solidFill>
                <a:ln w="57150">
                  <a:solidFill>
                    <a:srgbClr val="FFFF00"/>
                  </a:solidFill>
                  <a:prstDash val="sysDash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1" name="กล่องข้อความ 10">
                <a:extLst>
                  <a:ext uri="{FF2B5EF4-FFF2-40B4-BE49-F238E27FC236}">
                    <a16:creationId xmlns:a16="http://schemas.microsoft.com/office/drawing/2014/main" id="{0A16974C-DE50-4D72-8764-820794142CCA}"/>
                  </a:ext>
                </a:extLst>
              </p:cNvPr>
              <p:cNvSpPr txBox="1"/>
              <p:nvPr/>
            </p:nvSpPr>
            <p:spPr>
              <a:xfrm>
                <a:off x="678749" y="591881"/>
                <a:ext cx="7680850" cy="6026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170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ระบบแก๊สหัวฉีด จะมีกล่องควบคุมอิเล็กทรอนิกส์ (</a:t>
                </a:r>
                <a:r>
                  <a:rPr lang="en-US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ECU) 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ซึ่งเปรียบเหมือนสมองกล ที่จะรับข้อมูลสภาวะต่าง ๆ ของรถยนต์เช่น อุณหภูมิ ความดันอากาศ ฯลฯ จาก</a:t>
                </a:r>
                <a:r>
                  <a:rPr lang="th-TH" sz="1700" b="0" i="0" u="none" strike="noStrike" baseline="0" dirty="0" err="1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เช็นเช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อร์ต่าง ๆ เพื่อมาใช้ในการประมวลผลการสั่งจ่าย</a:t>
                </a:r>
                <a:r>
                  <a:rPr lang="th-TH" sz="1700" b="0" i="0" u="none" strike="noStrike" baseline="0" dirty="0" err="1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ก๊าช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เลียนแบบการทำงานของหัวฉีดน้ำมันได้ อย่างละเอียดในทุกรอบการทำงานของ เครื่องยนต์ ทำให้สมรรถนะและกำลังของเครื่องยนต์ใกล้เคียงการใช้งานในระบบน้ำมันและ การจ่ายเชื้อเพลิงที่แม่นยำกว่าทำให้ สิ้นเปลืองเชื้อเพลิงน้อยกว่าการติดแก๊สระบบดูด การปรับจุนระบบ</a:t>
                </a:r>
                <a:r>
                  <a:rPr lang="th-TH" sz="1700" b="0" i="0" u="none" strike="noStrike" baseline="0" dirty="0" err="1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ก๊าช</a:t>
                </a:r>
                <a:r>
                  <a:rPr lang="th-TH" sz="1700" b="0" i="0" u="none" strike="noStrike" baseline="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ต้องใช้คอมพิวเตอร์ใน การปรับจุน</a:t>
                </a:r>
              </a:p>
              <a:p>
                <a:pPr algn="l"/>
                <a:r>
                  <a:rPr lang="th-TH" sz="1700" dirty="0">
                    <a:solidFill>
                      <a:srgbClr val="0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บบแก๊สในรถยนต์ทำหน้าที่จ่ายแก๊สแทนน้ำมันให้พอดีกับความต้องการของเครื่องยนต์ในทุกสภาวะการทำงานของเครื่องยนต์ และหยุดการจ่ายน้ำมัน เมื่อต้องการใช้เชื้อเพลิงแก๊ส</a:t>
                </a:r>
              </a:p>
              <a:p>
                <a:pPr algn="l"/>
                <a:r>
                  <a:rPr lang="th-TH" sz="17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ระบบแก๊สเริ่มตั้งแต่ถ้าบรรจุแก๊สไม่เกิน 85% ของความจุถัง โดยจะถูกควบคุมด้วยลูกลอยที่</a:t>
                </a:r>
                <a:r>
                  <a:rPr lang="th-TH" sz="17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มัล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ติวาล์ว ซึ่งจะมีแรงดันในถังประมาณ 7–8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bar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ขึ้นอยู่กับอุณหภูมิ และจะส่งน้ำแก๊สไปยังหม้อลดแรงดันแก๊ส (ช่างส่วนใหญ่เรียกหม้อต้มแก๊ส) เพื่อทำการลดแรงดันให้เหลือประมาณ 1–2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bars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ก่อนฉีดเข้าท่อรวมไอดีของเครื่องยนต์ โดยผ่านหัวฉีดแก๊ส ซึ่งถูกควบคุมด้วยกล่อง</a:t>
                </a:r>
                <a:r>
                  <a:rPr lang="th-TH" sz="17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อิเลคทรอนิกส์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หรือ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ECU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แก๊ส</a:t>
                </a:r>
              </a:p>
              <a:p>
                <a:pPr algn="l"/>
                <a:r>
                  <a:rPr lang="th-TH" sz="17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กล่อง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ECU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จะเป็นหัวใจหลักในการควบคุมการจ่ายแก๊ส ซึ่งจะรับสัญญาณมาจากเซ็นเซอร์หลายๆตัว เพื่อคำนวณปริมาณความต้องการเชื้อเพลิง และสั่งให้หัวฉีดแก๊สทำงาน จ่ายแก๊สในปริมาณที่ถูกต้องตามความต้องการของเครื่องยนต์ในสภาวะนั้นๆ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การควบคุมการจ่ายแก๊สของระบบหัวฉีดแก๊ส ส่วนใหญ่จะควบคุมเวลาการยกหรือการเปิดของหัวฉีดแก๊ส โดยที่กล่อง</a:t>
                </a:r>
                <a:r>
                  <a:rPr lang="th-TH" sz="17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อีซี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ยู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ECU)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จะสั่งไปยังคอ</a:t>
                </a:r>
                <a:r>
                  <a:rPr lang="th-TH" sz="17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ล์ยข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องหัวฉีดแก๊ส ให้เปิดและปิดเป็นจังหวะ ๆ ถ้าต้องการปริมาณแก๊สน้อยก็เปิดแป๊บเดียว ถ้าต้องการปริมาณแก๊สมากก็เปิดให้นานขึ้น อย่างไรก็ดี ถ้าการติดตั้งเลือกขนาดของหัวฉีดแก๊สไม่เหมาะสม ก็ยากที่จะควบคุมให้จ่ายแก๊สได้พอดีถ้ารอบต่ำและรอบสูง ดังนั้นต้องติดตั้งกับช่างผู้ชำนาญงานเท่านั้น จึงจะทำให้ระบบแก๊สทำงานได้ดี ประสิทธิภาพของเครื่องยนต์เหมือนตอนที่ใช้น้ำมัน</a:t>
                </a:r>
              </a:p>
              <a:p>
                <a:pPr algn="l"/>
                <a:r>
                  <a:rPr lang="th-TH" sz="17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แต่อนาคตการควบคุมการจ่ายแก๊ส อาจจะควบคุมโดยวัดจากปริมาณการจ่ายแก๊สจริง ๆ ก็ได้ โดยอาศัยอัตราการไหลของแก๊ส ซึ่งการทำงานของระบบแก๊สแบบนี้จะแม่นมาก ๆ แต่หัวฉีดแก๊สต้องตอบสนองได้เร็วมากด้วยถึงจะทำงานได้เต็มประสิทธิภาพ</a:t>
                </a:r>
              </a:p>
              <a:p>
                <a:pPr algn="l"/>
                <a:r>
                  <a:rPr lang="th-TH" sz="17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สิ่งสำคัญที่สุดในการจ่ายแก๊สให้ได้ตามความถูกต้องของเครื่องยนต์ ก็คือหัวฉีดแก๊ส ซึ่งจะต้องตอบสนองได้ดี ทั้งการเปิดหัวฉีดต้องเร็ว ปิดก็ต้องเร็ว เพื่อควบคุมปริมาณของแก๊สได้ ตามคำสั่งของกล่อง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ECU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และที่สำคัญอีกประการหนึ่งคือ หัวฉีดทุก ๆ หัวต้องจ่ายได้เท่า ๆ กัน การทำงานของเครื่องยนต์จึงจะเรียบไม่กระตุก และทำให้ลดการสึก</a:t>
                </a:r>
                <a:r>
                  <a:rPr lang="th-TH" sz="17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หรอ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ของเครื่องยนต์ได้</a:t>
                </a:r>
              </a:p>
              <a:p>
                <a:pPr algn="l"/>
                <a:r>
                  <a:rPr lang="th-TH" sz="17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ตัวอย่าง รางหัวฉีด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Keihin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รุ่น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KN–9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ที่ได้รับความนิยมสูงสุดในเวลานี้ ด้วยคุณภาพสูงระดับ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OEM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ผลิตโดย 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บริษัท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Keihin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ประเทศญี่ปุ่น</a:t>
                </a:r>
                <a:endParaRPr lang="en-US" sz="17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57D4A7CC-2DA9-4EC7-AAEA-13311CEC8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89521">
              <a:off x="7998517" y="5454681"/>
              <a:ext cx="1379515" cy="1379515"/>
            </a:xfrm>
            <a:prstGeom prst="rect">
              <a:avLst/>
            </a:prstGeom>
          </p:spPr>
        </p:pic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D0C2D5B6-B209-4D5F-B419-0B83E12A613F}"/>
              </a:ext>
            </a:extLst>
          </p:cNvPr>
          <p:cNvGrpSpPr/>
          <p:nvPr/>
        </p:nvGrpSpPr>
        <p:grpSpPr>
          <a:xfrm>
            <a:off x="38197" y="28434"/>
            <a:ext cx="990609" cy="939382"/>
            <a:chOff x="7722968" y="106516"/>
            <a:chExt cx="1154709" cy="1025278"/>
          </a:xfrm>
        </p:grpSpPr>
        <p:sp>
          <p:nvSpPr>
            <p:cNvPr id="17" name="วงรี 16">
              <a:extLst>
                <a:ext uri="{FF2B5EF4-FFF2-40B4-BE49-F238E27FC236}">
                  <a16:creationId xmlns:a16="http://schemas.microsoft.com/office/drawing/2014/main" id="{EB995A2A-B204-4366-A3FA-181E87C25252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ECCF99FF-C646-43C4-AF4B-AAEC6F033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99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D95E094F-FC2E-455F-9C9F-BAB75AAECE68}"/>
              </a:ext>
            </a:extLst>
          </p:cNvPr>
          <p:cNvGrpSpPr/>
          <p:nvPr/>
        </p:nvGrpSpPr>
        <p:grpSpPr>
          <a:xfrm>
            <a:off x="269966" y="237308"/>
            <a:ext cx="9305595" cy="6620692"/>
            <a:chOff x="269966" y="237308"/>
            <a:chExt cx="9305595" cy="6620692"/>
          </a:xfrm>
        </p:grpSpPr>
        <p:sp>
          <p:nvSpPr>
            <p:cNvPr id="2" name="สี่เหลี่ยมผืนผ้า: มุมมน 1">
              <a:extLst>
                <a:ext uri="{FF2B5EF4-FFF2-40B4-BE49-F238E27FC236}">
                  <a16:creationId xmlns:a16="http://schemas.microsoft.com/office/drawing/2014/main" id="{A0071DA7-C3B9-4FC9-BCA2-7CFC73B1235E}"/>
                </a:ext>
              </a:extLst>
            </p:cNvPr>
            <p:cNvSpPr/>
            <p:nvPr/>
          </p:nvSpPr>
          <p:spPr>
            <a:xfrm>
              <a:off x="269966" y="237308"/>
              <a:ext cx="8604067" cy="6383383"/>
            </a:xfrm>
            <a:prstGeom prst="roundRect">
              <a:avLst>
                <a:gd name="adj" fmla="val 0"/>
              </a:avLst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รูปภาพ 32">
              <a:extLst>
                <a:ext uri="{FF2B5EF4-FFF2-40B4-BE49-F238E27FC236}">
                  <a16:creationId xmlns:a16="http://schemas.microsoft.com/office/drawing/2014/main" id="{9CE2CCE9-F45F-445D-BA3B-77B9B0D5F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884" y="4183323"/>
              <a:ext cx="2674677" cy="2674677"/>
            </a:xfrm>
            <a:prstGeom prst="rect">
              <a:avLst/>
            </a:prstGeom>
          </p:spPr>
        </p:pic>
      </p:grpSp>
      <p:grpSp>
        <p:nvGrpSpPr>
          <p:cNvPr id="43" name="กลุ่ม 42">
            <a:extLst>
              <a:ext uri="{FF2B5EF4-FFF2-40B4-BE49-F238E27FC236}">
                <a16:creationId xmlns:a16="http://schemas.microsoft.com/office/drawing/2014/main" id="{F2832A78-6917-49C9-A81F-5F7168FC1AD5}"/>
              </a:ext>
            </a:extLst>
          </p:cNvPr>
          <p:cNvGrpSpPr/>
          <p:nvPr/>
        </p:nvGrpSpPr>
        <p:grpSpPr>
          <a:xfrm>
            <a:off x="127224" y="3632885"/>
            <a:ext cx="6485938" cy="1682785"/>
            <a:chOff x="144980" y="3641763"/>
            <a:chExt cx="6485938" cy="1682785"/>
          </a:xfrm>
        </p:grpSpPr>
        <p:pic>
          <p:nvPicPr>
            <p:cNvPr id="24" name="รูปภาพ 23">
              <a:extLst>
                <a:ext uri="{FF2B5EF4-FFF2-40B4-BE49-F238E27FC236}">
                  <a16:creationId xmlns:a16="http://schemas.microsoft.com/office/drawing/2014/main" id="{2A133357-F12F-49FC-B84F-DC7379AB1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935" b="18123"/>
            <a:stretch/>
          </p:blipFill>
          <p:spPr>
            <a:xfrm>
              <a:off x="144980" y="3641763"/>
              <a:ext cx="6485938" cy="16827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7" name="กล่องข้อความ 36">
              <a:extLst>
                <a:ext uri="{FF2B5EF4-FFF2-40B4-BE49-F238E27FC236}">
                  <a16:creationId xmlns:a16="http://schemas.microsoft.com/office/drawing/2014/main" id="{677B45A1-54A3-4493-B38B-839374E1A43A}"/>
                </a:ext>
              </a:extLst>
            </p:cNvPr>
            <p:cNvSpPr txBox="1"/>
            <p:nvPr/>
          </p:nvSpPr>
          <p:spPr>
            <a:xfrm>
              <a:off x="216698" y="4070779"/>
              <a:ext cx="6107817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500" b="0" i="0" u="none" strike="noStrike" baseline="0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4.2 หลักการทำงานระบบแก๊สรถยนต์ใช้ก๊าซ </a:t>
              </a:r>
              <a:r>
                <a:rPr lang="en-US" sz="3500" b="0" i="0" u="none" strike="noStrike" baseline="0" dirty="0">
                  <a:solidFill>
                    <a:schemeClr val="accent6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</a:t>
              </a:r>
            </a:p>
          </p:txBody>
        </p:sp>
      </p:grpSp>
      <p:grpSp>
        <p:nvGrpSpPr>
          <p:cNvPr id="52" name="กลุ่ม 51">
            <a:extLst>
              <a:ext uri="{FF2B5EF4-FFF2-40B4-BE49-F238E27FC236}">
                <a16:creationId xmlns:a16="http://schemas.microsoft.com/office/drawing/2014/main" id="{36AFFE2E-0D00-4EF3-B009-5E260FC390B9}"/>
              </a:ext>
            </a:extLst>
          </p:cNvPr>
          <p:cNvGrpSpPr/>
          <p:nvPr/>
        </p:nvGrpSpPr>
        <p:grpSpPr>
          <a:xfrm>
            <a:off x="17756" y="754601"/>
            <a:ext cx="6595409" cy="3056306"/>
            <a:chOff x="17756" y="754601"/>
            <a:chExt cx="6595409" cy="3056306"/>
          </a:xfrm>
        </p:grpSpPr>
        <p:pic>
          <p:nvPicPr>
            <p:cNvPr id="35" name="รูปภาพ 34">
              <a:extLst>
                <a:ext uri="{FF2B5EF4-FFF2-40B4-BE49-F238E27FC236}">
                  <a16:creationId xmlns:a16="http://schemas.microsoft.com/office/drawing/2014/main" id="{83AB5F26-EE69-49B9-BECD-A42D270B3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6" y="754601"/>
              <a:ext cx="1957526" cy="1957526"/>
            </a:xfrm>
            <a:prstGeom prst="rect">
              <a:avLst/>
            </a:prstGeom>
          </p:spPr>
        </p:pic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2EDBE228-B1C2-4B5C-A6BB-DF390E147ABD}"/>
                </a:ext>
              </a:extLst>
            </p:cNvPr>
            <p:cNvGrpSpPr/>
            <p:nvPr/>
          </p:nvGrpSpPr>
          <p:grpSpPr>
            <a:xfrm>
              <a:off x="127224" y="2242291"/>
              <a:ext cx="6485941" cy="1568616"/>
              <a:chOff x="144980" y="2251169"/>
              <a:chExt cx="6485941" cy="1568616"/>
            </a:xfrm>
          </p:grpSpPr>
          <p:pic>
            <p:nvPicPr>
              <p:cNvPr id="23" name="รูปภาพ 22">
                <a:extLst>
                  <a:ext uri="{FF2B5EF4-FFF2-40B4-BE49-F238E27FC236}">
                    <a16:creationId xmlns:a16="http://schemas.microsoft.com/office/drawing/2014/main" id="{6F4C858F-0295-409E-A447-6F7DCE52A0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482" b="40065"/>
              <a:stretch/>
            </p:blipFill>
            <p:spPr>
              <a:xfrm>
                <a:off x="144980" y="2251169"/>
                <a:ext cx="6485941" cy="15686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9" name="กล่องข้อความ 38">
                <a:extLst>
                  <a:ext uri="{FF2B5EF4-FFF2-40B4-BE49-F238E27FC236}">
                    <a16:creationId xmlns:a16="http://schemas.microsoft.com/office/drawing/2014/main" id="{33BAAFDE-D425-45DB-86AA-3338CAB1CD54}"/>
                  </a:ext>
                </a:extLst>
              </p:cNvPr>
              <p:cNvSpPr txBox="1"/>
              <p:nvPr/>
            </p:nvSpPr>
            <p:spPr>
              <a:xfrm>
                <a:off x="301219" y="2606517"/>
                <a:ext cx="515916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4000" b="0" i="0" u="none" strike="noStrike" baseline="0" dirty="0">
                    <a:solidFill>
                      <a:schemeClr val="accent2">
                        <a:lumMod val="50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4.1 ประเภทของระบบแก๊สรถยนต์</a:t>
                </a:r>
              </a:p>
            </p:txBody>
          </p:sp>
        </p:grpSp>
      </p:grpSp>
      <p:grpSp>
        <p:nvGrpSpPr>
          <p:cNvPr id="44" name="กลุ่ม 43">
            <a:extLst>
              <a:ext uri="{FF2B5EF4-FFF2-40B4-BE49-F238E27FC236}">
                <a16:creationId xmlns:a16="http://schemas.microsoft.com/office/drawing/2014/main" id="{EF4D678F-EE90-4926-83EC-AD4AE9996938}"/>
              </a:ext>
            </a:extLst>
          </p:cNvPr>
          <p:cNvGrpSpPr/>
          <p:nvPr/>
        </p:nvGrpSpPr>
        <p:grpSpPr>
          <a:xfrm>
            <a:off x="127224" y="4989929"/>
            <a:ext cx="6485941" cy="1568616"/>
            <a:chOff x="144980" y="4998807"/>
            <a:chExt cx="6485941" cy="1568616"/>
          </a:xfrm>
        </p:grpSpPr>
        <p:pic>
          <p:nvPicPr>
            <p:cNvPr id="25" name="รูปภาพ 24">
              <a:extLst>
                <a:ext uri="{FF2B5EF4-FFF2-40B4-BE49-F238E27FC236}">
                  <a16:creationId xmlns:a16="http://schemas.microsoft.com/office/drawing/2014/main" id="{7CD2CB25-7A0B-4D56-AB2B-15EE2BB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47"/>
            <a:stretch/>
          </p:blipFill>
          <p:spPr>
            <a:xfrm>
              <a:off x="144980" y="4998807"/>
              <a:ext cx="6485941" cy="15686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1" name="กล่องข้อความ 40">
              <a:extLst>
                <a:ext uri="{FF2B5EF4-FFF2-40B4-BE49-F238E27FC236}">
                  <a16:creationId xmlns:a16="http://schemas.microsoft.com/office/drawing/2014/main" id="{21570B5B-62B8-4B3F-92FD-F9D6AF4B9E14}"/>
                </a:ext>
              </a:extLst>
            </p:cNvPr>
            <p:cNvSpPr txBox="1"/>
            <p:nvPr/>
          </p:nvSpPr>
          <p:spPr>
            <a:xfrm>
              <a:off x="301219" y="5551066"/>
              <a:ext cx="613509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600" b="0" i="0" u="none" strike="noStrike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4.3 หลักการทำงานระบบแก๊สรถยนต์ใช้ก๊าซ </a:t>
              </a:r>
              <a:r>
                <a:rPr lang="en-US" sz="3600" b="0" i="0" u="none" strike="noStrike" baseline="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</a:t>
              </a:r>
              <a:endParaRPr lang="en-US" sz="3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6" name="กลุ่ม 45">
            <a:extLst>
              <a:ext uri="{FF2B5EF4-FFF2-40B4-BE49-F238E27FC236}">
                <a16:creationId xmlns:a16="http://schemas.microsoft.com/office/drawing/2014/main" id="{3941DFFD-9DE9-43AF-9970-DAF04541828D}"/>
              </a:ext>
            </a:extLst>
          </p:cNvPr>
          <p:cNvGrpSpPr/>
          <p:nvPr/>
        </p:nvGrpSpPr>
        <p:grpSpPr>
          <a:xfrm>
            <a:off x="2735299" y="-1"/>
            <a:ext cx="6840261" cy="2210317"/>
            <a:chOff x="2735299" y="-1"/>
            <a:chExt cx="6840261" cy="2210317"/>
          </a:xfrm>
        </p:grpSpPr>
        <p:pic>
          <p:nvPicPr>
            <p:cNvPr id="27" name="รูปภาพ 26">
              <a:extLst>
                <a:ext uri="{FF2B5EF4-FFF2-40B4-BE49-F238E27FC236}">
                  <a16:creationId xmlns:a16="http://schemas.microsoft.com/office/drawing/2014/main" id="{544D18A9-FE97-4CD6-A275-0C4715C04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5309"/>
            <a:stretch/>
          </p:blipFill>
          <p:spPr>
            <a:xfrm flipH="1">
              <a:off x="2735299" y="-1"/>
              <a:ext cx="6840261" cy="2210317"/>
            </a:xfrm>
            <a:prstGeom prst="rect">
              <a:avLst/>
            </a:prstGeom>
          </p:spPr>
        </p:pic>
        <p:sp>
          <p:nvSpPr>
            <p:cNvPr id="45" name="กล่องข้อความ 44">
              <a:extLst>
                <a:ext uri="{FF2B5EF4-FFF2-40B4-BE49-F238E27FC236}">
                  <a16:creationId xmlns:a16="http://schemas.microsoft.com/office/drawing/2014/main" id="{C0CFF135-4693-4602-9F44-C63EBDAFF4C9}"/>
                </a:ext>
              </a:extLst>
            </p:cNvPr>
            <p:cNvSpPr txBox="1"/>
            <p:nvPr/>
          </p:nvSpPr>
          <p:spPr>
            <a:xfrm>
              <a:off x="2800901" y="660603"/>
              <a:ext cx="44921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60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หัวข้อเรื่อง(</a:t>
              </a:r>
              <a:r>
                <a:rPr lang="en-US" sz="60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Topics</a:t>
              </a:r>
              <a:r>
                <a:rPr lang="th-TH" sz="6000" dirty="0">
                  <a:solidFill>
                    <a:srgbClr val="FFFF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  <a:endParaRPr lang="en-US" sz="60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93E02196-E6A6-46C1-9012-A4AA65D4F4F0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48" name="วงรี 47">
              <a:extLst>
                <a:ext uri="{FF2B5EF4-FFF2-40B4-BE49-F238E27FC236}">
                  <a16:creationId xmlns:a16="http://schemas.microsoft.com/office/drawing/2014/main" id="{8115A5F3-EB26-4D97-B4F1-178C9851F9C8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9" name="รูปภาพ 48">
              <a:extLst>
                <a:ext uri="{FF2B5EF4-FFF2-40B4-BE49-F238E27FC236}">
                  <a16:creationId xmlns:a16="http://schemas.microsoft.com/office/drawing/2014/main" id="{47998760-F5FD-4303-AEB7-B250DC11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27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5969139-ADC7-4FFD-B779-FB7F82F85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"/>
          <a:stretch/>
        </p:blipFill>
        <p:spPr>
          <a:xfrm>
            <a:off x="426711" y="635726"/>
            <a:ext cx="8290577" cy="5597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1622B0E-259A-4E7C-8EF8-1748A31697E7}"/>
              </a:ext>
            </a:extLst>
          </p:cNvPr>
          <p:cNvSpPr txBox="1"/>
          <p:nvPr/>
        </p:nvSpPr>
        <p:spPr>
          <a:xfrm>
            <a:off x="1722268" y="2073006"/>
            <a:ext cx="585926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8800" b="1" i="0" u="none" strike="noStrike" baseline="0" dirty="0">
                <a:ln w="12700">
                  <a:solidFill>
                    <a:srgbClr val="FFFF00"/>
                  </a:solidFill>
                </a:ln>
                <a:solidFill>
                  <a:srgbClr val="3399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0200000" algn="ctr" rotWithShape="0">
                    <a:srgbClr val="FF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4.1 ประเภทของระบบแก๊สรถยนต์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A8A77A06-2139-4509-8106-AC4544D4B3ED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87091697-6B56-4B00-89BB-826C2EAF256C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" name="รูปภาพ 9">
              <a:extLst>
                <a:ext uri="{FF2B5EF4-FFF2-40B4-BE49-F238E27FC236}">
                  <a16:creationId xmlns:a16="http://schemas.microsoft.com/office/drawing/2014/main" id="{438B6F97-93E2-4806-BC3C-BEB66E127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3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E15349E0-7000-4464-94AC-82988D0AB59C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2306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187F34AF-947F-46E5-B5C7-655132E96DAB}"/>
              </a:ext>
            </a:extLst>
          </p:cNvPr>
          <p:cNvGrpSpPr/>
          <p:nvPr/>
        </p:nvGrpSpPr>
        <p:grpSpPr>
          <a:xfrm>
            <a:off x="425551" y="451782"/>
            <a:ext cx="8292898" cy="5976208"/>
            <a:chOff x="425551" y="440896"/>
            <a:chExt cx="8292898" cy="5976208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B87B223E-EE4B-4573-82B1-BCF0E1BC90E3}"/>
                </a:ext>
              </a:extLst>
            </p:cNvPr>
            <p:cNvGrpSpPr/>
            <p:nvPr/>
          </p:nvGrpSpPr>
          <p:grpSpPr>
            <a:xfrm flipH="1">
              <a:off x="425551" y="440896"/>
              <a:ext cx="8292898" cy="5976208"/>
              <a:chOff x="731522" y="647610"/>
              <a:chExt cx="7441822" cy="5650099"/>
            </a:xfrm>
          </p:grpSpPr>
          <p:sp>
            <p:nvSpPr>
              <p:cNvPr id="6" name="สี่เหลี่ยมผืนผ้า 5">
                <a:extLst>
                  <a:ext uri="{FF2B5EF4-FFF2-40B4-BE49-F238E27FC236}">
                    <a16:creationId xmlns:a16="http://schemas.microsoft.com/office/drawing/2014/main" id="{D298B7BB-C273-468C-9891-3014C2839BF2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สี่เหลี่ยมผืนผ้า 6">
                <a:extLst>
                  <a:ext uri="{FF2B5EF4-FFF2-40B4-BE49-F238E27FC236}">
                    <a16:creationId xmlns:a16="http://schemas.microsoft.com/office/drawing/2014/main" id="{59F9A352-C2FE-4105-8363-0BAD4B0E4C78}"/>
                  </a:ext>
                </a:extLst>
              </p:cNvPr>
              <p:cNvSpPr/>
              <p:nvPr/>
            </p:nvSpPr>
            <p:spPr>
              <a:xfrm>
                <a:off x="847112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63B3454A-8EDD-412E-878E-1AF139611456}"/>
                </a:ext>
              </a:extLst>
            </p:cNvPr>
            <p:cNvSpPr txBox="1"/>
            <p:nvPr/>
          </p:nvSpPr>
          <p:spPr>
            <a:xfrm>
              <a:off x="620928" y="648484"/>
              <a:ext cx="7933875" cy="5678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เป็นที่ทราบกันดีว่าการนำ 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NGV/CNG 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มาใช้ในเครื่องยนต์นั้นจำเป็นที่จะต้องเปลี่ยนสถานะของแก๊ส หรือต้องทำการลดแรงดันของแก๊สลงเพื่อจ่ายเข้าเครื่องยนต์ ระบบต่าง ๆ จึงถูกคิดค้นและพัฒนาขึ้นเพื่อควบคุมการจ่ายแก๊สให้เหมาะสม และในส่วนของระบบแก๊สเองก็มีการพัฒนาขึ้นเพื่อให้เหมาะสมกับการพัฒนาของเครื่องยนต์ตามไปด้วยระบบแก๊สรถยนต์จะแบ่งตามประเภทใหญ่ ๆ จะถูกแบ่งได้ 2 กลุ่ม คือ</a:t>
              </a:r>
            </a:p>
            <a:p>
              <a:pPr algn="l"/>
              <a:r>
                <a:rPr lang="th-TH" sz="165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4.1.1 ระบบที่ใช้แรงดูดจากท่อร่วมไอดีเป็นตัวกำหนดการจ่ายแก๊ส (ระบบดูด)</a:t>
              </a:r>
            </a:p>
            <a:p>
              <a:pPr algn="l"/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1. ระบบดูดแบบคงที่ หรือระบบดูดแก๊สแบบคาร์บูเรเตอร์ (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Fix Mixer)</a:t>
              </a:r>
            </a:p>
            <a:p>
              <a:pPr lvl="1"/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ระบบดูดแบบแปรผันค่าตามอ็อก</a:t>
              </a:r>
              <a:r>
                <a:rPr lang="th-TH" sz="165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ซิเ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จนเซนเซอร์ (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Mixer &amp; </a:t>
              </a:r>
              <a:r>
                <a:rPr lang="en-US" sz="165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Lamda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Control)</a:t>
              </a:r>
            </a:p>
            <a:p>
              <a:pPr algn="l"/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3. ระบบการจ่ายแก๊สควบคุมด้วยส</a:t>
              </a:r>
              <a:r>
                <a:rPr lang="th-TH" sz="165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เต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ปมอเตอร์ (</a:t>
              </a:r>
              <a:r>
                <a:rPr lang="en-US" sz="165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Lamda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Feedback Control 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Fumigation)</a:t>
              </a:r>
            </a:p>
            <a:p>
              <a:pPr algn="l"/>
              <a:r>
                <a:rPr lang="th-TH" sz="165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4.1.2 ระบบที่มีการประเมินผลของเครื่องยนต์โดยการจ่ายแยกสูบ ทั้งแบบอิสระและ แบบรวม (ระบบฉีดแก๊ส)</a:t>
              </a:r>
            </a:p>
            <a:p>
              <a:pPr algn="l"/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1. ระบบฉีดแก๊สแบบฉีดร่วม (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Full Group 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Multipoint Port)</a:t>
              </a:r>
            </a:p>
            <a:p>
              <a:pPr algn="l"/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2. ระบบฉีดแก๊สแปรผันตามค่าการฉีดเชื้อเพลิงหลัก (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Sequential Injection System)</a:t>
              </a:r>
            </a:p>
            <a:p>
              <a:pPr algn="l"/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3. ระบบฉีดแก๊สแบบฉีดน้ำแก๊ส (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Liquid Sequential Injection)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จากระบบข้างต้นยังแยกย่อยออกได้อีกกลุ่มละ 3 แบบ </a:t>
              </a:r>
            </a:p>
            <a:p>
              <a:pPr algn="l"/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โดยมีกทำงานที่แตกต่างกัน อันเป็นผลจาก</a:t>
              </a:r>
            </a:p>
            <a:p>
              <a:pPr algn="l"/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การพัฒนาระบบเพื่อความเหมาะสมกับเครื่องยนต์และให้ได้ค่ามาตรฐานไอเสียที่กำหนดคือ กลุ่มมาตรฐานยูโร (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EURO) 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จะแบ่งย่อยออกเป็นดังนี้</a:t>
              </a:r>
            </a:p>
            <a:p>
              <a:pPr algn="l"/>
              <a:r>
                <a:rPr lang="th-TH" sz="165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4.1.3 ประเภทระบบดูด (</a:t>
              </a:r>
              <a:r>
                <a:rPr lang="en-US" sz="165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Mixer)</a:t>
              </a:r>
            </a:p>
            <a:p>
              <a:pPr algn="l"/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1. ระบบดูดแบบคงที่ หรือระบบดูดแก๊สแบบคาร์บูเรเตอร์ (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Fix Mixer) 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เป็นระบบที่ใช้กลไกของหม้อต้มแก๊สเป็นตัว เปิด–ปิด แก๊ส โดยอาศัยแรงดูดของเครื่องยนต์ แก๊สจะถูกดูดออกมาผสมที่ปาก ผสม (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Mixer) 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ก่อนที่จะเข้าห้องเผาไหม้ ปากผสมจะทำการลดมวลอากาศเพื่อให้เกิดแรงดูดที่มากขึ้น ส่วนปริมาณแก๊สจะถูกควบคุมโดยสปริงเร่งของหม้อต้มแก๊ส ปากผสมโดยส่วนใหญ่ที่ใช้กันจะมีขนาด</a:t>
              </a:r>
            </a:p>
            <a:p>
              <a:pPr algn="l"/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เส้นผ่าศูนย์กลางภายในเล็กกว่าเส้นผ่าศูนย์กลางของปีกผีเสื้อ และมีการควบคุมแรงดูดของเครื่องยนต์โดยผ่านวาล์วลด (ในประเทศไทยเรียกวาล์วกลางสาย หรือ 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Power Valve) 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วาล์วตัวนี้จะเป็นตัวกำหนดแรงดูดของเครื่องให้สัมพันธ์กับหม้อต้ม และมีส่วนอย่างยิ่งว่าเครื่องยนต์จะสามารถใช้งานได้จริงหรือไม่ขณะเครื่องยนต์มีภาระ ระบบนี้แทบจะเรียกได้ว่ามีมานานพอ ๆ กับที่คนรู้จัก 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LPG 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มีการใช้งานมามากกว่า 50 ปีปัจจุบันระบบ 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Fix Mixer </a:t>
              </a:r>
              <a:r>
                <a:rPr lang="th-TH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ยังมีการพัฒนาเพื่อไม่ให้ตกมาตรฐาน </a:t>
              </a:r>
              <a:r>
                <a:rPr lang="en-US" sz="165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EURO 1</a:t>
              </a:r>
              <a:endParaRPr lang="en-US" sz="165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767E5534-E59C-4948-9099-1936B35D0EEB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12" name="วงรี 11">
              <a:extLst>
                <a:ext uri="{FF2B5EF4-FFF2-40B4-BE49-F238E27FC236}">
                  <a16:creationId xmlns:a16="http://schemas.microsoft.com/office/drawing/2014/main" id="{5F9B95B6-3871-470B-889F-92C0F83B7E90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3" name="รูปภาพ 12">
              <a:extLst>
                <a:ext uri="{FF2B5EF4-FFF2-40B4-BE49-F238E27FC236}">
                  <a16:creationId xmlns:a16="http://schemas.microsoft.com/office/drawing/2014/main" id="{AE5B0A32-D237-4882-830F-92997F3F9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284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2FEF08A6-F390-4A59-B845-DB1D24A4B872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5048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D556CD03-F597-4A2A-B84D-993C5D77C61E}"/>
              </a:ext>
            </a:extLst>
          </p:cNvPr>
          <p:cNvGrpSpPr/>
          <p:nvPr/>
        </p:nvGrpSpPr>
        <p:grpSpPr>
          <a:xfrm>
            <a:off x="355882" y="434737"/>
            <a:ext cx="9118741" cy="6318759"/>
            <a:chOff x="425551" y="451782"/>
            <a:chExt cx="9118741" cy="6318759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327D2AC7-917A-4B9B-A498-98C905740351}"/>
                </a:ext>
              </a:extLst>
            </p:cNvPr>
            <p:cNvGrpSpPr/>
            <p:nvPr/>
          </p:nvGrpSpPr>
          <p:grpSpPr>
            <a:xfrm flipH="1">
              <a:off x="425551" y="451782"/>
              <a:ext cx="8292898" cy="5976208"/>
              <a:chOff x="731522" y="647610"/>
              <a:chExt cx="7441822" cy="5650099"/>
            </a:xfrm>
          </p:grpSpPr>
          <p:sp>
            <p:nvSpPr>
              <p:cNvPr id="6" name="สี่เหลี่ยมผืนผ้า 5">
                <a:extLst>
                  <a:ext uri="{FF2B5EF4-FFF2-40B4-BE49-F238E27FC236}">
                    <a16:creationId xmlns:a16="http://schemas.microsoft.com/office/drawing/2014/main" id="{6FB60DF7-1552-4970-AEEA-8724CAD5B260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rgbClr val="33993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สี่เหลี่ยมผืนผ้า 6">
                <a:extLst>
                  <a:ext uri="{FF2B5EF4-FFF2-40B4-BE49-F238E27FC236}">
                    <a16:creationId xmlns:a16="http://schemas.microsoft.com/office/drawing/2014/main" id="{29E3F83A-07ED-4D7E-9CC8-476B8CC8C9B8}"/>
                  </a:ext>
                </a:extLst>
              </p:cNvPr>
              <p:cNvSpPr/>
              <p:nvPr/>
            </p:nvSpPr>
            <p:spPr>
              <a:xfrm>
                <a:off x="847112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40275640-8E01-47A0-851C-72E2B06144DD}"/>
                </a:ext>
              </a:extLst>
            </p:cNvPr>
            <p:cNvSpPr txBox="1"/>
            <p:nvPr/>
          </p:nvSpPr>
          <p:spPr>
            <a:xfrm>
              <a:off x="646203" y="744967"/>
              <a:ext cx="7872548" cy="5324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2. ระบบดูดแบบแปรผันค่าตาม ออกซิเจนเซนเซอร์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Mixer &amp; </a:t>
              </a:r>
              <a:r>
                <a:rPr lang="en-US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Lamda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Control)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ระบบจะซับซ้อนขึ้นจากระบบแรก กล่าวคืออุปกรณ์โดยรวมเหมือนกัน แต่สิ่งที่ต่างกันคือวาล์วกลางสาย หรือ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Power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Valve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ระบบแบบนี้จะไม่มี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Power Valve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แต่จะใช้ชุดควบคุมการจ่ายแก๊สแบบสัญญาณสนองกลับ หรือ เรียกว่า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Actuator Control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แทน การทำงานจะใช้สัญญาณออกซิเจนเซนเซอร์เป็นตัวบอกปริมาณแก๊สที่จะต้องจ่ายเข้าไป แบ่งการทำงานง่าย ๆ ออกเป็น 3 ส่วน คือ ส่วนผสมหนา ส่วนผสมกลาง และส่วนผสมบาง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Actuator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จะถูกสั่งงานตามจังหวะของสัญญาณออกซิเจน ถ้าส่วนผสมหนาระบบจะลดแก๊สจนสุด ถ้าส่วนผสมกลางระบบจะคงที่ ถ้าส่วนผสมบางระบบจะเปิดแก๊สจนสุด จะสังเกตได้จากค่า </a:t>
              </a:r>
              <a:r>
                <a:rPr lang="en-US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Lamda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ที่เปลี่ยนแปลงอยู่ตลอด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ระบบนี้ถูกออกแบบมาใช้กับรถที่มี ออกซิเจนเซนเซอร์โดยเฉพาะ หรือเป็นระบบที่ใช้เสริมคุณสมบัติให้ดียิ่งขึ้นกล่าวโดยรวมคือมีส่วนผสมที่ดีขึ้นและเหมาะสมตามรอบเครื่องยนต์ ตัว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Actuator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ทำงานโดยอาศัยแรงดูดในท่อร่วมไอดีเพื่อดูดลิ้นควบคุมการจ่าย โดยลดแรงดูดด้วย </a:t>
              </a:r>
              <a:r>
                <a:rPr lang="en-US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Vaccum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Regulator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แต่ลิ้นควบคุมสามารถสนองการทำงานอย่างเฉียบพลันโดยการควบคุมของ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Solenoids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ที่ควบคุมด้วยไฟฟ้าจากชุดควบคุม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Feedback Control)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และยังบังคับลิ้นควบคุมลดแก๊สได้อย่างรวดเร็ว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Actuator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ถูกพัฒนามากจนถึงขีดสุดที่มีลิ้นควบคุม 2 ลิ้น จำแนกการทำงานอย่างละเอียดได้ 6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Step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แต่ระบบยังคงต้องพึ่งปากผสมที่ดีอยู่ และระบบถูกแทนที่ด้วย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Step Motor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Actuator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ไม่ผ่านมาตรฐาน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EURO 2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3. ระบบการจ่ายแก๊สควบคุมด้วยส</a:t>
              </a:r>
              <a:r>
                <a:rPr lang="th-TH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เต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ปมอเตอร์ (</a:t>
              </a:r>
              <a:r>
                <a:rPr lang="en-US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Lamda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Feedback Control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Fumigation)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เป็นระบบที่สูงสุดของระบบที่ใช้ปากผสม การทำงานจะถูกควบคุมโดยการใช้สัญญาณแยกย่อยออกหลาย ๆ แบบ ในแต่ละรุ่นอาจมีข้อแตกต่างกันเล็กน้อย สัญญาณส่วนใหญ่ที่ใช้จะมีหน้าที่แตกต่างกัน อาจแบ่งย่อยออกได้ตามลักษณะ ดังนี้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(1) สัญญาณวัดรอบ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Rpm)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ใช้เป็นตัวกระตุ้นระบบให้ทำงานหรือเป็นระบบตัดการทำงานขณะเครื่องยนต์หยุดหมุน และเป็นตัวสั่งให้ระบบ</a:t>
              </a:r>
              <a:r>
                <a:rPr lang="th-TH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สวิทช์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จากน้ำมันไปใช้แก๊ส ในบางรุ่นอาจใช้ใน</a:t>
              </a:r>
              <a:r>
                <a:rPr lang="th-TH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การทำ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ตาราง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MAP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เพื่อให้เหมาะสมกับรอบเครื่องยนต์ทุก ๆ ย่าน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(2) สัญญาณตำแหน่งลิ้นปีกผีเสื้อ (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TPS)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เป็นตัวบอกตำแหน่งของลิ้นปีกผีเสื้อเพื่อบอกถึงอัตราคันเร่งของเครื่อง 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โดยทั่วไปมีแรงดันแปรผันที่ 1–5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V.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(3) สัญญาณออกซิเจนเซนเซอร์ (</a:t>
              </a:r>
              <a:r>
                <a:rPr lang="en-US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Lamda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)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เป็นค่าที่บ่งบอกถึงส่วนผสมหลังการสันดาปของเครื่องยนต์ว่าส่วนผสม 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หนา หรือ บาง จะเป็นส่วนสำคัญในการประเมินค่าการจ่ายแก๊ส</a:t>
              </a:r>
              <a:endParaRPr lang="en-US" sz="17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25F5211F-F957-475D-A19B-52FA6407D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34988" y="4734513"/>
              <a:ext cx="1909304" cy="2036028"/>
            </a:xfrm>
            <a:prstGeom prst="rect">
              <a:avLst/>
            </a:prstGeom>
          </p:spPr>
        </p:pic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ED145918-2ACE-4738-A471-2E029462F9D3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4942ADD3-A3EC-4777-8C02-B8F7F27CA4AE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6047D40F-EF6B-46CC-BE67-AD24D3D0E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517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16A04D90-DE07-43B4-8113-B30E3F1D87C7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5048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9EE28831-B781-44AF-8784-F9D02146DC49}"/>
              </a:ext>
            </a:extLst>
          </p:cNvPr>
          <p:cNvGrpSpPr/>
          <p:nvPr/>
        </p:nvGrpSpPr>
        <p:grpSpPr>
          <a:xfrm>
            <a:off x="425551" y="451782"/>
            <a:ext cx="9136678" cy="6612748"/>
            <a:chOff x="425551" y="451782"/>
            <a:chExt cx="9136678" cy="6612748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6B9E2843-363F-4D50-B41D-C03125D72CA2}"/>
                </a:ext>
              </a:extLst>
            </p:cNvPr>
            <p:cNvGrpSpPr/>
            <p:nvPr/>
          </p:nvGrpSpPr>
          <p:grpSpPr>
            <a:xfrm flipH="1">
              <a:off x="425551" y="451782"/>
              <a:ext cx="8292898" cy="5976208"/>
              <a:chOff x="731522" y="647610"/>
              <a:chExt cx="7441822" cy="5650099"/>
            </a:xfrm>
          </p:grpSpPr>
          <p:sp>
            <p:nvSpPr>
              <p:cNvPr id="6" name="สี่เหลี่ยมผืนผ้า 5">
                <a:extLst>
                  <a:ext uri="{FF2B5EF4-FFF2-40B4-BE49-F238E27FC236}">
                    <a16:creationId xmlns:a16="http://schemas.microsoft.com/office/drawing/2014/main" id="{FE1ECE2B-23FA-4A63-9F51-C73D54AB0D82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สี่เหลี่ยมผืนผ้า 6">
                <a:extLst>
                  <a:ext uri="{FF2B5EF4-FFF2-40B4-BE49-F238E27FC236}">
                    <a16:creationId xmlns:a16="http://schemas.microsoft.com/office/drawing/2014/main" id="{17D0C47B-0EC2-4834-BF72-74B36A3CE506}"/>
                  </a:ext>
                </a:extLst>
              </p:cNvPr>
              <p:cNvSpPr/>
              <p:nvPr/>
            </p:nvSpPr>
            <p:spPr>
              <a:xfrm>
                <a:off x="847112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E083CE19-19CD-467E-8E81-E797BB2C718A}"/>
                </a:ext>
              </a:extLst>
            </p:cNvPr>
            <p:cNvSpPr txBox="1"/>
            <p:nvPr/>
          </p:nvSpPr>
          <p:spPr>
            <a:xfrm>
              <a:off x="636333" y="678141"/>
              <a:ext cx="7846423" cy="5586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การทำงาน ระบบจะประมวลผลโดยใช้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ECU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ค่าสัญญาณที่วัดได้จะถูกประมวลผลเพื่อทำการจ่ายแก๊ส โดยการควบคุมของส</a:t>
              </a:r>
              <a:r>
                <a:rPr lang="th-TH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เต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ปมอเตอร์ ระบบจะมีการควบคุมตั้งแต่ ปิดสุดถึงเปิดสุด ในบางรุ่นขั้นตอนนี้สามารถทำได้ถึง 300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Step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แต่ขณะใช้งานจริงการควบคุมที่แปรผันมากที่สุดอยู่ในช่วงเครื่องยนต์เดินเบาอาจจะเดินอยู่ระดับ 20–100 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Step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เพราะมีการปรับส่วนผสม หนา–บาง ตลอดเวลาที่เดินเบาอยู่ ต่อเมื่อกดคันเร่งจะมีการจ่ายแก๊สเพิ่มขึ้นในช่วงแรก และจะเริ่มคงที่เมื่อใช้รอบเครื่องยนต์คงที่ ขั้นตอนนี้อาจเดินส</a:t>
              </a:r>
              <a:r>
                <a:rPr lang="th-TH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เต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ปอย</a:t>
              </a:r>
              <a:r>
                <a:rPr lang="th-TH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ู่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ในช่วงแคบ ๆ ซึ่งจากการสังเกตส</a:t>
              </a:r>
              <a:r>
                <a:rPr lang="th-TH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เต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ปของมอเตอร์ จะเป็นตัวบ่งบอกว่าขนาดของปากผสมเหมาะสมหรือไม่ ค่าเหล่านี้จะเป็นมาตรฐานของแต่ละยี่ห้อ อยู่ที่ผู้ออกแบบเป็นตัวกำหนด ซึ่งไม่เท่ากันและเป็นเทคนิคของผู้ผลิต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4. การปรับแต่งของระบบ สามารทำได้ 2 อย่าง คือ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(1) การปรับแต่งโดยใช้คอมพิวเตอร์ จะปรับแต่งค่าแยกย่อยในระบบได้มากที่สุด รวมถึงการปรับตั้งเมนูของระบบ รวมถึงการตรวจเช็กส</a:t>
              </a:r>
              <a:r>
                <a:rPr lang="th-TH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เต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ปของมอเตอร์ ซึ่งรวมถึงการ </a:t>
              </a:r>
              <a:r>
                <a:rPr lang="en-US" sz="17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Maping</a:t>
              </a:r>
              <a:r>
                <a:rPr lang="en-US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ค่าการจ่ายแก๊สตามรอบเครื่องยนต์</a:t>
              </a:r>
            </a:p>
            <a:p>
              <a:pPr algn="l"/>
              <a:r>
                <a:rPr lang="th-TH" sz="17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(2) การปรับโดยใช้อุปกรณ์มือถือ จะปรับเมนูระบบได้เพียงเล็กน้อย แต่หน้าที่หลักคือ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การตรวจสอบตำแหน่งของมอเตอร์ขณะทำงานแต่การปรับจุนทั้ง 2 อย่างหัวใจหลักก็ยังคงต้องพึ่งหม้อต้มและปากผสม เพราะยังคงต้องปรับ หม้อต้มและเลือกขนาดปากผสมที่เหมาะสมอยู่ดี แต่การพัฒนาระบบก็มีมาอย่างต่อเนื่อง จนระบบสุดท้ายของ ส</a:t>
              </a:r>
              <a:r>
                <a:rPr lang="th-TH" sz="17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เต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ปมอเตอร์ใช้ส</a:t>
              </a:r>
              <a:r>
                <a:rPr lang="th-TH" sz="17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เต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ปมอเตอร์ควบคุมการทำงานถึง 2 ตัว แบ่งเป็นชุดควบคุมการจ่ายไอแก๊ส(ขั้นกลางท่อก่อนเข้าปากผสม) และอีกตัวถูกติดตั้งแทนที่สกูรตั้งหม้อต้มเพื่อทำหน้าที่ปรับการจ่ายแก๊สของหม้อต้มให้เหมาะสมกับเครื่องยนต์มากที่สุด</a:t>
              </a:r>
            </a:p>
            <a:p>
              <a:pPr algn="l"/>
              <a:r>
                <a:rPr lang="th-TH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4.1.4 ประเภทระบบฉีด (</a:t>
              </a:r>
              <a:r>
                <a:rPr lang="en-US" sz="1700" b="1" i="0" u="none" strike="noStrike" baseline="0" dirty="0">
                  <a:solidFill>
                    <a:srgbClr val="000D8E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Injection)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	1. ระบบฉีดแก๊สแบบฉีดร่วม (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Full Group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หรือ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Multipoint Port)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จะมีการใช้ ส</a:t>
              </a:r>
              <a:r>
                <a:rPr lang="th-TH" sz="17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เต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ปมอเตอร์ในการควบคุมการฉีดแก๊ส ควบคุมโดยการ เพิ่ม–ลด แก๊สที่ฉีดเข้าพอร</a:t>
              </a:r>
              <a:r>
                <a:rPr lang="th-TH" sz="17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์ด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ไอดี ปกติจะมีการควบคุมโดยการใช้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Map Sensor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ที่ใช้เฉพาะระบบ เพื่อสร้างตาราง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Map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พื้นฐานขึ้นมา มีการประเมินผลร่วมสัญญาณต่างๆ เช่น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TPS, Rpm, </a:t>
              </a:r>
              <a:r>
                <a:rPr lang="en-US" sz="17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Lamda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 สัญญาณที่ได้มาจาก </a:t>
              </a:r>
              <a:r>
                <a:rPr lang="en-US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Map Sensor 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ที่เพิ่มขึ้นมา ระบบนี้จะไม่ใช้ค่าการฉีดน้ำมันมาเกี่ยวข้องกับระบบ แต่จะประมวลสัญญาณขึ้นมาใหม่ แก๊สที่จ่ายเข้าพอร</a:t>
              </a:r>
              <a:r>
                <a:rPr lang="th-TH" sz="1700" b="0" i="0" u="none" strike="noStrike" baseline="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์ด</a:t>
              </a:r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ไอดีจะมีการจ่ายที่พร้อมกันโดยอาศัย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ให้เครื่องยนต์ดูดแก๊สเข้าไปสันดาปเอง เป็นระบบที่ไม่ค่อยแม่นยำมากนัก และมีปัญหาในการปรับจุน </a:t>
              </a:r>
            </a:p>
            <a:p>
              <a:pPr algn="l"/>
              <a:r>
                <a:rPr lang="th-TH" sz="1700" b="0" i="0" u="none" strike="noStrike" baseline="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จึงไม่ค่อยเป็นที่นิยมมากนัก</a:t>
              </a:r>
              <a:endParaRPr lang="en-US" sz="17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37518062-A4F6-4490-9C20-AF3429625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076">
              <a:off x="7617050" y="5119351"/>
              <a:ext cx="1945179" cy="1945179"/>
            </a:xfrm>
            <a:prstGeom prst="rect">
              <a:avLst/>
            </a:prstGeom>
          </p:spPr>
        </p:pic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D1BBF26C-A826-459B-8135-8FDDF8E3A4BF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14" name="วงรี 13">
              <a:extLst>
                <a:ext uri="{FF2B5EF4-FFF2-40B4-BE49-F238E27FC236}">
                  <a16:creationId xmlns:a16="http://schemas.microsoft.com/office/drawing/2014/main" id="{176F9CC9-33EB-4C44-9189-B4B272D0567B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5" name="รูปภาพ 14">
              <a:extLst>
                <a:ext uri="{FF2B5EF4-FFF2-40B4-BE49-F238E27FC236}">
                  <a16:creationId xmlns:a16="http://schemas.microsoft.com/office/drawing/2014/main" id="{10472C77-874B-4A0F-8107-476FA5AE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2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7EC7E634-F36B-49AD-9D96-11C2B5A01719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5048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B190C362-411F-42B7-9EEE-CD8B76D47036}"/>
              </a:ext>
            </a:extLst>
          </p:cNvPr>
          <p:cNvGrpSpPr/>
          <p:nvPr/>
        </p:nvGrpSpPr>
        <p:grpSpPr>
          <a:xfrm>
            <a:off x="500158" y="-324174"/>
            <a:ext cx="8643842" cy="6718974"/>
            <a:chOff x="500158" y="-324174"/>
            <a:chExt cx="8643842" cy="6718974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0C48ABC6-565F-4E77-9B35-26358CDFCDA8}"/>
                </a:ext>
              </a:extLst>
            </p:cNvPr>
            <p:cNvGrpSpPr/>
            <p:nvPr/>
          </p:nvGrpSpPr>
          <p:grpSpPr>
            <a:xfrm>
              <a:off x="500158" y="463199"/>
              <a:ext cx="8143683" cy="5931601"/>
              <a:chOff x="425551" y="451782"/>
              <a:chExt cx="8292898" cy="5976208"/>
            </a:xfrm>
          </p:grpSpPr>
          <p:grpSp>
            <p:nvGrpSpPr>
              <p:cNvPr id="4" name="กลุ่ม 3">
                <a:extLst>
                  <a:ext uri="{FF2B5EF4-FFF2-40B4-BE49-F238E27FC236}">
                    <a16:creationId xmlns:a16="http://schemas.microsoft.com/office/drawing/2014/main" id="{D90DF302-AED7-4EB6-ABDF-2F814C0F3387}"/>
                  </a:ext>
                </a:extLst>
              </p:cNvPr>
              <p:cNvGrpSpPr/>
              <p:nvPr/>
            </p:nvGrpSpPr>
            <p:grpSpPr>
              <a:xfrm flipH="1">
                <a:off x="425551" y="451782"/>
                <a:ext cx="8292898" cy="5976208"/>
                <a:chOff x="731522" y="647610"/>
                <a:chExt cx="7441822" cy="5650099"/>
              </a:xfrm>
            </p:grpSpPr>
            <p:sp>
              <p:nvSpPr>
                <p:cNvPr id="6" name="สี่เหลี่ยมผืนผ้า 5">
                  <a:extLst>
                    <a:ext uri="{FF2B5EF4-FFF2-40B4-BE49-F238E27FC236}">
                      <a16:creationId xmlns:a16="http://schemas.microsoft.com/office/drawing/2014/main" id="{E2A46581-907E-41ED-890D-018A45BBEEB6}"/>
                    </a:ext>
                  </a:extLst>
                </p:cNvPr>
                <p:cNvSpPr/>
                <p:nvPr/>
              </p:nvSpPr>
              <p:spPr>
                <a:xfrm>
                  <a:off x="731522" y="647610"/>
                  <a:ext cx="7441822" cy="565009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14300" prst="hardEdg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" name="สี่เหลี่ยมผืนผ้า 6">
                  <a:extLst>
                    <a:ext uri="{FF2B5EF4-FFF2-40B4-BE49-F238E27FC236}">
                      <a16:creationId xmlns:a16="http://schemas.microsoft.com/office/drawing/2014/main" id="{7CD26CC2-C44F-4C55-88FD-A9AC35D53743}"/>
                    </a:ext>
                  </a:extLst>
                </p:cNvPr>
                <p:cNvSpPr/>
                <p:nvPr/>
              </p:nvSpPr>
              <p:spPr>
                <a:xfrm>
                  <a:off x="847112" y="780205"/>
                  <a:ext cx="7232996" cy="5406211"/>
                </a:xfrm>
                <a:prstGeom prst="rect">
                  <a:avLst/>
                </a:prstGeom>
                <a:solidFill>
                  <a:srgbClr val="FFFFCC"/>
                </a:solidFill>
                <a:ln w="76200">
                  <a:solidFill>
                    <a:srgbClr val="FFFF00"/>
                  </a:solidFill>
                  <a:prstDash val="sysDot"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" name="กล่องข้อความ 8">
                <a:extLst>
                  <a:ext uri="{FF2B5EF4-FFF2-40B4-BE49-F238E27FC236}">
                    <a16:creationId xmlns:a16="http://schemas.microsoft.com/office/drawing/2014/main" id="{8FACA8BD-4544-4496-8209-3C1EF7602132}"/>
                  </a:ext>
                </a:extLst>
              </p:cNvPr>
              <p:cNvSpPr txBox="1"/>
              <p:nvPr/>
            </p:nvSpPr>
            <p:spPr>
              <a:xfrm>
                <a:off x="689098" y="662226"/>
                <a:ext cx="7763310" cy="5628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2. ระบบฉีดแก๊สแปรผันตามค่าการฉีดเชื้อเพลิงหลัก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Sequential Injection System)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เป็นระบบที่ถูกออกแบบมา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เพื่อใช้กับเครื่องยนต์สมัยใหม่ทำงานโดยการฉีดแก๊สตามจังหวะของเครื่องยนต์แทนการฉีดน้ำมัน ระบบโดยทั่วไปต้องการสัญญาณการฉีดน้ำมันของเครื่อง เอามาเพื่อกำหนดการฉีดของแก๊สการฉีดของแก๊สจะต้องทำการจำลองการฉีดน้ำมันและให้ข้อมูลดังกล่าวเป็นพื้นฐานในการฉีดแก๊ส อาจมีการใช้สัญญาณต่าง ๆ เพื่อเอามาตรวจสอบการทำงานของระบบว่าแม่นยำขนาดไหนหลักการประมวลผลของระบบโดยทั่วไปจะเป็นระบบที่ทำงานเองโดยอัตโนมัติ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Auto Calibrate)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โปรแกรมบางตัวใช้ค่า ช่วงเวลาการฉีด/รอบของเครื่องยนต์ ประมวลผลร่วมกับค่า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Map Sensor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ที่เพิ่มเข้าไปในระบบซึ่งอุปกรณ์ทุกตัวจะมีหน้าที่แตกต่างกันแต่ต้องทำงานสัมพันธ์กันทั้งระบบ พอจะแยกย่อยหน้าที่และการทำงานได้พอสังเขป ดังนี้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(1)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ECU (Electronic Control Unit)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เปรียบเสมือนเป็นสมองคอยสั่งงานในระบบ มีหน้าที่รับสัญญาณต่างๆ ที่วัดได้ และทำการประเมินผลก่อนที่จะสั่งให้ระบบทำงานตามค่าต่างๆ ที่วัดได้และการสั่งงานนั้นต้องไม่ผิดเพี้ยนจากค่าเดิมของระบบเครื่องยนต์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ECU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ที่ใช้ในระบบแก๊สที่ดีนั้นไม่ได้วัดกันที่ปริมาณในการประเมินผล แต่วัดกันที่ความเร็วในการประเมินผล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CPU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จึงถูกออกแบบมาให้ใช้ความเร็วมากกว่าปริมาณการคำนวณที่มากๆ เพราะค่าสัญญาณต่างๆ ที่วัดได้จาก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ECU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ของรถยนต์เป็นค่าสัญญาณหลักที่สามารถนำไปคำนวณเพื่อนสนองการใช้งานได้ทันที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(2) หม้อต้มแก๊ส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Reducer &amp; Regulator)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มีหน้าที่หลักใน</a:t>
                </a:r>
                <a:r>
                  <a:rPr lang="th-TH" sz="17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ให้แก๊สเหลว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LPG)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กลายเป็นไอแก๊ส และทำการลดแรงดันของไอแก๊สลงเพื่อส่งต่อเข้าไปในรางหัวฉีด แรงดันจะสูงหรือต่ำอยู่ที่การออกแบบระบบควบคุมการฉีด หม้อต้มแก๊สในระบบหัวฉีดถูกแบ่งออกได้ง่าย ๆ จากการทำงานของระบบควบคุมได้ 2 แบบคือ แบบแปรผันค่าแรงดันได้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Variable Pressure)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จะใช้แรงดูดภายในท่อไอดีเป็นตัวดึงกลไกของหม้อต้มเพื่อให้เพิ่มแรงดันตอนส่งคันเร่ง และลดแรงดันลงเมื่อค่า </a:t>
                </a:r>
                <a:r>
                  <a:rPr lang="en-US" sz="1700" b="0" i="0" u="none" strike="noStrike" baseline="0" dirty="0" err="1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Vaccum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กลับลงมาปกติเมื่อรอบเครื่องยนต์คงที่ ระบบหม้อต้มแบบนี้จะต้องเพิ่ม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Map Sensor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ให้กับระบบ</a:t>
                </a:r>
              </a:p>
              <a:p>
                <a:pPr algn="l"/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	(3) หม้อต้มแบบแรงดันคงที่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Constant Pressure)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ระบบหม้อต้มแบบนี้ตัวหม้อต้มจะจ่ายแรงดันคงที่ จะลดแรงดันลงเมื่อมีการฉีดแก๊สเข้าไปสันดาประบบที่ใช้หม้อต้มลักษณะนี้บางระบบไม่ต้องใช้ 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Map Sensor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แต่จะปรับค่าจากช่วงเวลาการฉีดเชื้อเพลิงของเครื่องยนต์ (</a:t>
                </a:r>
                <a:r>
                  <a:rPr lang="en-US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Time Sequential) </a:t>
                </a:r>
                <a:r>
                  <a:rPr lang="th-TH" sz="1700" b="0" i="0" u="none" strike="noStrike" baseline="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และประมวลผลออกมาต่อรอบของเครื่องยนต์ มีข้อเสียคือการปรับตั้งต้องทำการทดสอบรถบนแท่นวัดแรงม้าแล้วปรับอัตราการฉีดเชื้อเพลิงต่อรอบเป็นช่วง ๆ ซึ่งทำให้ขั้นตอนการทำงานยากขึ้น</a:t>
                </a:r>
                <a:endParaRPr lang="en-US" sz="17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72877B1A-BECF-4691-BC74-27D83F435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182" y="-324174"/>
              <a:ext cx="1283818" cy="1450642"/>
            </a:xfrm>
            <a:prstGeom prst="rect">
              <a:avLst/>
            </a:prstGeom>
          </p:spPr>
        </p:pic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EF2ACDD-C7EE-4530-AFDE-C1D36C9EBB79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73741A03-328D-48CF-ADDA-132C38117EED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7B4DEAB7-8424-41EB-BC2C-17D14CCCB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344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C3D00BE9-4968-4F6B-A731-84C6CE0B5622}"/>
              </a:ext>
            </a:extLst>
          </p:cNvPr>
          <p:cNvSpPr/>
          <p:nvPr/>
        </p:nvSpPr>
        <p:spPr>
          <a:xfrm>
            <a:off x="104504" y="104504"/>
            <a:ext cx="8943703" cy="6670765"/>
          </a:xfrm>
          <a:prstGeom prst="roundRect">
            <a:avLst>
              <a:gd name="adj" fmla="val 5048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A46D2DE-72FD-49B5-877D-9811BDC69EFA}"/>
              </a:ext>
            </a:extLst>
          </p:cNvPr>
          <p:cNvGrpSpPr/>
          <p:nvPr/>
        </p:nvGrpSpPr>
        <p:grpSpPr>
          <a:xfrm>
            <a:off x="390716" y="382113"/>
            <a:ext cx="9315171" cy="6802349"/>
            <a:chOff x="425551" y="451782"/>
            <a:chExt cx="9315171" cy="6802349"/>
          </a:xfrm>
        </p:grpSpPr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12D0C6EC-F74A-428E-AA4B-AD7513DA5FDE}"/>
                </a:ext>
              </a:extLst>
            </p:cNvPr>
            <p:cNvGrpSpPr/>
            <p:nvPr/>
          </p:nvGrpSpPr>
          <p:grpSpPr>
            <a:xfrm flipH="1">
              <a:off x="425551" y="451782"/>
              <a:ext cx="8292898" cy="5976208"/>
              <a:chOff x="731522" y="647610"/>
              <a:chExt cx="7441822" cy="5650099"/>
            </a:xfrm>
          </p:grpSpPr>
          <p:sp>
            <p:nvSpPr>
              <p:cNvPr id="6" name="สี่เหลี่ยมผืนผ้า 5">
                <a:extLst>
                  <a:ext uri="{FF2B5EF4-FFF2-40B4-BE49-F238E27FC236}">
                    <a16:creationId xmlns:a16="http://schemas.microsoft.com/office/drawing/2014/main" id="{A4875A40-B62B-429E-890A-84507A22E444}"/>
                  </a:ext>
                </a:extLst>
              </p:cNvPr>
              <p:cNvSpPr/>
              <p:nvPr/>
            </p:nvSpPr>
            <p:spPr>
              <a:xfrm>
                <a:off x="731522" y="647610"/>
                <a:ext cx="7441822" cy="5650099"/>
              </a:xfrm>
              <a:prstGeom prst="rect">
                <a:avLst/>
              </a:prstGeom>
              <a:solidFill>
                <a:srgbClr val="FF33CC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สี่เหลี่ยมผืนผ้า 6">
                <a:extLst>
                  <a:ext uri="{FF2B5EF4-FFF2-40B4-BE49-F238E27FC236}">
                    <a16:creationId xmlns:a16="http://schemas.microsoft.com/office/drawing/2014/main" id="{13074FF0-0ACD-4BA0-9ABD-61F13C3E3C97}"/>
                  </a:ext>
                </a:extLst>
              </p:cNvPr>
              <p:cNvSpPr/>
              <p:nvPr/>
            </p:nvSpPr>
            <p:spPr>
              <a:xfrm>
                <a:off x="847112" y="780205"/>
                <a:ext cx="7232996" cy="5406211"/>
              </a:xfrm>
              <a:prstGeom prst="rect">
                <a:avLst/>
              </a:prstGeom>
              <a:solidFill>
                <a:srgbClr val="FFFFCC"/>
              </a:solidFill>
              <a:ln w="76200">
                <a:solidFill>
                  <a:srgbClr val="FFFF00"/>
                </a:solidFill>
                <a:prstDash val="sysDot"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D0962279-AC7B-4A4B-BD09-E6D4CF876E3A}"/>
                </a:ext>
              </a:extLst>
            </p:cNvPr>
            <p:cNvSpPr txBox="1"/>
            <p:nvPr/>
          </p:nvSpPr>
          <p:spPr>
            <a:xfrm>
              <a:off x="701648" y="766732"/>
              <a:ext cx="7715793" cy="5632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(4) หัวฉีดแก๊ส (</a:t>
              </a:r>
              <a:r>
                <a:rPr lang="en-US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Injector) </a:t>
              </a:r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ทำหน้าที่จ่ายแก๊สออกจากระบบ โดยรับการสั่งงานจาก </a:t>
              </a:r>
              <a:r>
                <a:rPr lang="en-US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ECU</a:t>
              </a:r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ถูกแบ่งจ่ายออกตามสูบ ปกติมีอยู่เพียง 2 แบบ คือแบบลูกเลื่อน และ แบบลิ้น การเลือกใช้หัวฉีดผู้ออกแบบระบบอาจจะให้เลือกใช้ได้ทั้ง 2 แบบ แต่การเลือกใช้จะขึ้นอยู่กับค่าเวลาการฉีดเชื้อเพลิงเดิม (ค่าการฉีดของน้ำมัน) ระบบลูกเลื่อนจะมีน้ำหนักจากกลไกภายในที่มากกว่า แต่สามารถควบคุมการทำงานได้อย่างแม่นยำ ดังนั้นจึงเหมาะสมกับเครื่องยนต์ที่มีช่วงเวลาการฉีดน้ำมันอยู่ที่ 2.5–3 </a:t>
              </a:r>
              <a:r>
                <a:rPr lang="en-US" sz="20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ms</a:t>
              </a:r>
              <a:r>
                <a:rPr lang="en-US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ขึ้นไป แต่ระบบลิ้นกลไกภายในน้ำหนักเบาความแม่นยำไม่สูงนักแต่สามารถควบคุมการทำงานได้เร็วกว่าลูกเลื่อนมากจึงเหมาะสมสำหรับเครื่องยนต์ที่มีค่าการฉีดน้ำมันอยู่ที่ต่ำกว่า 2 </a:t>
              </a:r>
              <a:r>
                <a:rPr lang="en-US" sz="20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ms</a:t>
              </a:r>
              <a:r>
                <a:rPr lang="en-US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ทั้งนี้การเลือกใช้ชนิดของหัวฉีดแก๊สก็เพื่อให้ได้สมรรถนะของเครื่องยนต์สูงสุดเมื่อใช้แก๊ส</a:t>
              </a:r>
            </a:p>
            <a:p>
              <a:pPr algn="l"/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en-US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(5) Map Sensor </a:t>
              </a:r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เป็นตัววัดค่า </a:t>
              </a:r>
              <a:r>
                <a:rPr lang="en-US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Vacuum </a:t>
              </a:r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กับ ค่าแรงดันของแก๊สภายในระบบ (ความดันไอแก๊ส) การประเมินผลต่างๆ จะต้องใช้อุปกรณ์ตัวนี้เป็นตัววัดค่าที่ได้เอาไปเปรียบเทียบค่าการฉีดต่อรอบเครื่องยนต์เพื่อกำหนดค่าการจ่ายเชื้อเพลิงขึ้นมาใหม่ เปรียบเสมือนหัวใจของระบบ</a:t>
              </a:r>
            </a:p>
            <a:p>
              <a:pPr algn="l"/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(6) </a:t>
              </a:r>
              <a:r>
                <a:rPr lang="th-TH" sz="20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สวิทช์</a:t>
              </a:r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เปลี่ยนระบบ เอาไว้รับคำสั่งจากกล่อง </a:t>
              </a:r>
              <a:r>
                <a:rPr lang="en-US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ECU </a:t>
              </a:r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เพื่อแสดงสถานะ และเป็นตัวกำหนดระบบว่าจะเลือกใช้ฟัง</a:t>
              </a:r>
              <a:r>
                <a:rPr lang="th-TH" sz="2000" b="0" i="0" u="none" strike="noStrike" baseline="0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ชั่น</a:t>
              </a:r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ใด</a:t>
              </a:r>
            </a:p>
            <a:p>
              <a:pPr algn="l"/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3. ระบบฉีดแก๊สแบบฉีดน้ำแก๊ส (</a:t>
              </a:r>
              <a:r>
                <a:rPr lang="en-US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Liquid Sequential Injection) </a:t>
              </a:r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มีอุปกรณ์และการทำงานทุกอย่างเหมือนระบบฉีดไอแก๊ส แต่ระบบไม่จำเป็นต้องใช้ตัวแลกเปลี่ยนความร้อนหรือหม้อต้ม แต่ระบบจะฉีดแก๊สในสถานะของเหลวเช่นเดียวกับน้ำมัน มีต้นทุนในการผลิตสูงมากมีการทดสอบระบบกับเครื่องยนต์สมรรถนะสูง เป็นเทคโนโลยีที่ใหม่มากยังไม่มีใช้โดยทั่วไป แต่ระบบจะต้องมีการแปลงเบ้าหัวเทียนใหม่เพื่อให้มีพื้นที่</a:t>
              </a:r>
            </a:p>
            <a:p>
              <a:pPr algn="l"/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สำหรับฉีดน้ำแก๊สเข้าสู่ห้องเผาไหม้โดยตรงลักษณะจะเหมือกับเครื่องยนต์ตระกูล </a:t>
              </a:r>
              <a:r>
                <a:rPr lang="en-US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GDI </a:t>
              </a:r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ที่ฉีด</a:t>
              </a:r>
            </a:p>
            <a:p>
              <a:pPr algn="l"/>
              <a:r>
                <a:rPr lang="th-TH" sz="2000" b="0" i="0" u="none" strike="noStrike" baseline="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น้ำมันเบนซินเข้าสู่ห้องเผาไหม้โดยตรง</a:t>
              </a:r>
              <a:endParaRPr lang="en-US" sz="20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id="{10E1FA14-F89E-49A5-84FF-1686C55E9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3982" y="4285680"/>
              <a:ext cx="2596740" cy="2968451"/>
            </a:xfrm>
            <a:prstGeom prst="rect">
              <a:avLst/>
            </a:prstGeom>
          </p:spPr>
        </p:pic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494C1530-FAC8-4366-97BE-1E7833ED9EDC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C83233A1-4D93-4683-A1B5-954F8E254D1F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id="{A5FCCE69-7108-46CB-B475-B7E71EE85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49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3832AE7-6D90-4B1A-BC19-C412593F01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/>
          <a:stretch/>
        </p:blipFill>
        <p:spPr>
          <a:xfrm>
            <a:off x="426711" y="644434"/>
            <a:ext cx="8290577" cy="558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273FD940-263A-44AC-A09B-1FABE3089BDA}"/>
              </a:ext>
            </a:extLst>
          </p:cNvPr>
          <p:cNvSpPr txBox="1"/>
          <p:nvPr/>
        </p:nvSpPr>
        <p:spPr>
          <a:xfrm>
            <a:off x="1800644" y="1968503"/>
            <a:ext cx="58592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7700" b="1" i="0" u="none" strike="noStrike" baseline="0" dirty="0">
                <a:ln w="12700">
                  <a:solidFill>
                    <a:srgbClr val="FFFF00"/>
                  </a:solidFill>
                </a:ln>
                <a:solidFill>
                  <a:srgbClr val="3399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0200000" algn="ctr" rotWithShape="0">
                    <a:srgbClr val="FF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4.2 หลักการทำงานระบบแก๊สรถยนต์ใช้ก๊าซ </a:t>
            </a:r>
            <a:r>
              <a:rPr lang="en-US" sz="7700" b="1" i="0" u="none" strike="noStrike" baseline="0" dirty="0">
                <a:ln w="12700">
                  <a:solidFill>
                    <a:srgbClr val="FFFF00"/>
                  </a:solidFill>
                </a:ln>
                <a:solidFill>
                  <a:srgbClr val="33993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25400" dist="50800" dir="10200000" algn="ctr" rotWithShape="0">
                    <a:srgbClr val="FF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NGV</a:t>
            </a:r>
            <a:endParaRPr lang="th-TH" sz="7700" b="1" i="0" u="none" strike="noStrike" baseline="0" dirty="0">
              <a:ln w="12700">
                <a:solidFill>
                  <a:srgbClr val="FFFF00"/>
                </a:solidFill>
              </a:ln>
              <a:solidFill>
                <a:srgbClr val="33993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25400" dist="50800" dir="10200000" algn="ctr" rotWithShape="0">
                  <a:srgbClr val="FF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CFBE6E05-3B37-4101-AED0-300C759A55EA}"/>
              </a:ext>
            </a:extLst>
          </p:cNvPr>
          <p:cNvGrpSpPr/>
          <p:nvPr/>
        </p:nvGrpSpPr>
        <p:grpSpPr>
          <a:xfrm>
            <a:off x="17756" y="26264"/>
            <a:ext cx="990609" cy="939382"/>
            <a:chOff x="7722968" y="106516"/>
            <a:chExt cx="1154709" cy="1025278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154F8E25-F242-4D73-8C8B-6F70CDF00E0E}"/>
                </a:ext>
              </a:extLst>
            </p:cNvPr>
            <p:cNvSpPr/>
            <p:nvPr/>
          </p:nvSpPr>
          <p:spPr>
            <a:xfrm>
              <a:off x="7722968" y="106516"/>
              <a:ext cx="1121230" cy="1025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2E153523-127E-448D-BDF3-9C99640DC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333" y="125834"/>
              <a:ext cx="1122344" cy="968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1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5603</Words>
  <Application>Microsoft Office PowerPoint</Application>
  <PresentationFormat>นำเสนอทางหน้าจอ (4:3)</PresentationFormat>
  <Paragraphs>102</Paragraphs>
  <Slides>17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Warintorn</cp:lastModifiedBy>
  <cp:revision>9</cp:revision>
  <dcterms:created xsi:type="dcterms:W3CDTF">2022-01-07T02:05:41Z</dcterms:created>
  <dcterms:modified xsi:type="dcterms:W3CDTF">2025-03-22T17:50:50Z</dcterms:modified>
</cp:coreProperties>
</file>