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33CCFF"/>
    <a:srgbClr val="FFFF99"/>
    <a:srgbClr val="CC66FF"/>
    <a:srgbClr val="F2A9B5"/>
    <a:srgbClr val="DEAE9A"/>
    <a:srgbClr val="5B810A"/>
    <a:srgbClr val="3D4808"/>
    <a:srgbClr val="C4C5D3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4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8D63-0EC2-4C4C-881E-BF2CD54AB76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423E-326A-4412-B66E-545F0079C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0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8D63-0EC2-4C4C-881E-BF2CD54AB76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423E-326A-4412-B66E-545F0079C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7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8D63-0EC2-4C4C-881E-BF2CD54AB76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423E-326A-4412-B66E-545F0079C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8D63-0EC2-4C4C-881E-BF2CD54AB76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423E-326A-4412-B66E-545F0079C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8D63-0EC2-4C4C-881E-BF2CD54AB76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423E-326A-4412-B66E-545F0079C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8D63-0EC2-4C4C-881E-BF2CD54AB76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423E-326A-4412-B66E-545F0079C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8D63-0EC2-4C4C-881E-BF2CD54AB76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423E-326A-4412-B66E-545F0079C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9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8D63-0EC2-4C4C-881E-BF2CD54AB76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423E-326A-4412-B66E-545F0079C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8D63-0EC2-4C4C-881E-BF2CD54AB76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423E-326A-4412-B66E-545F0079C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8D63-0EC2-4C4C-881E-BF2CD54AB76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423E-326A-4412-B66E-545F0079C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8D63-0EC2-4C4C-881E-BF2CD54AB76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423E-326A-4412-B66E-545F0079C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68D63-0EC2-4C4C-881E-BF2CD54AB76E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9423E-326A-4412-B66E-545F0079C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9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F928B96-38E0-43F1-987B-606971687DA4}"/>
              </a:ext>
            </a:extLst>
          </p:cNvPr>
          <p:cNvSpPr txBox="1"/>
          <p:nvPr/>
        </p:nvSpPr>
        <p:spPr>
          <a:xfrm>
            <a:off x="119270" y="717061"/>
            <a:ext cx="81163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0" b="1" dirty="0">
                <a:ln w="19050">
                  <a:solidFill>
                    <a:srgbClr val="FFFF99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25400" dist="50800" dir="12600000" algn="ctr" rotWithShape="0">
                    <a:srgbClr val="FFC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6</a:t>
            </a:r>
            <a:endParaRPr lang="en-US" sz="18000" b="1" dirty="0">
              <a:ln w="19050">
                <a:solidFill>
                  <a:srgbClr val="FFFF99"/>
                </a:solidFill>
              </a:ln>
              <a:solidFill>
                <a:schemeClr val="accent4">
                  <a:lumMod val="5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25400" dist="50800" dir="12600000" algn="ctr" rotWithShape="0">
                  <a:srgbClr val="FFC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F59A0F8-29F5-40F6-9063-C0482E821AF6}"/>
              </a:ext>
            </a:extLst>
          </p:cNvPr>
          <p:cNvSpPr txBox="1"/>
          <p:nvPr/>
        </p:nvSpPr>
        <p:spPr>
          <a:xfrm>
            <a:off x="1001483" y="3729475"/>
            <a:ext cx="82470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1000" b="1" dirty="0">
                <a:ln w="19050">
                  <a:solidFill>
                    <a:srgbClr val="CCFFFF"/>
                  </a:solidFill>
                </a:ln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0800000" algn="ctr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กฎหมายที่เกี่ยวข้อง</a:t>
            </a:r>
            <a:endParaRPr lang="en-US" sz="11000" b="1" dirty="0">
              <a:ln w="19050">
                <a:solidFill>
                  <a:srgbClr val="CCFFFF"/>
                </a:solidFill>
              </a:ln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25400" dist="50800" dir="10800000" algn="ctr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E1A36869-469E-4CF2-AF7B-543ABB631208}"/>
              </a:ext>
            </a:extLst>
          </p:cNvPr>
          <p:cNvGrpSpPr/>
          <p:nvPr/>
        </p:nvGrpSpPr>
        <p:grpSpPr>
          <a:xfrm>
            <a:off x="87086" y="5644155"/>
            <a:ext cx="1148253" cy="1088874"/>
            <a:chOff x="7722968" y="106516"/>
            <a:chExt cx="1154709" cy="1025278"/>
          </a:xfrm>
        </p:grpSpPr>
        <p:sp>
          <p:nvSpPr>
            <p:cNvPr id="5" name="วงรี 4">
              <a:extLst>
                <a:ext uri="{FF2B5EF4-FFF2-40B4-BE49-F238E27FC236}">
                  <a16:creationId xmlns:a16="http://schemas.microsoft.com/office/drawing/2014/main" id="{451BBCF3-71E3-4C88-8EE7-063251E65656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4B701B61-E629-4A9A-A5D0-E2E4EC0F0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53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B4EBE20D-B2C9-4098-BBC7-A61578D420A3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7863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7A0958AE-E4A6-401B-B63D-81DCCFA1C12B}"/>
              </a:ext>
            </a:extLst>
          </p:cNvPr>
          <p:cNvGrpSpPr/>
          <p:nvPr/>
        </p:nvGrpSpPr>
        <p:grpSpPr>
          <a:xfrm>
            <a:off x="539545" y="393605"/>
            <a:ext cx="8926286" cy="6978200"/>
            <a:chOff x="548253" y="515525"/>
            <a:chExt cx="8926286" cy="6978200"/>
          </a:xfrm>
        </p:grpSpPr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3E561924-4D05-45D3-8C49-F01C4F64EF0C}"/>
                </a:ext>
              </a:extLst>
            </p:cNvPr>
            <p:cNvGrpSpPr/>
            <p:nvPr/>
          </p:nvGrpSpPr>
          <p:grpSpPr>
            <a:xfrm>
              <a:off x="548253" y="515525"/>
              <a:ext cx="8047494" cy="5826950"/>
              <a:chOff x="548253" y="515525"/>
              <a:chExt cx="8047494" cy="5826950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9C5B4A22-085F-49D6-AF78-8A3BF1F1B131}"/>
                  </a:ext>
                </a:extLst>
              </p:cNvPr>
              <p:cNvGrpSpPr/>
              <p:nvPr/>
            </p:nvGrpSpPr>
            <p:grpSpPr>
              <a:xfrm flipH="1">
                <a:off x="548253" y="515525"/>
                <a:ext cx="8047494" cy="5826950"/>
                <a:chOff x="731522" y="647610"/>
                <a:chExt cx="7441822" cy="5650099"/>
              </a:xfrm>
            </p:grpSpPr>
            <p:sp>
              <p:nvSpPr>
                <p:cNvPr id="6" name="สี่เหลี่ยมผืนผ้า 5">
                  <a:extLst>
                    <a:ext uri="{FF2B5EF4-FFF2-40B4-BE49-F238E27FC236}">
                      <a16:creationId xmlns:a16="http://schemas.microsoft.com/office/drawing/2014/main" id="{9FCFC037-DF5E-4019-89F7-ADA667C95E4B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990099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สี่เหลี่ยมผืนผ้า 6">
                  <a:extLst>
                    <a:ext uri="{FF2B5EF4-FFF2-40B4-BE49-F238E27FC236}">
                      <a16:creationId xmlns:a16="http://schemas.microsoft.com/office/drawing/2014/main" id="{2D8D3029-74B2-49CA-B641-ED0ADB7D9664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solidFill>
                  <a:srgbClr val="FFFFCC"/>
                </a:soli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" name="กล่องข้อความ 8">
                <a:extLst>
                  <a:ext uri="{FF2B5EF4-FFF2-40B4-BE49-F238E27FC236}">
                    <a16:creationId xmlns:a16="http://schemas.microsoft.com/office/drawing/2014/main" id="{E2ACC6AC-39EB-408E-9F28-D419F31D7CE5}"/>
                  </a:ext>
                </a:extLst>
              </p:cNvPr>
              <p:cNvSpPr txBox="1"/>
              <p:nvPr/>
            </p:nvSpPr>
            <p:spPr>
              <a:xfrm>
                <a:off x="801190" y="704517"/>
                <a:ext cx="7602583" cy="5355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กฎกระทรวง</a:t>
                </a:r>
              </a:p>
              <a:p>
                <a:pPr algn="ctr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กำหนดเครื่องอุปกรณ์และส่วนควบของรถที่ใช้ในการขนส่ง</a:t>
                </a:r>
              </a:p>
              <a:p>
                <a:pPr algn="ctr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ที่ใช้ก๊าซปิโตรเลียมเหลวเป็นเชื้อเพลิง</a:t>
                </a:r>
              </a:p>
              <a:p>
                <a:pPr algn="ctr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พ.ศ. ๒๕๕๑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อาศัยอำนาจตามความในมาตรา ๗ และมาตรา ๗๑ วรรคหนึ่ง แห่งพระราชบัญญัติการขนส่งทางบกพ.ศ. ๒๕๒๒ อันเป็นกฎหมายที่มีบทบัญญัติบางประการเกี่ยวกับการจำกัดสิทธิและเสรีภาพของบุคคล ซึ่งมาตรา ๒๙ ประกอบกับมาตรา ๓๒ มาตรา ๓๓ มาตรา ๓๔ มาตรา ๔๑ และมาตรา ๔๓ ของรัฐธรรมนูญแห่งราชอาณาจักรไทย บัญญัติให้กระทำได้โดยอาศัยอำนาจตามบทบัญญัติแห่งกฎหมาย รัฐมนตรีว่าการกระทรวงคมนาคมออกกฎกระทรวงไว้ ดังต่อไปนี้</a:t>
                </a:r>
              </a:p>
              <a:p>
                <a:pPr algn="l"/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๑ กฎกระทรวงนี้ให้ใช้บังคับเมื่อพ้นกำหนดหกสิบวันนับแต่วันประกาศในราชกิจจานุเบกษาเป็นต้นไป</a:t>
                </a:r>
              </a:p>
              <a:p>
                <a:pPr algn="l"/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๒ ให้ยกเลิกกฎกระทรวง ฉบับที่ ๒๐ (พ.ศ. ๒๕๒๕) ออกตามความในพระราชบัญญัติการขนส่งทางบก พ.ศ. ๒๕๒๒</a:t>
                </a:r>
              </a:p>
              <a:p>
                <a:pPr algn="l"/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๓ ในกฎกระทรวงนี้“ก๊าซปิโตรเลียมเหลว”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Liquefied Petroleum Gas (LPG)) 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หมายความว่า ก๊าซไฮโดรคาร์บอนเหลวซึ่งประกอบด้วย โปรเปน โปรพีนหรือโปร</a:t>
                </a:r>
                <a:r>
                  <a:rPr lang="th-TH" sz="18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ปิลีน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นอร</a:t>
                </a:r>
                <a:r>
                  <a:rPr lang="th-TH" sz="18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์มัล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บิวเทน ไอโซบิวเทน ไอโซบิวที</a:t>
                </a:r>
                <a:r>
                  <a:rPr lang="th-TH" sz="18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ลีน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บิวทีนหรือบิว</a:t>
                </a:r>
                <a:r>
                  <a:rPr lang="th-TH" sz="18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ทิลีนหร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ืออ</a:t>
                </a:r>
                <a:r>
                  <a:rPr lang="th-TH" sz="18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ีเ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ทนอย่างใดอย่างหนึ่ง หรือหลายอย่างผสมกัน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“เครื่องอุปกรณ์และส่วนควบ” หมายความว่า เครื่องอุปกรณ์และส่วนควบที่ใช้ติดตั้งในรถที่ใช้ในการขนส่งที่ใช้ก๊าซปิโตรเลียมเหลวเป็นเชื้อเพลิง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“ผู้ติดตั้ง” หมายความว่า ผู้ติดตั้งเครื่องอุปกรณ์และส่วนควบ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“ผู้ตรวจและทดสอบ” หมายความว่า ผู้ตรวจและทดสอบเครื่องอุปกรณ์และส่วนควบและการติดตั้งเครื่องอุปกรณ์และส่วนควบ</a:t>
                </a:r>
              </a:p>
              <a:p>
                <a:pPr algn="l"/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๔ รถที่ใช้ในการขนส่งที่ใช้ก๊าซปิโตรเลียมเหลวเป็นเชื้อเพลิง ต้องมีเครื่องอุปกรณ์และส่วนควบดังต่อไปนี้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(๑) ถังหรือภาชนะบรรจุก๊าซปิโตรเลียมเหลว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cylinder or container)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(๒) ลิ้นบรรจุ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filling valve)</a:t>
                </a:r>
              </a:p>
            </p:txBody>
          </p:sp>
        </p:grp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6C33C3C7-B864-4130-8310-BA901EF73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7851" y="4777037"/>
              <a:ext cx="2716688" cy="2716688"/>
            </a:xfrm>
            <a:prstGeom prst="rect">
              <a:avLst/>
            </a:prstGeom>
          </p:spPr>
        </p:pic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9769EECA-7F90-4841-BCB4-000F43DF8994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F77FF336-6F30-44A6-908A-B76458FA0793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ECC0E9E0-83E5-4F1A-84F6-12F02027C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658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2B745A56-B2C9-4D07-9AB2-367C4366E230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7863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BC8747D2-A97E-4360-B1F2-965635831662}"/>
              </a:ext>
            </a:extLst>
          </p:cNvPr>
          <p:cNvGrpSpPr/>
          <p:nvPr/>
        </p:nvGrpSpPr>
        <p:grpSpPr>
          <a:xfrm>
            <a:off x="539545" y="393605"/>
            <a:ext cx="8739246" cy="6464395"/>
            <a:chOff x="539545" y="393605"/>
            <a:chExt cx="8739246" cy="6464395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DD29BBE3-7F0E-4767-ACF9-E0CE7CC4D595}"/>
                </a:ext>
              </a:extLst>
            </p:cNvPr>
            <p:cNvGrpSpPr/>
            <p:nvPr/>
          </p:nvGrpSpPr>
          <p:grpSpPr>
            <a:xfrm>
              <a:off x="539545" y="393605"/>
              <a:ext cx="8047494" cy="5826950"/>
              <a:chOff x="539545" y="393605"/>
              <a:chExt cx="8047494" cy="5826950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626847B5-064A-425F-9E56-29F940E78D6E}"/>
                  </a:ext>
                </a:extLst>
              </p:cNvPr>
              <p:cNvGrpSpPr/>
              <p:nvPr/>
            </p:nvGrpSpPr>
            <p:grpSpPr>
              <a:xfrm flipH="1">
                <a:off x="539545" y="393605"/>
                <a:ext cx="8047494" cy="5826950"/>
                <a:chOff x="731522" y="647610"/>
                <a:chExt cx="7441822" cy="5650099"/>
              </a:xfrm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2B99B734-889E-4E18-99D9-B924A9DDD5E7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45480764-7FAD-47C2-8FB1-A5C9142988FB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solidFill>
                  <a:srgbClr val="FFFFCC"/>
                </a:soli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" name="กล่องข้อความ 10">
                <a:extLst>
                  <a:ext uri="{FF2B5EF4-FFF2-40B4-BE49-F238E27FC236}">
                    <a16:creationId xmlns:a16="http://schemas.microsoft.com/office/drawing/2014/main" id="{01C0113F-EA10-405D-A30D-E808E594918A}"/>
                  </a:ext>
                </a:extLst>
              </p:cNvPr>
              <p:cNvSpPr txBox="1"/>
              <p:nvPr/>
            </p:nvSpPr>
            <p:spPr>
              <a:xfrm>
                <a:off x="736341" y="602609"/>
                <a:ext cx="7646125" cy="5555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16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(๓) ลิ้นระบายความดัน (</a:t>
                </a:r>
                <a:r>
                  <a:rPr lang="en-US" sz="16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pressure relief valve)</a:t>
                </a:r>
              </a:p>
              <a:p>
                <a:pPr algn="l"/>
                <a:r>
                  <a:rPr lang="th-TH" sz="16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(๔) ลิ้นกันกลับ (</a:t>
                </a:r>
                <a:r>
                  <a:rPr lang="en-US" sz="16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check valve or non return valve)</a:t>
                </a:r>
                <a:endPara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(๕) ลิ้นเปิดปิด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shut-off valve)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(๖) อุปกรณ์วัดระดับก๊าซเหลว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level indicator or fixed liquid level gauge)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(๗) อุปกรณ์ป้องกันการบรรจุเกิน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overfill protection device)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(๘) อุปกรณ์ระบายความดัน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pressure relief device)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(๙) อุปกรณ์ควบคุมการเปิดปิดลิ้นระยะไกลพร้อมด้วยลิ้นป้องกันการไหลเกิน (</a:t>
                </a:r>
                <a:r>
                  <a:rPr lang="en-US" sz="17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remotelycontrolled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service valve with excess flow valve)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(๑๐) อุปกรณ์ทำไอก๊าซและปรับความดันก๊าซ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vaporizer and pressure regulator)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(๑๑) อุปกรณ์ฉีดก๊าซ จ่ายก๊าซ หรือผสมก๊าซ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injector or gas injection device or gas </a:t>
                </a:r>
                <a:r>
                  <a:rPr lang="en-US" sz="17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mixingpiece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(๑๒) อุปกรณ์รับเติมก๊าซ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filling unit or receptacle)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(๑๓) ตัวกรองก๊าซ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filter)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(๑๔) ท่อนำก๊าซ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fuel line)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(๑๕) ข้อต่อ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fitting)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(๑๖) เรือนกักก๊าซ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gas tight housing)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สำหรับกรณีที่มีการติดตั้งถังหรือภาชนะบรรจุก๊าซในห้องผู้โดยสาร ห้องผู้ขับรถ หรือที่ซึ่งอากาศถ่ายเทไม่สะดวก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(๑๗) ท่อระบายก๊าซ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ventilation hose)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สำหรับกรณีที่มีการติดตั้งเรือนกักก๊าซ หรือข้อต่อสำหรับท่อนำก๊าซใน</a:t>
                </a:r>
                <a:endPara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ห้องผู้โดยสาร ห้องผู้ขับรถ หรือที่ซึ่งอากาศถ่ายเทไม่สะดวกเครื่องอุปกรณ์และส่วนควบตามวรรคหนึ่งต้อง</a:t>
                </a:r>
                <a:endPara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เป็นไปตามมาตรฐานที่อธิบดีประกาศกำหนด</a:t>
                </a:r>
              </a:p>
              <a:p>
                <a:pPr algn="l"/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๕ ในกรณีที่มีการติดตั้งเครื่องอุปกรณ์และส่วนควบดังต่อไปนี้เพิ่มเติม นอกจากที่กำหนดตามข้อ</a:t>
                </a:r>
                <a:endPara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๔ เครื่องอุปกรณ์และส่วนควบนั้นต้องเป็นไปตามมาตรฐานที่อธิบดีประกาศกำหนด</a:t>
                </a:r>
              </a:p>
            </p:txBody>
          </p:sp>
        </p:grp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5C364075-1F00-4BDA-BC55-764EC7194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975" y="4820318"/>
              <a:ext cx="2556816" cy="2037682"/>
            </a:xfrm>
            <a:prstGeom prst="rect">
              <a:avLst/>
            </a:prstGeom>
          </p:spPr>
        </p:pic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96B500D7-928C-434D-ADD5-33C3D2792CBE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EE0D4E39-3DD1-46E5-9F7D-B95D61CB3ECC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20B62E7F-CC77-4AFC-AD4E-24B1AE82F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6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2F6A8F4C-1ACA-41FF-94D7-99833BD34822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7863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43DB4629-1EDF-417D-AE95-5ED4A443444F}"/>
              </a:ext>
            </a:extLst>
          </p:cNvPr>
          <p:cNvGrpSpPr/>
          <p:nvPr/>
        </p:nvGrpSpPr>
        <p:grpSpPr>
          <a:xfrm>
            <a:off x="491841" y="468945"/>
            <a:ext cx="9168156" cy="6695868"/>
            <a:chOff x="491841" y="468945"/>
            <a:chExt cx="9168156" cy="6695868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6CAC30EB-2E55-4E51-847F-84B2D5ABE428}"/>
                </a:ext>
              </a:extLst>
            </p:cNvPr>
            <p:cNvGrpSpPr/>
            <p:nvPr/>
          </p:nvGrpSpPr>
          <p:grpSpPr>
            <a:xfrm>
              <a:off x="491841" y="468945"/>
              <a:ext cx="8160318" cy="5920109"/>
              <a:chOff x="539545" y="393605"/>
              <a:chExt cx="8047494" cy="5826950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DBD51C6C-81EB-4CCA-9378-B0FCB70E120C}"/>
                  </a:ext>
                </a:extLst>
              </p:cNvPr>
              <p:cNvGrpSpPr/>
              <p:nvPr/>
            </p:nvGrpSpPr>
            <p:grpSpPr>
              <a:xfrm flipH="1">
                <a:off x="539545" y="393605"/>
                <a:ext cx="8047494" cy="5826950"/>
                <a:chOff x="731522" y="647610"/>
                <a:chExt cx="7441822" cy="5650099"/>
              </a:xfrm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99E97602-083B-4F61-A8E2-41B4B0CB5990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282828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094483EE-57FF-46E3-AD6F-4568CB76E4C7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solidFill>
                  <a:srgbClr val="FFFFCC"/>
                </a:soli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" name="กล่องข้อความ 10">
                <a:extLst>
                  <a:ext uri="{FF2B5EF4-FFF2-40B4-BE49-F238E27FC236}">
                    <a16:creationId xmlns:a16="http://schemas.microsoft.com/office/drawing/2014/main" id="{81E69BB5-8181-4AA3-9BB5-16A755368124}"/>
                  </a:ext>
                </a:extLst>
              </p:cNvPr>
              <p:cNvSpPr txBox="1"/>
              <p:nvPr/>
            </p:nvSpPr>
            <p:spPr>
              <a:xfrm>
                <a:off x="770708" y="567773"/>
                <a:ext cx="7585165" cy="5271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(๑) อุปกรณ์ตรวจวัดความดันหรืออุณหภูมิ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pressure or temperature sensor/indicator)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(๒) อุปกรณ์ควบคุมอิเล็กทรอนิกส์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electronic control unit)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(๓) อุปกรณ์ระบบการเลือกเชื้อเพลิง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fuel selection system)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(๔) ปั๊มก๊าซ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fuel pump)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(๕) ข้อต่อบริการ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service coupling)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(๖) อุปกรณ์เกี่ยวกับระบบการทำงานและความปลอดภัยอื่น ๆ</a:t>
                </a:r>
                <a:endPara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๖ การติดตั้งเครื่องอุปกรณ์และส่วนควบตามข้อ ๔ และข้อ ๕ ต้องเป็นไปตามหลักเกณฑ์และวิธีการที่อธิบดีประกาศกำหนด และต้องติดตั้งโดยผู้ติดตั้งที่ได้รับความเห็นชอบจากอธิบดีตามข้อ ๑๐</a:t>
                </a:r>
              </a:p>
              <a:p>
                <a:pPr algn="l"/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๗ เมื่อผู้ติดตั้งได้ติดตั้งเครื่องอุปกรณ์และส่วนควบตามข้อ ๔ หรือข้อ ๕ ครบถ้วนถูกต้องแล้ว ให้ผู้ติดตั้งออกหนังสือรับรองการติดตั้งตามแบบที่อธิบดีประกาศกำหนดแก่รถที่ผ่านการติดตั้ง</a:t>
                </a:r>
              </a:p>
              <a:p>
                <a:pPr algn="l"/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๘ การตรวจและทดสอบเครื่องอุปกรณ์และส่วนควบตามข้อ ๔ และข้อ ๕ รวมทั้งการตรวจและทดสอบการติดตั้งเครื่องอุปกรณ์และส่วนควบตามข้อ ๖ ต้องเป็นไปตามหลักเกณฑ์วิธีการ เงื่อนไข และระยะเวลาที่อธิบดีประกาศกำหนด และต้องกระทำโดยผู้ตรวจและทดสอบที่ได้รับความเห็นชอบจากอธิบดีตามข้อ ๑๐</a:t>
                </a:r>
                <a:endPara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๑๐ ผู้ติดตั้งและผู้ตรวจและทดสอบต้องได้รับความเห็นชอบเป็นหนังสือจากอธิบดีหลักเกณฑ์ วิธีการ และเงื่อนไขในการให้ความเห็นชอบและการยกเลิกการให้ความเห็นชอบการเป็นผู้ติดตั้งหรือผู้ตรวจและทดสอบ ให้เป็นไปตามที่อธิบดีประกาศกำหนดหนังสือให้ความเห็นชอบการเป็นผู้ติดตั้งหรือผู้ตรวจและทดสอบตามวรรคหนึ่ง ให้มีอายุสามปีนับแต่วันที่ออกหนังสือ</a:t>
                </a:r>
              </a:p>
              <a:p>
                <a:pPr algn="l"/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๑๑ เจ้าของรถหรือผู้ได้รับใบอนุญาตประกอบการขนส่งต้องติดหรือแสดงเครื่องหมายแสดงการใช้ก๊าซปิโตรเลียมเหลวที่รถที่ผ่านการตรวจและทดสอบตามข้อ ๙ลักษณะของเครื่องหมายแสดงการใช้ก๊าซปิโตรเลียมเหลวและ</a:t>
                </a:r>
                <a:endPara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วิธีการติดหรือแสดงเครื่องหมายแสดงการใช้ก๊าซปิโตรเลียมเหลวตามวรรคหนึ่ง ให้เป็นไปตามที่อธิบดีประกาศกำหนด</a:t>
                </a:r>
                <a:endParaRPr lang="en-US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99018CD1-15B9-488B-89FF-02652AF6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832" y="4913648"/>
              <a:ext cx="2251165" cy="2251165"/>
            </a:xfrm>
            <a:prstGeom prst="rect">
              <a:avLst/>
            </a:prstGeom>
          </p:spPr>
        </p:pic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F9534B4F-E731-492A-A324-153C9467A77E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AB7B79D0-6337-4607-878A-08E9E99E5593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907D555C-9731-4265-8428-D7CFC9572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053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138BC150-A44E-4195-AEFE-BE9B65A290BF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7863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F3FC891D-1D7B-473E-BF18-1F4D7CA5294C}"/>
              </a:ext>
            </a:extLst>
          </p:cNvPr>
          <p:cNvGrpSpPr/>
          <p:nvPr/>
        </p:nvGrpSpPr>
        <p:grpSpPr>
          <a:xfrm>
            <a:off x="-322217" y="407985"/>
            <a:ext cx="9057078" cy="6450015"/>
            <a:chOff x="-322217" y="407985"/>
            <a:chExt cx="9057078" cy="6450015"/>
          </a:xfrm>
        </p:grpSpPr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0CC5F08F-B76D-4F14-938C-21714D4CF591}"/>
                </a:ext>
              </a:extLst>
            </p:cNvPr>
            <p:cNvGrpSpPr/>
            <p:nvPr/>
          </p:nvGrpSpPr>
          <p:grpSpPr>
            <a:xfrm>
              <a:off x="731519" y="407985"/>
              <a:ext cx="8003342" cy="5544898"/>
              <a:chOff x="557348" y="468945"/>
              <a:chExt cx="8003342" cy="5544898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59758D0C-DCD8-46A4-B88B-613876FDB333}"/>
                  </a:ext>
                </a:extLst>
              </p:cNvPr>
              <p:cNvGrpSpPr/>
              <p:nvPr/>
            </p:nvGrpSpPr>
            <p:grpSpPr>
              <a:xfrm flipH="1">
                <a:off x="557348" y="468945"/>
                <a:ext cx="8003342" cy="5544898"/>
                <a:chOff x="731522" y="647610"/>
                <a:chExt cx="7441822" cy="5650099"/>
              </a:xfrm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D14BC695-11CC-4F30-93B2-C6F21476D247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D59C6715-77B5-423D-9DB6-FDAD1F603B37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solidFill>
                  <a:srgbClr val="FFFFCC"/>
                </a:soli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" name="กล่องข้อความ 10">
                <a:extLst>
                  <a:ext uri="{FF2B5EF4-FFF2-40B4-BE49-F238E27FC236}">
                    <a16:creationId xmlns:a16="http://schemas.microsoft.com/office/drawing/2014/main" id="{C5C8B3F3-A840-4525-B2E5-CD59EF7EF9CB}"/>
                  </a:ext>
                </a:extLst>
              </p:cNvPr>
              <p:cNvSpPr txBox="1"/>
              <p:nvPr/>
            </p:nvSpPr>
            <p:spPr>
              <a:xfrm>
                <a:off x="883674" y="733149"/>
                <a:ext cx="7370456" cy="5147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9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9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๑๒ ภายในระยะเวลาหนึ่งร้อยแปดสิบวันนับแต่วันที่กฎกระทรวงนี้ใช้บังคับ ให้ผู้ติดตั้งที่ยังไม่ได้รับความเห็นชอบตามข้อ ๑๐ ยังคงติดตั้งเครื่องอุปกรณ์และส่วนควบต่อไปได้เท่าที่ไม่ขัดหรือแย้งกับกฎกระทรวงนี้ และมิให้นำความในข้อ ๗ มาใช้บังคับ</a:t>
                </a:r>
              </a:p>
              <a:p>
                <a:pPr algn="l"/>
                <a:r>
                  <a:rPr lang="en-US" sz="19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9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๑๓ ผู้ตรวจและทดสอบที่ได้รับความเห็นชอบจากอธิบดีก่อนวันที่กฎกระทรวงนี้ใช้บังคับ ให้ถือว่าเป็นผู้ตรวจและทดสอบที่ได้รับความเห็นชอบตามกฎกระทรวงนี้ต่อไปจนครบสามปีนับแต่วันที่ได้รับความเห็นชอบ</a:t>
                </a:r>
                <a:endPara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en-US" sz="19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9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๑๔ รถที่ได้ติดตั้งเครื่องอุปกรณ์และส่วนควบตามข้อกำหนดในกฎกระทรวง ฉบับที่ ๒๐ (พ.ศ.</a:t>
                </a:r>
                <a:r>
                  <a:rPr lang="en-US" sz="19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19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๒๕๒๕) ออกตามความในพระราชบัญญัติการขนส่งทางบก พ.ศ. ๒๕๒๒ ก่อนวันที่กฎกระทรวงนี้ใช้บังคับให้ถือว่าเป็นรถที่ติดตั้งเครื่องอุปกรณ์และส่วนควบถูกต้องตามกฎกระทรวงนี้และให้ใช้รถนั้นได้ต่อไป แต่ต้องนำรถเข้าตรวจและทดสอบตามหลักเกณฑ์ วิธีการ เงื่อนไขและระยะเวลาที่อธิบดีประกาศกำหนด</a:t>
                </a:r>
              </a:p>
              <a:p>
                <a:pPr algn="l"/>
                <a:r>
                  <a:rPr lang="en-US" sz="19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9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๑๕ บรรดาประกาศหรือระเบียบที่ออกตามกฎกระทรวง ฉบับที่ ๒๐ (พ.ศ. ๒๕๒๕) ออกตามความในพระราชบัญญัติการขนส่งทางบก พ.ศ. ๒๕๒๒ ให้คงใช้บังคับได้ต่อไปเพียงเท่าที่ไม่ขัดหรือแย้งกับกฎกระทรวงนี้ จนกว่าจะมีประกาศหรือระเบียบ</a:t>
                </a:r>
                <a:r>
                  <a:rPr lang="en-US" sz="19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						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sz="19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				</a:t>
                </a:r>
                <a:r>
                  <a:rPr lang="en-US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ตามกฎกระทรวงนี้ใช้บังคับ</a:t>
                </a:r>
                <a:endPara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				  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ให้ไว้ ณ วันที่ ๑๑ สิงหาคม พ.ศ. ๒๕๕๑</a:t>
                </a:r>
              </a:p>
              <a:p>
                <a:pPr algn="l"/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					     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ทรงศักดิ์ ทองศรี</a:t>
                </a:r>
              </a:p>
              <a:p>
                <a:pPr algn="l"/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		          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รัฐมนตรีช่วยว่าการกระทรวงคมนาคม ปฏิบัติราชการแทน</a:t>
                </a:r>
              </a:p>
              <a:p>
                <a:pPr algn="l"/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									 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รัฐมนตรีว่าการกระทรวงคมนาคม</a:t>
                </a:r>
                <a:endParaRPr lang="en-US" sz="17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CA896387-F483-49DE-AABB-DFF5081BC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22217" y="4246156"/>
              <a:ext cx="2751908" cy="2611844"/>
            </a:xfrm>
            <a:prstGeom prst="rect">
              <a:avLst/>
            </a:prstGeom>
          </p:spPr>
        </p:pic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7FC6424F-59DA-4C9B-8755-498647952329}"/>
              </a:ext>
            </a:extLst>
          </p:cNvPr>
          <p:cNvGrpSpPr/>
          <p:nvPr/>
        </p:nvGrpSpPr>
        <p:grpSpPr>
          <a:xfrm>
            <a:off x="8124077" y="5876968"/>
            <a:ext cx="990609" cy="939382"/>
            <a:chOff x="7722968" y="106516"/>
            <a:chExt cx="1154709" cy="1025278"/>
          </a:xfrm>
        </p:grpSpPr>
        <p:sp>
          <p:nvSpPr>
            <p:cNvPr id="16" name="วงรี 15">
              <a:extLst>
                <a:ext uri="{FF2B5EF4-FFF2-40B4-BE49-F238E27FC236}">
                  <a16:creationId xmlns:a16="http://schemas.microsoft.com/office/drawing/2014/main" id="{7EF01685-50AB-40B8-A11F-FC94B9278543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030E0DB8-47BD-4C46-BD2A-E6FD193F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5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5AA2B1F4-C7DC-4099-B6B3-70A4B74CFF2D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0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8822A0B-FB09-486F-9D03-DEDB73AE1BDF}"/>
              </a:ext>
            </a:extLst>
          </p:cNvPr>
          <p:cNvGrpSpPr/>
          <p:nvPr/>
        </p:nvGrpSpPr>
        <p:grpSpPr>
          <a:xfrm>
            <a:off x="413463" y="348343"/>
            <a:ext cx="8926286" cy="6509657"/>
            <a:chOff x="491841" y="468945"/>
            <a:chExt cx="8769064" cy="6329795"/>
          </a:xfrm>
        </p:grpSpPr>
        <p:grpSp>
          <p:nvGrpSpPr>
            <p:cNvPr id="6" name="กลุ่ม 5">
              <a:extLst>
                <a:ext uri="{FF2B5EF4-FFF2-40B4-BE49-F238E27FC236}">
                  <a16:creationId xmlns:a16="http://schemas.microsoft.com/office/drawing/2014/main" id="{F15BBFBB-5DEB-41D4-A701-2C9FFFF908DF}"/>
                </a:ext>
              </a:extLst>
            </p:cNvPr>
            <p:cNvGrpSpPr/>
            <p:nvPr/>
          </p:nvGrpSpPr>
          <p:grpSpPr>
            <a:xfrm flipH="1">
              <a:off x="491841" y="468945"/>
              <a:ext cx="8160318" cy="5920109"/>
              <a:chOff x="731522" y="647610"/>
              <a:chExt cx="7441822" cy="5650099"/>
            </a:xfrm>
          </p:grpSpPr>
          <p:sp>
            <p:nvSpPr>
              <p:cNvPr id="8" name="สี่เหลี่ยมผืนผ้า 7">
                <a:extLst>
                  <a:ext uri="{FF2B5EF4-FFF2-40B4-BE49-F238E27FC236}">
                    <a16:creationId xmlns:a16="http://schemas.microsoft.com/office/drawing/2014/main" id="{3E189C0D-C0A1-4047-925C-C9B98FCADCF8}"/>
                  </a:ext>
                </a:extLst>
              </p:cNvPr>
              <p:cNvSpPr/>
              <p:nvPr/>
            </p:nvSpPr>
            <p:spPr>
              <a:xfrm>
                <a:off x="731522" y="647610"/>
                <a:ext cx="7441822" cy="565009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สี่เหลี่ยมผืนผ้า 8">
                <a:extLst>
                  <a:ext uri="{FF2B5EF4-FFF2-40B4-BE49-F238E27FC236}">
                    <a16:creationId xmlns:a16="http://schemas.microsoft.com/office/drawing/2014/main" id="{FC5BBF9A-24D8-4C8D-96F4-6F281667412D}"/>
                  </a:ext>
                </a:extLst>
              </p:cNvPr>
              <p:cNvSpPr/>
              <p:nvPr/>
            </p:nvSpPr>
            <p:spPr>
              <a:xfrm>
                <a:off x="838899" y="780205"/>
                <a:ext cx="7232996" cy="5406211"/>
              </a:xfrm>
              <a:prstGeom prst="rect">
                <a:avLst/>
              </a:prstGeom>
              <a:solidFill>
                <a:srgbClr val="FFFFCC"/>
              </a:solidFill>
              <a:ln w="76200">
                <a:solidFill>
                  <a:srgbClr val="FFFF00"/>
                </a:solidFill>
                <a:prstDash val="sysDot"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87F11F3C-CC88-41F8-A198-D1E8F279D6B0}"/>
                </a:ext>
              </a:extLst>
            </p:cNvPr>
            <p:cNvSpPr txBox="1"/>
            <p:nvPr/>
          </p:nvSpPr>
          <p:spPr>
            <a:xfrm>
              <a:off x="731742" y="656524"/>
              <a:ext cx="7716448" cy="5770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สมควรปรับปรุงการกำหนดเครื่องอุปกรณ์และส่วนควบ มาตรฐานเกี่ยวกับเครื่องอุปกรณ์และส่วนควบ และการติดตั้งและการตรวจและทดสอบเครื่องอุปกรณ์และส่วนควบดังกล่าวเสียใหม่รวมทั้งปรับปรุงข้อกำหนดให้ผู้ติดตั้งและผู้ตรวจและทดสอบเครื่องอุปกรณ์และส่วนควบดังกล่าวต้องได้รับความเห็นชอบจากกรมการขนส่งทางบกทุกสามปี เพื่อให้รถที่ใช้ในการขนส่งที่ใช้ก๊าซปิโตรเลียมเหลวเป็นเชื้อเพลิงได้รับการติดตั้งและการตรวจและทดสอบที่มีมาตรฐานมากยิ่งขึ้น จึงจำเป็นต้องออกกฎกระทรวงนี้</a:t>
              </a:r>
              <a:endParaRPr lang="en-US" sz="1800" b="0" i="0" u="none" strike="noStrike" baseline="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ct val="150000"/>
                </a:lnSpc>
              </a:pP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กฎกระทรวง</a:t>
              </a:r>
            </a:p>
            <a:p>
              <a:pPr algn="ctr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กำหนดเครื่องอุปกรณ์และส่วนควบของรถที่ใช้ในการขนส่ง</a:t>
              </a:r>
            </a:p>
            <a:p>
              <a:pPr algn="ctr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ที่ใช้ก๊าซธรรมชาติอัดเป็นเชื้อเพลิง</a:t>
              </a:r>
            </a:p>
            <a:p>
              <a:pPr algn="ctr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พ.ศ. ๒๕๕๐</a:t>
              </a:r>
              <a:endParaRPr lang="en-US" sz="1800" b="0" i="0" u="none" strike="noStrike" baseline="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อาศัยอำนาจตามความในมาตรา ๗ และมาตรา ๗๑ วรรคหนึ่ง แห่งพระราชบัญญัติการขนส่งทางบกพ.ศ. ๒๕๒๒ รัฐมนตรีว่าการกระทรวงคมนาคมออกกฎกระทรวงไว้ ดังต่อไปนี้</a:t>
              </a:r>
            </a:p>
            <a:p>
              <a:pPr algn="l"/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 ๑ กฎกระทรวงนี้ให้ใช้บังคับเมื่อพ้นกำหนดหกสิบวันนับแต่วันประกาศในราชกิจจานุเบกษาเป็นต้นไป</a:t>
              </a:r>
              <a:endParaRPr lang="en-US" sz="1800" b="0" i="0" u="none" strike="noStrike" baseline="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 ๒ ให้ยกเลิกกฎกระทรวง ฉบับที่ ๔๑ (พ.ศ. ๒๕๓๖) ออกตามความในพระราชบัญญัติการขนส่งทางบก พ.ศ. ๒๕๒๒</a:t>
              </a:r>
            </a:p>
            <a:p>
              <a:pPr algn="l"/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 ๓ ในกฎกระทรวงนี้“ก๊าซธรรมชาติอัด”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Compressed Natural Gas (CNG))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หมายความว่า ก๊าซธรรมชาติที่ใช้เป็น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เชื้อเพลิงในสภาพที่ถูกอัดจนมีความดันสูง มีส่วนประกอบส่วนใหญ่เป็นก๊าซมีเทนและมีสถานะเป็นก๊าซ</a:t>
              </a:r>
              <a:endParaRPr lang="en-US" sz="1800" b="0" i="0" u="none" strike="noStrike" baseline="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“เครื่องอุปกรณ์และส่วนควบ” หมายความว่า เครื่องอุปกรณ์และส่วนควบที่ใช้ติดตั้งในรถที่ใช้ในการขนส่งที่ใช้ก๊าซธรรมชาติอัดเป็นเชื้อเพลิง</a:t>
              </a:r>
            </a:p>
            <a:p>
              <a:pPr algn="l"/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“ผู้ติดตั้ง” หมายความว่า ผู้ติดตั้งเครื่องอุปกรณ์และส่วนควบ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algn="l"/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“ผู้ตรวจและทดสอบ” หมายความว่า ผู้ตรวจ</a:t>
              </a:r>
              <a:endParaRPr lang="en-US" sz="1800" b="0" i="0" u="none" strike="noStrike" baseline="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และทดสอบเครื่องอุปกรณ์และส่วนควบและการติดตั้งเครื่องอุปกรณ์และส่วนควบ</a:t>
              </a:r>
            </a:p>
            <a:p>
              <a:pPr algn="l"/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 ๔ รถที่ใช้ในการขนส่งที่ใช้ก๊าซธรรมชาติอัดเป็นเชื้อเพลิง ต้องมีเครื่องอุปกรณ์และส่วนควบดังต่อไปนี้</a:t>
              </a:r>
              <a:endParaRPr 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F5403B11-A574-4144-8C91-E6071762B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0508" y="5009129"/>
              <a:ext cx="1740397" cy="1789611"/>
            </a:xfrm>
            <a:prstGeom prst="rect">
              <a:avLst/>
            </a:prstGeom>
          </p:spPr>
        </p:pic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20BCC72-FCE5-43D1-B627-47DD5024F351}"/>
              </a:ext>
            </a:extLst>
          </p:cNvPr>
          <p:cNvGrpSpPr/>
          <p:nvPr/>
        </p:nvGrpSpPr>
        <p:grpSpPr>
          <a:xfrm>
            <a:off x="16590" y="5886837"/>
            <a:ext cx="990609" cy="939382"/>
            <a:chOff x="7722968" y="106516"/>
            <a:chExt cx="1154709" cy="1025278"/>
          </a:xfrm>
        </p:grpSpPr>
        <p:sp>
          <p:nvSpPr>
            <p:cNvPr id="16" name="วงรี 15">
              <a:extLst>
                <a:ext uri="{FF2B5EF4-FFF2-40B4-BE49-F238E27FC236}">
                  <a16:creationId xmlns:a16="http://schemas.microsoft.com/office/drawing/2014/main" id="{0D042E47-8E28-4089-A101-EAD492540DDA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16460CE5-4AA9-46AB-86DC-4A1AD7346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C08F1E3B-9348-4D43-987B-09AFB2CCF60B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7863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99D4B638-C647-4EAC-BE5C-169E8C087563}"/>
              </a:ext>
            </a:extLst>
          </p:cNvPr>
          <p:cNvGrpSpPr/>
          <p:nvPr/>
        </p:nvGrpSpPr>
        <p:grpSpPr>
          <a:xfrm>
            <a:off x="491841" y="468945"/>
            <a:ext cx="9168156" cy="6695868"/>
            <a:chOff x="491841" y="468945"/>
            <a:chExt cx="9168156" cy="6695868"/>
          </a:xfrm>
        </p:grpSpPr>
        <p:grpSp>
          <p:nvGrpSpPr>
            <p:cNvPr id="3" name="กลุ่ม 2">
              <a:extLst>
                <a:ext uri="{FF2B5EF4-FFF2-40B4-BE49-F238E27FC236}">
                  <a16:creationId xmlns:a16="http://schemas.microsoft.com/office/drawing/2014/main" id="{FD698883-E442-4258-95AA-40ED8EBA73A3}"/>
                </a:ext>
              </a:extLst>
            </p:cNvPr>
            <p:cNvGrpSpPr/>
            <p:nvPr/>
          </p:nvGrpSpPr>
          <p:grpSpPr>
            <a:xfrm>
              <a:off x="491841" y="468945"/>
              <a:ext cx="9168156" cy="6695868"/>
              <a:chOff x="491841" y="468945"/>
              <a:chExt cx="9168156" cy="6695868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32830F6B-137D-405B-9200-146A18F00EB5}"/>
                  </a:ext>
                </a:extLst>
              </p:cNvPr>
              <p:cNvGrpSpPr/>
              <p:nvPr/>
            </p:nvGrpSpPr>
            <p:grpSpPr>
              <a:xfrm flipH="1">
                <a:off x="491841" y="468945"/>
                <a:ext cx="8160318" cy="5920109"/>
                <a:chOff x="731522" y="647610"/>
                <a:chExt cx="7441822" cy="5650099"/>
              </a:xfrm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7BFE97C8-CBE8-4E82-92BE-5866D8736FCD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E8A43765-B859-48FF-9258-1F9E6BAA42D5}"/>
                    </a:ext>
                  </a:extLst>
                </p:cNvPr>
                <p:cNvSpPr/>
                <p:nvPr/>
              </p:nvSpPr>
              <p:spPr>
                <a:xfrm>
                  <a:off x="838899" y="780205"/>
                  <a:ext cx="7232996" cy="5406211"/>
                </a:xfrm>
                <a:prstGeom prst="rect">
                  <a:avLst/>
                </a:prstGeom>
                <a:solidFill>
                  <a:srgbClr val="FFFFCC"/>
                </a:soli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5" name="รูปภาพ 4">
                <a:extLst>
                  <a:ext uri="{FF2B5EF4-FFF2-40B4-BE49-F238E27FC236}">
                    <a16:creationId xmlns:a16="http://schemas.microsoft.com/office/drawing/2014/main" id="{A894E22B-60F9-4029-951A-37C808437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8832" y="4913648"/>
                <a:ext cx="2251165" cy="2251165"/>
              </a:xfrm>
              <a:prstGeom prst="rect">
                <a:avLst/>
              </a:prstGeom>
            </p:spPr>
          </p:pic>
        </p:grp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323ED59C-25D2-4656-B65B-C18029DBD49A}"/>
                </a:ext>
              </a:extLst>
            </p:cNvPr>
            <p:cNvSpPr txBox="1"/>
            <p:nvPr/>
          </p:nvSpPr>
          <p:spPr>
            <a:xfrm>
              <a:off x="740216" y="683918"/>
              <a:ext cx="7515509" cy="5355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(๑) ถังหรือภาชนะบรรจุก๊าซธรรมชาติอัด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cylinder or </a:t>
              </a:r>
              <a:r>
                <a:rPr lang="en-US" sz="19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containe</a:t>
              </a:r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ชนิดทนความดันในการใช้งานสูงสุดไม่น้อยกว่า ๒๐ เมกาปาสกาล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MPa)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(๒) อุปกรณ์ปรับความดันก๊าซ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pressure regulator)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(๓) อุปกรณ์แสดงค่าความดันก๊าซ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pressure indicator)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(๔) อุปกรณ์ระบายความดัน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pressure relief device)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(๕) ลิ้นหัวถังที่เปิดปิดด้วยมือ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manual cylinder valve)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(๖) ลิ้นเปิดปิดอัตโนมัติ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automatic valve)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(๗) ลิ้นเปิดปิดด้วยมือ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manual valve) </a:t>
              </a:r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สำหรับกรณีที่มีการติดตั้งถังหรือภาชนะบรรจุก๊าซมากกว่าหนึ่งใบ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(๘) ลิ้นป้องกันการไหลเกิน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excess flow valve)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(๙) อุปกรณ์รับเติมก๊าซ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filling unit or receptacle)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(๑๐) ลิ้นกันกลับ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check valve or non return valve)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(๑๑) ท่อนำก๊าซ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fuel line)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(๑๒) ข้อต่อ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fitting)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(๑๓) ตัวกรองก๊าซ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filter)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(๑๔) อุปกรณ์ผสมก๊าซกับอากาศ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gas/air mixer) </a:t>
              </a:r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หรืออุปกรณ์จ่ายก๊าซเข้าไปยังท่อร่วมไอดีหรือห้องเผาไหม้ของเครื่องยนต์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gas injector)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(๑๕) เรือนกักก๊าซ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gas tight housing) </a:t>
              </a:r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สำหรับกรณีที่มีการติดตั้งถังหรือภาชนะบรรจุก๊าซในห้องผู้โดยสาร </a:t>
              </a:r>
              <a:endParaRPr lang="en-US" sz="1900" b="0" i="0" u="none" strike="noStrike" baseline="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ห้องผู้ขับรถ หรือที่ซึ่งอากาศถ่ายเทไม่สะดวก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C192619B-DDE5-4BD1-ABF2-1A30100A44C9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06FFAC47-6367-42B6-9D4B-66591D985338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7862CB15-86B3-434A-B605-3663DE1FC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47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FFEC7EDE-D790-4B72-B983-120C843A5EE1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7863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E62D643C-7A03-4EE1-8C78-C4C0985DE67E}"/>
              </a:ext>
            </a:extLst>
          </p:cNvPr>
          <p:cNvGrpSpPr/>
          <p:nvPr/>
        </p:nvGrpSpPr>
        <p:grpSpPr>
          <a:xfrm>
            <a:off x="491841" y="468945"/>
            <a:ext cx="8160318" cy="5920109"/>
            <a:chOff x="491841" y="468945"/>
            <a:chExt cx="8160318" cy="5920109"/>
          </a:xfrm>
        </p:grpSpPr>
        <p:grpSp>
          <p:nvGrpSpPr>
            <p:cNvPr id="6" name="กลุ่ม 5">
              <a:extLst>
                <a:ext uri="{FF2B5EF4-FFF2-40B4-BE49-F238E27FC236}">
                  <a16:creationId xmlns:a16="http://schemas.microsoft.com/office/drawing/2014/main" id="{8B313735-1554-478E-A73F-7CA0104CFFD3}"/>
                </a:ext>
              </a:extLst>
            </p:cNvPr>
            <p:cNvGrpSpPr/>
            <p:nvPr/>
          </p:nvGrpSpPr>
          <p:grpSpPr>
            <a:xfrm flipH="1">
              <a:off x="491841" y="468945"/>
              <a:ext cx="8160318" cy="5920109"/>
              <a:chOff x="731522" y="647610"/>
              <a:chExt cx="7441822" cy="5650099"/>
            </a:xfrm>
          </p:grpSpPr>
          <p:sp>
            <p:nvSpPr>
              <p:cNvPr id="8" name="สี่เหลี่ยมผืนผ้า 7">
                <a:extLst>
                  <a:ext uri="{FF2B5EF4-FFF2-40B4-BE49-F238E27FC236}">
                    <a16:creationId xmlns:a16="http://schemas.microsoft.com/office/drawing/2014/main" id="{D6F7E8F9-6854-4259-9CF6-837E2B500614}"/>
                  </a:ext>
                </a:extLst>
              </p:cNvPr>
              <p:cNvSpPr/>
              <p:nvPr/>
            </p:nvSpPr>
            <p:spPr>
              <a:xfrm>
                <a:off x="731522" y="647610"/>
                <a:ext cx="7441822" cy="5650099"/>
              </a:xfrm>
              <a:prstGeom prst="rect">
                <a:avLst/>
              </a:prstGeom>
              <a:solidFill>
                <a:srgbClr val="CC66F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สี่เหลี่ยมผืนผ้า 8">
                <a:extLst>
                  <a:ext uri="{FF2B5EF4-FFF2-40B4-BE49-F238E27FC236}">
                    <a16:creationId xmlns:a16="http://schemas.microsoft.com/office/drawing/2014/main" id="{C0D55EF1-D4DD-4B47-9951-83C308FDE22E}"/>
                  </a:ext>
                </a:extLst>
              </p:cNvPr>
              <p:cNvSpPr/>
              <p:nvPr/>
            </p:nvSpPr>
            <p:spPr>
              <a:xfrm>
                <a:off x="838899" y="780205"/>
                <a:ext cx="7232996" cy="5406211"/>
              </a:xfrm>
              <a:prstGeom prst="rect">
                <a:avLst/>
              </a:prstGeom>
              <a:solidFill>
                <a:srgbClr val="FFFFCC"/>
              </a:solidFill>
              <a:ln w="76200">
                <a:solidFill>
                  <a:srgbClr val="FFFF00"/>
                </a:solidFill>
                <a:prstDash val="sysDot"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D5B8AB22-FA72-468C-8FDC-CD2AA6B473EF}"/>
                </a:ext>
              </a:extLst>
            </p:cNvPr>
            <p:cNvSpPr txBox="1"/>
            <p:nvPr/>
          </p:nvSpPr>
          <p:spPr>
            <a:xfrm>
              <a:off x="735875" y="654039"/>
              <a:ext cx="7698377" cy="5632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(๑๖) ท่อระบายก๊าซ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ventilation hose)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สำหรับกรณีที่มีการติดตั้งเรือนกักก๊าซหรือข้อต่อสำหรับท่อนำก๊าซในห้องผู้โดยสาร ห้องผู้ขับรถ หรือที่ซึ่งอากาศถ่ายเทไม่สะดวก เครื่องอุปกรณ์และส่วนควบตามวรรคหนึ่งต้องเป็นไปตามมาตรฐานที่อธิบดีประกาศกำหนด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ข้อ ๕ ในกรณีที่มีการติดตั้งเครื่องอุปกรณ์และส่วนควบดังต่อไปนี้เพิ่มเติมจากที่กำหนดตามข้อ ๔เครื่องอุปกรณ์และส่วนควบนั้นต้องเป็นไปตามมาตรฐานที่อธิบดีประกาศกำหนด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(๑) อุปกรณ์ตรวจวัดความดันหรืออุณหภูมิ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pressure or temperature sensor/indicator)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(๒) อุปกรณ์ควบคุมอิเล็กทรอนิกส์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electronic control unit)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(๓) ลิ้นระบายความดัน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pressure relief valve or discharge valve)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(๔) ลิ้นเปิดปิดด้วยมือ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manual valve)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สำหรับกรณีที่มีการติดตั้งถังหรือภาชนะบรรจุก๊าซหนึ่งใบ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(๕) อุปกรณ์ปรับการไหลของก๊าซ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gas flow adjuster)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ข้อ ๖ การติดตั้งเครื่องอุปกรณ์และส่วนควบตามข้อ ๔ และข้อ ๕ ต้องเป็นไปตามหลักเกณฑ์และวิธีการที่อธิบดีประกาศกำหนด และต้องติดตั้งโดยผู้ติดตั้งที่ได้รับความเห็นชอบตามข้อ ๑๐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ข้อ ๗ เมื่อผู้ติดตั้งได้ติดตั้งเครื่องอุปกรณ์และส่วนควบตามข้อ ๔ หรือข้อ ๕ ครบถ้วนถูกต้อง ให้ผู้ติดตั้งออกหนังสือรับรองการติดตั้งตามแบบที่อธิบดีประกาศกำหนดแก่รถที่ผ่านการติดตั้งแล้ว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ข้อ ๘ การตรวจและทดสอบเครื่องอุปกรณ์และส่วนควบตามข้อ ๔ และข้อ ๕ รวมทั้งการตรวจและทดสอบการติดตั้งเครื่องอุปกรณ์และส่วนควบตามข้อ ๖ ต้องเป็นไปตามหลักเกณฑ์ วิธีการ เงื่อนไข และระยะเวลาที่อธิบดีประกาศกำหนด และต้องกระทำโดยผู้ตรวจและทดสอบที่ได้รับความเห็นชอบจากอธิบดีตามข้อ ๑๐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ข้อ ๙ เมื่อผู้ตรวจและทดสอบได้ตรวจและทดสอบเครื่องอุปกรณ์และส่วนควบ รวมทั้งการติดตั้งเครื่องอุปกรณ์และส่วนควบแล้วเห็นว่า เครื่องอุปกรณ์และส่วนควบ รวมทั้งการติดตั้งถูกต้องและเป็นไปตามมาตรฐาน ให้ผู้ตรวจและทดสอบออกหนังสือรับรองการตรวจและทดสอบตามแบบที่อธิบดีประกาศกำหนดแก่รถที่ผ่านการตรวจและทดสอบ</a:t>
              </a:r>
              <a:endParaRPr 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B4D1DD8C-1B30-44B4-9043-F7A591C0D65B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26F299E5-3D58-42AD-A3A4-B2F6ECADDB79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A353A97B-8F1B-4730-B7A8-EC6A13641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572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E6A416EB-07DF-4B73-A9BD-BE2E5B177133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7863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712EC856-70CE-40F3-84E3-A2A763844E30}"/>
              </a:ext>
            </a:extLst>
          </p:cNvPr>
          <p:cNvGrpSpPr/>
          <p:nvPr/>
        </p:nvGrpSpPr>
        <p:grpSpPr>
          <a:xfrm>
            <a:off x="522127" y="457110"/>
            <a:ext cx="8621873" cy="6196239"/>
            <a:chOff x="522127" y="430984"/>
            <a:chExt cx="8621872" cy="6391725"/>
          </a:xfrm>
        </p:grpSpPr>
        <p:grpSp>
          <p:nvGrpSpPr>
            <p:cNvPr id="6" name="กลุ่ม 5">
              <a:extLst>
                <a:ext uri="{FF2B5EF4-FFF2-40B4-BE49-F238E27FC236}">
                  <a16:creationId xmlns:a16="http://schemas.microsoft.com/office/drawing/2014/main" id="{B1E0C54D-362E-4CE7-BEF9-5B81ADCB8563}"/>
                </a:ext>
              </a:extLst>
            </p:cNvPr>
            <p:cNvGrpSpPr/>
            <p:nvPr/>
          </p:nvGrpSpPr>
          <p:grpSpPr>
            <a:xfrm flipH="1">
              <a:off x="522127" y="430984"/>
              <a:ext cx="8099745" cy="5847895"/>
              <a:chOff x="731522" y="647610"/>
              <a:chExt cx="7441822" cy="5650099"/>
            </a:xfrm>
          </p:grpSpPr>
          <p:sp>
            <p:nvSpPr>
              <p:cNvPr id="8" name="สี่เหลี่ยมผืนผ้า 7">
                <a:extLst>
                  <a:ext uri="{FF2B5EF4-FFF2-40B4-BE49-F238E27FC236}">
                    <a16:creationId xmlns:a16="http://schemas.microsoft.com/office/drawing/2014/main" id="{4C36758A-8186-4A3F-BAEF-8221BD659CAB}"/>
                  </a:ext>
                </a:extLst>
              </p:cNvPr>
              <p:cNvSpPr/>
              <p:nvPr/>
            </p:nvSpPr>
            <p:spPr>
              <a:xfrm>
                <a:off x="731522" y="647610"/>
                <a:ext cx="7441822" cy="5650099"/>
              </a:xfrm>
              <a:prstGeom prst="rect">
                <a:avLst/>
              </a:prstGeom>
              <a:solidFill>
                <a:srgbClr val="5B810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สี่เหลี่ยมผืนผ้า 8">
                <a:extLst>
                  <a:ext uri="{FF2B5EF4-FFF2-40B4-BE49-F238E27FC236}">
                    <a16:creationId xmlns:a16="http://schemas.microsoft.com/office/drawing/2014/main" id="{4363B78C-278A-4A87-9559-7DB4ED8BE218}"/>
                  </a:ext>
                </a:extLst>
              </p:cNvPr>
              <p:cNvSpPr/>
              <p:nvPr/>
            </p:nvSpPr>
            <p:spPr>
              <a:xfrm>
                <a:off x="838899" y="780205"/>
                <a:ext cx="7232996" cy="5406211"/>
              </a:xfrm>
              <a:prstGeom prst="rect">
                <a:avLst/>
              </a:prstGeom>
              <a:solidFill>
                <a:srgbClr val="FFFFCC"/>
              </a:solidFill>
              <a:ln w="76200">
                <a:solidFill>
                  <a:srgbClr val="FFFF00"/>
                </a:solidFill>
                <a:prstDash val="sysDot"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DC64CB20-894D-473F-BE05-E6667764B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616" y="5468983"/>
              <a:ext cx="2164383" cy="13537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DFE54580-AFC7-4208-8C04-CBBC608261BD}"/>
                </a:ext>
              </a:extLst>
            </p:cNvPr>
            <p:cNvSpPr txBox="1"/>
            <p:nvPr/>
          </p:nvSpPr>
          <p:spPr>
            <a:xfrm>
              <a:off x="782134" y="714390"/>
              <a:ext cx="7605858" cy="51750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ข้อ ๑๐ ผู้ติดตั้งและผู้ตรวจและทดสอบต้องได้รับความเห็นชอบเป็นหนังสือจากอธิบดีหลักเกณฑ์วิธีการ และเงื่อนไขในการให้ความเห็นชอบและการยกเลิกการให้ความเห็นชอบการเป็นผู้ติดตั้งหรือผู้ตรวจและทดสอบ ให้เป็นไปตามที่อธิบดีประกาศกำหนดหนังสือให้ความเห็นชอบการเป็นผู้ติดตั้งหรือผู้ตรวจและทดสอบตามวรรคหนึ่งให้มีอายุสามปีนับแต่วันที่ออกหนังสือ</a:t>
              </a:r>
            </a:p>
            <a:p>
              <a:pPr algn="l"/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ข้อ ๑๑ เจ้าของรถหรือผู้ได้รับใบอนุญาตประกอบการขนส่งต้องติดหรือแสดงเครื่องหมายแสดงการใช้ก๊าซธรรมชาติอัดที่รถที่ผ่านการตรวจและทดสอบตามข้อ ๙ ลักษณะของเครื่องหมายแสดงการใช้ก๊าซธรรมชาติอัดและวิธีการติดหรือแสดงเครื่องหมายแสดงการใช้ก๊าซธรรมชาติอัดตามวรรคหนึ่ง ให้เป็นไปตามที่อธิบดีประกาศกำหนด</a:t>
              </a:r>
            </a:p>
            <a:p>
              <a:pPr algn="l"/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ข้อ ๑๒ ภายในระยะเวลาหนึ่งร้อยยี่สิบวันนับแต่วันที่กฎกระทรวงนี้ใช้บังคับให้ผู้ติดตั้งที่ยังไม่ได้รับความเห็นชอบตามข้อ ๑๐ ยังคงติดตั้งเครื่องอุปกรณ์และส่วนควบต่อไปได้เท่าที่ไม่ขัดหรือแย้งกับกฎกระทรวงนี้ และมิให้นำความในข้อ ๗ มาใช้บังคับ</a:t>
              </a:r>
            </a:p>
            <a:p>
              <a:pPr algn="l"/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ข้อ ๑๓ ผู้ตรวจและทดสอบที่ได้รับความเห็นชอบจากอธิบดีก่อนวันที่กฎกระทรวงนี้ใช้บังคับ ให้ถือว่าเป็นผู้ตรวจและทดสอบที่ได้รับความเห็นชอบตามกฎกระทรวงนี้ต่อไปจนครบสามปีนับแต่วันที่ได้รับความเห็นชอบ</a:t>
              </a:r>
            </a:p>
            <a:p>
              <a:pPr algn="l"/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ข้อ ๑๔ รถที่ได้ติดตั้งเครื่องอุปกรณ์และส่วนควบตามข้อกำหนดในกฎกระทรวงฉบับที่ ๔๑ (พ.ศ.๒๕๓๖) ออกตามความในพระราชบัญญัติการขนส่งทางบก พ.ศ. ๒๕๒๒ ก่อนวันที่กฎกระทรวงนี้ใช้บังคับให้ถือว่าเป็นรถที่ติดตั้งเครื่องอุปกรณ์และส่วนควบถูกต้องตามกฎกระทรวงนี้ และให้ใช้รถนั้นได้ต่อไป แต่ต้องนำรถเข้าตรวจและทดสอบตามหลักเกณฑ์ วิธีการเงื่อนไข และระยะเวลาที่อธิบดีประกาศกำหนด</a:t>
              </a:r>
              <a:endParaRPr lang="en-US" sz="2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AA6196E6-FF1A-4B40-BE58-29E1EAFF2D84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37E593D2-2D07-4404-931A-5327F550141E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57326F19-35BB-4C35-88DA-F1B35D2A3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20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24499C76-4F94-4EFA-9EE0-DD9881199710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0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D6283431-B690-4133-97B9-59F0A961EE94}"/>
              </a:ext>
            </a:extLst>
          </p:cNvPr>
          <p:cNvGrpSpPr/>
          <p:nvPr/>
        </p:nvGrpSpPr>
        <p:grpSpPr>
          <a:xfrm>
            <a:off x="452459" y="479971"/>
            <a:ext cx="9224759" cy="6505394"/>
            <a:chOff x="426333" y="352606"/>
            <a:chExt cx="9224759" cy="6505394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16D4B026-977D-4421-91A9-4A5913109627}"/>
                </a:ext>
              </a:extLst>
            </p:cNvPr>
            <p:cNvGrpSpPr/>
            <p:nvPr/>
          </p:nvGrpSpPr>
          <p:grpSpPr>
            <a:xfrm flipH="1">
              <a:off x="426333" y="352606"/>
              <a:ext cx="8099746" cy="5669042"/>
              <a:chOff x="731522" y="647610"/>
              <a:chExt cx="7441822" cy="5650099"/>
            </a:xfrm>
          </p:grpSpPr>
          <p:sp>
            <p:nvSpPr>
              <p:cNvPr id="7" name="สี่เหลี่ยมผืนผ้า 6">
                <a:extLst>
                  <a:ext uri="{FF2B5EF4-FFF2-40B4-BE49-F238E27FC236}">
                    <a16:creationId xmlns:a16="http://schemas.microsoft.com/office/drawing/2014/main" id="{4F836FC0-ADC9-47EC-8FBB-71EC607B73FE}"/>
                  </a:ext>
                </a:extLst>
              </p:cNvPr>
              <p:cNvSpPr/>
              <p:nvPr/>
            </p:nvSpPr>
            <p:spPr>
              <a:xfrm>
                <a:off x="731522" y="647610"/>
                <a:ext cx="7441822" cy="56500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สี่เหลี่ยมผืนผ้า 7">
                <a:extLst>
                  <a:ext uri="{FF2B5EF4-FFF2-40B4-BE49-F238E27FC236}">
                    <a16:creationId xmlns:a16="http://schemas.microsoft.com/office/drawing/2014/main" id="{AE2E7478-B395-46AF-8A92-8FE938731D25}"/>
                  </a:ext>
                </a:extLst>
              </p:cNvPr>
              <p:cNvSpPr/>
              <p:nvPr/>
            </p:nvSpPr>
            <p:spPr>
              <a:xfrm>
                <a:off x="838899" y="780205"/>
                <a:ext cx="7232996" cy="5406211"/>
              </a:xfrm>
              <a:prstGeom prst="rect">
                <a:avLst/>
              </a:prstGeom>
              <a:solidFill>
                <a:srgbClr val="FFFFCC"/>
              </a:solidFill>
              <a:ln w="76200">
                <a:solidFill>
                  <a:srgbClr val="FFFF00"/>
                </a:solidFill>
                <a:prstDash val="sysDot"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B0A85389-89A0-4C56-BA66-C6B813D84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325" y="4374233"/>
              <a:ext cx="2483767" cy="2483767"/>
            </a:xfrm>
            <a:prstGeom prst="rect">
              <a:avLst/>
            </a:prstGeom>
          </p:spPr>
        </p:pic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E2A983AA-AE6F-49DC-B54A-E95CCF141EB3}"/>
                </a:ext>
              </a:extLst>
            </p:cNvPr>
            <p:cNvSpPr txBox="1"/>
            <p:nvPr/>
          </p:nvSpPr>
          <p:spPr>
            <a:xfrm>
              <a:off x="752209" y="645998"/>
              <a:ext cx="7590602" cy="48551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ข้อ ๑๕ บรรดาประกาศหรือระเบียบที่ออกตามกฎกระทรวง ฉบับที่ ๔๑(พ.ศ. ๒๕๓๖) ออกตามความในพระราชบัญญัติการขนส่งทางบก พ.ศ. ๒๕๒๒ ให้คงใช้บังคับได้ต่อไปเพียงเท่าที่ไม่ขัดหรือแย้งกับกฎกระทรวงนี้ จนกว่าจะมีประกาศหรือระเบียบตามกฎกระทรวงนี้ใช้บังคับ</a:t>
              </a:r>
            </a:p>
            <a:p>
              <a:pPr algn="l">
                <a:lnSpc>
                  <a:spcPct val="150000"/>
                </a:lnSpc>
              </a:pP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				</a:t>
              </a:r>
              <a:r>
                <a:rPr lang="th-TH" sz="17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ให้ไว้ ณ วันที่ ๗ มิถุนายน พ.ศ. ๒๕๕๐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						สรรเสริญ วงศ์ชะอุ่ม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					</a:t>
              </a:r>
              <a:r>
                <a:rPr lang="th-TH" sz="17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(นายสรรเสริญ วงศ์ชะอุ่ม)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			        รัฐมนตรีช่วยว่าการกระทรวงคมนาคม ปฏิบัติราชการแทน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					    รัฐมนตรีว่าการกระทรวงคมนาคม</a:t>
              </a:r>
            </a:p>
            <a:p>
              <a:pPr algn="l"/>
              <a:endParaRPr lang="th-TH" b="1" i="0" u="none" strike="noStrike" baseline="0" dirty="0">
                <a:latin typeface="CordiaNew,Bold"/>
              </a:endParaRPr>
            </a:p>
            <a:p>
              <a:pPr algn="l"/>
              <a:r>
                <a:rPr lang="th-TH" b="1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หมายเหตุ</a:t>
              </a:r>
              <a:r>
                <a:rPr lang="th-TH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เหตุผลเนื่องจากบทบัญญัติเกี่ยวกับส่วนควบและเครื่องอุปกรณ์ของรถยนต์ที่ใช้ก๊าซธรรมชาติอัดเป็นเชื้อเพลิงที่กำหนดไว้ตามกฎกระทรวงกำหนดส่วนควบและเครื่องอุปกรณ์ของรถยนต์ที่ใช้ก๊าซธรรมชาติอัดเป็นเชื้อเพลิง พ.ศ. ๒๕๔๗ ยังไม่เพียงพอและไม่สอดคล้องกับส่วนควบและ เครื่องอุปกรณ์ที่ได้รับการพัฒนาขึ้น สมควรปรับปรุงการกำหนดส่วนควบและเครื่องอุปกรณ์ มาตรฐานเกี่ยวกับส่วนควบและเครื่องอุปกรณ์ และการติดตั้งและการตรวจและทดสอบส่วนควบและเครื่องอุปกรณ์ดังกล่าวเสียใหม่รวมทั้งปรับปรุงข้อกำหนดให้ผู้ติดตั้งและผู้ตรวจและทดสอบส่วนควบและเครื่องอุปกรณ์ดังกล่าวต้องได้รับความเห็นชอบจากกรมการขนส่งทางบกทุกสามปี เพื่อให้รถที่ใช้ก๊าซธรรมชาติอัดเป็น</a:t>
              </a:r>
            </a:p>
            <a:p>
              <a:pPr algn="l"/>
              <a:r>
                <a:rPr lang="th-TH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เชื้อเพลิงได้รับการติดตั้งและการตรวจและทดสอบที่มีมาตรฐานมากยิ่งขึ้น จึงจำเป็นต้องออกกฎกระทรวงนี้</a:t>
              </a:r>
            </a:p>
            <a:p>
              <a:pPr algn="l"/>
              <a:r>
                <a:rPr lang="th-TH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(ประกาศราชกิจจานุเบกษา ฉบับกฤษฎีกา เล่ม ๑๒๔ ตอนที่ ๒๗ ก วันที่ ๑๘ มิถุนายน พ.ศ. ๒๕๕๐)</a:t>
              </a:r>
              <a:endParaRPr lang="en-US" sz="17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D6DCD8CE-EF2D-481E-B935-DAAD1F976019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0DF4279F-CEE2-402A-8BE7-7FA7839604BA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275794B3-5D2C-44B0-B4AF-6B7ED9F4E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575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18B8D021-67C4-4E1C-8122-A31E2CA3E38D}"/>
              </a:ext>
            </a:extLst>
          </p:cNvPr>
          <p:cNvGrpSpPr/>
          <p:nvPr/>
        </p:nvGrpSpPr>
        <p:grpSpPr>
          <a:xfrm>
            <a:off x="-147998" y="-115025"/>
            <a:ext cx="9439996" cy="7088050"/>
            <a:chOff x="-147998" y="-115025"/>
            <a:chExt cx="9439996" cy="7088050"/>
          </a:xfrm>
        </p:grpSpPr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C72A9A17-E80D-4C1A-8379-2A12B877C7CE}"/>
                </a:ext>
              </a:extLst>
            </p:cNvPr>
            <p:cNvGrpSpPr/>
            <p:nvPr/>
          </p:nvGrpSpPr>
          <p:grpSpPr>
            <a:xfrm>
              <a:off x="-147998" y="-115025"/>
              <a:ext cx="9439996" cy="7088050"/>
              <a:chOff x="-295996" y="-287381"/>
              <a:chExt cx="9675031" cy="7502431"/>
            </a:xfrm>
          </p:grpSpPr>
          <p:sp>
            <p:nvSpPr>
              <p:cNvPr id="2" name="สี่เหลี่ยมผืนผ้า: มุมมน 1">
                <a:extLst>
                  <a:ext uri="{FF2B5EF4-FFF2-40B4-BE49-F238E27FC236}">
                    <a16:creationId xmlns:a16="http://schemas.microsoft.com/office/drawing/2014/main" id="{74209BDE-2621-4AE0-A36C-CC3B63B41C85}"/>
                  </a:ext>
                </a:extLst>
              </p:cNvPr>
              <p:cNvSpPr/>
              <p:nvPr/>
            </p:nvSpPr>
            <p:spPr>
              <a:xfrm>
                <a:off x="352043" y="375608"/>
                <a:ext cx="8378952" cy="6176452"/>
              </a:xfrm>
              <a:prstGeom prst="roundRect">
                <a:avLst>
                  <a:gd name="adj" fmla="val 19103"/>
                </a:avLst>
              </a:prstGeom>
              <a:solidFill>
                <a:srgbClr val="FFFFCC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รูปภาพ 5">
                <a:extLst>
                  <a:ext uri="{FF2B5EF4-FFF2-40B4-BE49-F238E27FC236}">
                    <a16:creationId xmlns:a16="http://schemas.microsoft.com/office/drawing/2014/main" id="{BB85B4B7-F840-4324-BC78-1504F43B62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429"/>
              <a:stretch/>
            </p:blipFill>
            <p:spPr>
              <a:xfrm>
                <a:off x="-295996" y="-287381"/>
                <a:ext cx="5355676" cy="1840997"/>
              </a:xfrm>
              <a:prstGeom prst="rect">
                <a:avLst/>
              </a:prstGeom>
            </p:spPr>
          </p:pic>
          <p:pic>
            <p:nvPicPr>
              <p:cNvPr id="8" name="รูปภาพ 7">
                <a:extLst>
                  <a:ext uri="{FF2B5EF4-FFF2-40B4-BE49-F238E27FC236}">
                    <a16:creationId xmlns:a16="http://schemas.microsoft.com/office/drawing/2014/main" id="{1EB5D832-A68B-43FB-ABB3-EBA30DC36E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698" b="42603"/>
              <a:stretch/>
            </p:blipFill>
            <p:spPr>
              <a:xfrm>
                <a:off x="3483428" y="5246913"/>
                <a:ext cx="5895607" cy="1968137"/>
              </a:xfrm>
              <a:prstGeom prst="rect">
                <a:avLst/>
              </a:prstGeom>
            </p:spPr>
          </p:pic>
        </p:grpSp>
        <p:pic>
          <p:nvPicPr>
            <p:cNvPr id="19" name="รูปภาพ 18">
              <a:extLst>
                <a:ext uri="{FF2B5EF4-FFF2-40B4-BE49-F238E27FC236}">
                  <a16:creationId xmlns:a16="http://schemas.microsoft.com/office/drawing/2014/main" id="{2EE3FD9F-1863-4F80-ACCB-A584C28A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64" y="2680449"/>
              <a:ext cx="3268256" cy="3736091"/>
            </a:xfrm>
            <a:prstGeom prst="rect">
              <a:avLst/>
            </a:prstGeom>
          </p:spPr>
        </p:pic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91236E89-A53C-4F39-900A-ADFCB95C1EED}"/>
              </a:ext>
            </a:extLst>
          </p:cNvPr>
          <p:cNvGrpSpPr/>
          <p:nvPr/>
        </p:nvGrpSpPr>
        <p:grpSpPr>
          <a:xfrm>
            <a:off x="1200906" y="1061808"/>
            <a:ext cx="6314587" cy="2349137"/>
            <a:chOff x="1200906" y="1061808"/>
            <a:chExt cx="6314587" cy="2349137"/>
          </a:xfrm>
        </p:grpSpPr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C2E690E8-A251-4A23-B9D4-DE717F5A6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86" b="30417"/>
            <a:stretch/>
          </p:blipFill>
          <p:spPr>
            <a:xfrm flipH="1">
              <a:off x="1200906" y="1061808"/>
              <a:ext cx="6314587" cy="2349137"/>
            </a:xfrm>
            <a:prstGeom prst="rect">
              <a:avLst/>
            </a:prstGeom>
          </p:spPr>
        </p:pic>
        <p:pic>
          <p:nvPicPr>
            <p:cNvPr id="23" name="รูปภาพ 22">
              <a:extLst>
                <a:ext uri="{FF2B5EF4-FFF2-40B4-BE49-F238E27FC236}">
                  <a16:creationId xmlns:a16="http://schemas.microsoft.com/office/drawing/2014/main" id="{EE48AE49-4D8E-4B37-AC2B-9FB332A36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326" y="2016680"/>
              <a:ext cx="842940" cy="842940"/>
            </a:xfrm>
            <a:prstGeom prst="rect">
              <a:avLst/>
            </a:prstGeom>
          </p:spPr>
        </p:pic>
        <p:sp>
          <p:nvSpPr>
            <p:cNvPr id="21" name="กล่องข้อความ 20">
              <a:extLst>
                <a:ext uri="{FF2B5EF4-FFF2-40B4-BE49-F238E27FC236}">
                  <a16:creationId xmlns:a16="http://schemas.microsoft.com/office/drawing/2014/main" id="{5A3EE3E3-4A98-43E0-9966-0BDB7DCF361E}"/>
                </a:ext>
              </a:extLst>
            </p:cNvPr>
            <p:cNvSpPr txBox="1"/>
            <p:nvPr/>
          </p:nvSpPr>
          <p:spPr>
            <a:xfrm>
              <a:off x="1826388" y="1700726"/>
              <a:ext cx="45894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6400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หัวข้อเรื่อง(</a:t>
              </a:r>
              <a:r>
                <a:rPr lang="en-US" sz="6400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Topics</a:t>
              </a:r>
              <a:r>
                <a:rPr lang="th-TH" sz="6400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en-US" sz="6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10347232-C7E2-4D19-AAE7-0B4EE56B8C1F}"/>
              </a:ext>
            </a:extLst>
          </p:cNvPr>
          <p:cNvGrpSpPr/>
          <p:nvPr/>
        </p:nvGrpSpPr>
        <p:grpSpPr>
          <a:xfrm>
            <a:off x="3185385" y="3447056"/>
            <a:ext cx="5312235" cy="1453012"/>
            <a:chOff x="3185385" y="3447056"/>
            <a:chExt cx="5312235" cy="1453012"/>
          </a:xfrm>
        </p:grpSpPr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7681BABC-2DD1-4AC6-B106-E0DAAA1C1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11" b="33787"/>
            <a:stretch/>
          </p:blipFill>
          <p:spPr>
            <a:xfrm>
              <a:off x="3185385" y="3447056"/>
              <a:ext cx="5312235" cy="1453012"/>
            </a:xfrm>
            <a:prstGeom prst="rect">
              <a:avLst/>
            </a:prstGeom>
          </p:spPr>
        </p:pic>
        <p:sp>
          <p:nvSpPr>
            <p:cNvPr id="26" name="กล่องข้อความ 25">
              <a:extLst>
                <a:ext uri="{FF2B5EF4-FFF2-40B4-BE49-F238E27FC236}">
                  <a16:creationId xmlns:a16="http://schemas.microsoft.com/office/drawing/2014/main" id="{25C1D800-EF99-4818-9569-FEA430F61C41}"/>
                </a:ext>
              </a:extLst>
            </p:cNvPr>
            <p:cNvSpPr txBox="1"/>
            <p:nvPr/>
          </p:nvSpPr>
          <p:spPr>
            <a:xfrm>
              <a:off x="3605880" y="3883475"/>
              <a:ext cx="44364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0" i="0" u="none" strike="noStrike" baseline="0" dirty="0">
                  <a:solidFill>
                    <a:srgbClr val="FF006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6.1 กฎหมายเกี่ยวกับรถยนต์ใช้แก๊ส</a:t>
              </a:r>
              <a:endParaRPr lang="en-US" sz="3600" dirty="0">
                <a:solidFill>
                  <a:srgbClr val="FF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2673B7BD-5502-4D25-BCC0-D19315A88972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29" name="วงรี 28">
              <a:extLst>
                <a:ext uri="{FF2B5EF4-FFF2-40B4-BE49-F238E27FC236}">
                  <a16:creationId xmlns:a16="http://schemas.microsoft.com/office/drawing/2014/main" id="{FD3E8834-33C9-441E-9577-35D645376D46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0" name="รูปภาพ 29">
              <a:extLst>
                <a:ext uri="{FF2B5EF4-FFF2-40B4-BE49-F238E27FC236}">
                  <a16:creationId xmlns:a16="http://schemas.microsoft.com/office/drawing/2014/main" id="{06FCED68-FC57-463A-815A-684133077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81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91F7877-5306-407B-A9E8-512F46C49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solidFill>
            <a:srgbClr val="CCFFFF"/>
          </a:solidFill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5A04239-33C8-47FD-AECA-9F07F7873E9C}"/>
              </a:ext>
            </a:extLst>
          </p:cNvPr>
          <p:cNvSpPr txBox="1"/>
          <p:nvPr/>
        </p:nvSpPr>
        <p:spPr>
          <a:xfrm>
            <a:off x="2374325" y="1746965"/>
            <a:ext cx="4395348" cy="3554819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th-TH" sz="7500" b="1" i="0" u="none" strike="noStrike" baseline="0" dirty="0">
                <a:ln w="12700"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25400" dist="50800" dir="11400000" algn="ctr" rotWithShape="0">
                    <a:srgbClr val="CC66FF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6.1 กฎหมายเกี่ยวกับรถยนต์ใช้แก๊ส</a:t>
            </a:r>
            <a:endParaRPr lang="en-US" sz="7500" b="1" dirty="0">
              <a:ln w="12700">
                <a:solidFill>
                  <a:srgbClr val="FFFF00"/>
                </a:solidFill>
              </a:ln>
              <a:solidFill>
                <a:srgbClr val="0070C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25400" dist="50800" dir="11400000" algn="ctr" rotWithShape="0">
                  <a:srgbClr val="CC66FF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53E6FCC6-1452-4760-9ED0-DB543C273048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8" name="วงรี 7">
              <a:extLst>
                <a:ext uri="{FF2B5EF4-FFF2-40B4-BE49-F238E27FC236}">
                  <a16:creationId xmlns:a16="http://schemas.microsoft.com/office/drawing/2014/main" id="{972FD5AA-10CA-425D-9B65-7B1605B3725E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A2E51311-BB47-439F-B167-52B8EFB75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197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B1A4F3A9-60FC-4E44-BC74-71A95A38BCFD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7863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FF3F2E-B09D-4BEA-A444-DB68DBE420C6}"/>
              </a:ext>
            </a:extLst>
          </p:cNvPr>
          <p:cNvGrpSpPr/>
          <p:nvPr/>
        </p:nvGrpSpPr>
        <p:grpSpPr>
          <a:xfrm>
            <a:off x="457280" y="474345"/>
            <a:ext cx="8816946" cy="6383655"/>
            <a:chOff x="457280" y="474345"/>
            <a:chExt cx="8816946" cy="6383655"/>
          </a:xfrm>
        </p:grpSpPr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1A23D6AC-A672-4315-8178-69377F6CF659}"/>
                </a:ext>
              </a:extLst>
            </p:cNvPr>
            <p:cNvGrpSpPr/>
            <p:nvPr/>
          </p:nvGrpSpPr>
          <p:grpSpPr>
            <a:xfrm>
              <a:off x="457280" y="474345"/>
              <a:ext cx="8229439" cy="5909310"/>
              <a:chOff x="457280" y="474345"/>
              <a:chExt cx="8229439" cy="5909310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ED3CB5C3-4824-46A7-A4E3-E282976AF16A}"/>
                  </a:ext>
                </a:extLst>
              </p:cNvPr>
              <p:cNvGrpSpPr/>
              <p:nvPr/>
            </p:nvGrpSpPr>
            <p:grpSpPr>
              <a:xfrm>
                <a:off x="457280" y="474345"/>
                <a:ext cx="8229439" cy="5909310"/>
                <a:chOff x="583474" y="618309"/>
                <a:chExt cx="7811589" cy="5564777"/>
              </a:xfrm>
            </p:grpSpPr>
            <p:sp>
              <p:nvSpPr>
                <p:cNvPr id="6" name="สี่เหลี่ยมผืนผ้า 5">
                  <a:extLst>
                    <a:ext uri="{FF2B5EF4-FFF2-40B4-BE49-F238E27FC236}">
                      <a16:creationId xmlns:a16="http://schemas.microsoft.com/office/drawing/2014/main" id="{5C4E9857-CB32-4857-B2FD-792E592C74B3}"/>
                    </a:ext>
                  </a:extLst>
                </p:cNvPr>
                <p:cNvSpPr/>
                <p:nvPr/>
              </p:nvSpPr>
              <p:spPr>
                <a:xfrm>
                  <a:off x="583474" y="618309"/>
                  <a:ext cx="7811589" cy="5564777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สี่เหลี่ยมผืนผ้า: มุมมน 6">
                  <a:extLst>
                    <a:ext uri="{FF2B5EF4-FFF2-40B4-BE49-F238E27FC236}">
                      <a16:creationId xmlns:a16="http://schemas.microsoft.com/office/drawing/2014/main" id="{FD2EA3D7-8ED6-4563-A36C-64991265957C}"/>
                    </a:ext>
                  </a:extLst>
                </p:cNvPr>
                <p:cNvSpPr/>
                <p:nvPr/>
              </p:nvSpPr>
              <p:spPr>
                <a:xfrm>
                  <a:off x="722589" y="791460"/>
                  <a:ext cx="7541623" cy="525997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CC"/>
                </a:solidFill>
                <a:ln>
                  <a:noFill/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" name="กล่องข้อความ 8">
                <a:extLst>
                  <a:ext uri="{FF2B5EF4-FFF2-40B4-BE49-F238E27FC236}">
                    <a16:creationId xmlns:a16="http://schemas.microsoft.com/office/drawing/2014/main" id="{A9318694-46DD-4DF3-AB88-C24F5322DF63}"/>
                  </a:ext>
                </a:extLst>
              </p:cNvPr>
              <p:cNvSpPr txBox="1"/>
              <p:nvPr/>
            </p:nvSpPr>
            <p:spPr>
              <a:xfrm>
                <a:off x="743141" y="738543"/>
                <a:ext cx="7657716" cy="5355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ปรับโครงสร้างราคาพลังงานถือเป็นหนึ่งผลงานที่รัฐบาลที่ทำให้ประชาชนหวั่นวิตกอย่างมากเนื่องจากราคาพลังงานมักจะถูกหยิบยกให้เป็นปัจจัยสำคัญในการขึ้นราคาสินค้าและบริการอื่นๆ โดยอ้างเรื่องของภาระค่าขนส่งที่เพิ่มขึ้น ซึ่งการปรับโครงสร้างราคาพลังงานครั้งนี้เป็นไปตามแนวทางการก้าวสู่ประชาคมอาเซียน และหากมองในแง่ของความเป็นกลางนโยบายดังกล่าวก็ถือเป็นนโยบายที่ดีที่ประชาชนจะได้ทราบถึงสถานการณ์พลังงานที่แท้จริง</a:t>
                </a:r>
                <a:endParaRPr lang="en-US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en-US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ทว่านโยบายดังกล่าวก็ดูเหมือนจะส่งผลกระทบอย่างใหญ่หลวงกับภาคขนส่ง โดยเฉพาะอย่างยิ่งทีภาครัฐสนับสนุนและส่งเสริมให้มีการใช้ก๊าซ </a:t>
                </a:r>
                <a:r>
                  <a:rPr lang="en-US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 </a:t>
                </a:r>
                <a:r>
                  <a:rPr lang="th-TH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ในภาคขนส่ง โดยอ้างเรื่องราคาเชื้อเพลิงที่ถูกกว่าน้ำมันดีเซลอย่างมากมาย ซึ่งการขึ้นราคาก๊าซ </a:t>
                </a:r>
                <a:r>
                  <a:rPr lang="en-US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 </a:t>
                </a:r>
                <a:r>
                  <a:rPr lang="th-TH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สร้างความไม่พอใจกับผู้ประกอบขนส่งมากถึงกับมีการปิดถนนหน้ากระทรวงพลังงานเพื่อประท้วง แต่ทนายเหน่งคงไม่มาพูดถึงเรื่องนี้มากนัก แต่เราจะมาดูในส่วนของกฎหมายที่ข้องกับรถยนต์ที่ใช้ก๊าซ </a:t>
                </a:r>
                <a:r>
                  <a:rPr lang="en-US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 </a:t>
                </a:r>
                <a:r>
                  <a:rPr lang="th-TH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ดีกว่า</a:t>
                </a:r>
                <a:endParaRPr lang="en-US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en-US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ซึ่งในพระราชบัญญัติรถยนต์ (ฉบับที่ ๑๔) พ.ศ. ๒๕๕๐ ระบุไว้ว่า“เนื่องจากปัจจุบันสถานการณ์ราคาน้ำมันได้ปรับตัวสูงขึ้นอย่างต่อเนื่องรวมทั้งปัญหาทางด้านมลภาวะทางอากาศที่เพิ่มมากขึ้น และเพื่อเป็นการส่งเสริมให้มีการใช้พลังงานอื่นทดแทนการใช้น้ำมันเชื้อเพลิง สนับสนุนการใช้พลังงานอย่างประหยัดและการใช้พลังงานสะอาดเพื่ออนุรักษ์สิ่งแวดล้อมรวมทั้งปัจจุบันมีผู้นำรถที่ขับเคลื่อนด้วยพลังงานไฟฟ้าและพลังงานอื่นโดยมิได้ใช้เครื่องยนต์มาใช้ภายในประเทศด้วย อันจะเป็นการช่วยให้มีการใช้พลังงานอย่างเหมาะสมและคุ้มค่า และก่อให้เกิดผลดีต่อระบบเศรษฐกิจและสิ่งแวดล้อมของประเทศ สมควรส่งเสริมการใช้รถที่ใช้พลังงานดังกล่าวและกำหนดให้มีอัตราภาษีประจำปีสำหรับรถเหล่านี้เป็นการเฉพาะจึงจำเป็นต้องตราพระราชบัญญัตินี้”</a:t>
                </a:r>
                <a:endParaRPr lang="en-US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en-US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นอกจากนี้กรมการขนส่งทางบกยังได้ออกกฎระเบียบในเรื่องของการตรวจสภาพรถยนต์ที่ใช้ก๊าซ</a:t>
                </a:r>
                <a:r>
                  <a:rPr lang="en-US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 </a:t>
                </a:r>
                <a:r>
                  <a:rPr lang="th-TH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ทุกปีก่อนการเสียภาษี ส่วนรถยนต์ที่ใช้ก๊าซ </a:t>
                </a:r>
                <a:r>
                  <a:rPr lang="en-US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LPG </a:t>
                </a:r>
                <a:r>
                  <a:rPr lang="th-TH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ต้องตรวจทุก 5 ปีเพื่อเพิ่มความปลอดภัยในการใช้งานโดยต้องผ่านการตรวจและทดสอบการติดตั้งส่วนควบและเครื่องอุปกรณ์จากผู้ตรวจและทดสอบที่ได้รับความเห็นชอบจากกรมการขนส่งทางบก</a:t>
                </a:r>
                <a:endParaRPr lang="en-US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ซึ่งการตรวจก่อนเสียภาษีทุกปีให้ยกเว้นรถยนต์ที่ติดตั้งระบบก๊าซ</a:t>
                </a:r>
                <a:r>
                  <a:rPr lang="en-US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NGV </a:t>
                </a:r>
                <a:r>
                  <a:rPr lang="th-TH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จากโรงงานผู้ผลิตรถยนต์โดยตรง</a:t>
                </a:r>
                <a:endParaRPr lang="en-US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BF156A60-925D-4A01-9E53-E886FA883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7487" y="4763589"/>
              <a:ext cx="1746739" cy="2094411"/>
            </a:xfrm>
            <a:prstGeom prst="rect">
              <a:avLst/>
            </a:prstGeom>
          </p:spPr>
        </p:pic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74391E0-A378-497A-A770-6978EA4DB637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E195D348-76A9-44F1-9010-95122B25BFA3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47759B8B-18B5-493D-98D4-80511B45A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82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EF33F50B-0808-4C9F-AD1E-989828E2FCD6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7863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7E6C4C71-306A-44AF-B048-B9BB8BAB52E7}"/>
              </a:ext>
            </a:extLst>
          </p:cNvPr>
          <p:cNvGrpSpPr/>
          <p:nvPr/>
        </p:nvGrpSpPr>
        <p:grpSpPr>
          <a:xfrm>
            <a:off x="457280" y="474345"/>
            <a:ext cx="8723947" cy="6527415"/>
            <a:chOff x="457280" y="474345"/>
            <a:chExt cx="8723947" cy="6527415"/>
          </a:xfrm>
        </p:grpSpPr>
        <p:grpSp>
          <p:nvGrpSpPr>
            <p:cNvPr id="6" name="กลุ่ม 5">
              <a:extLst>
                <a:ext uri="{FF2B5EF4-FFF2-40B4-BE49-F238E27FC236}">
                  <a16:creationId xmlns:a16="http://schemas.microsoft.com/office/drawing/2014/main" id="{2A0461CF-6457-4B2A-BA35-A3C3C02111F6}"/>
                </a:ext>
              </a:extLst>
            </p:cNvPr>
            <p:cNvGrpSpPr/>
            <p:nvPr/>
          </p:nvGrpSpPr>
          <p:grpSpPr>
            <a:xfrm>
              <a:off x="457280" y="474345"/>
              <a:ext cx="8229439" cy="5909310"/>
              <a:chOff x="583474" y="618309"/>
              <a:chExt cx="7811589" cy="5564777"/>
            </a:xfrm>
          </p:grpSpPr>
          <p:sp>
            <p:nvSpPr>
              <p:cNvPr id="8" name="สี่เหลี่ยมผืนผ้า 7">
                <a:extLst>
                  <a:ext uri="{FF2B5EF4-FFF2-40B4-BE49-F238E27FC236}">
                    <a16:creationId xmlns:a16="http://schemas.microsoft.com/office/drawing/2014/main" id="{CB2853F6-19AD-4569-BB15-2927C5004457}"/>
                  </a:ext>
                </a:extLst>
              </p:cNvPr>
              <p:cNvSpPr/>
              <p:nvPr/>
            </p:nvSpPr>
            <p:spPr>
              <a:xfrm>
                <a:off x="583474" y="618309"/>
                <a:ext cx="7811589" cy="5564777"/>
              </a:xfrm>
              <a:prstGeom prst="rect">
                <a:avLst/>
              </a:prstGeom>
              <a:solidFill>
                <a:srgbClr val="CC66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สี่เหลี่ยมผืนผ้า: มุมมน 8">
                <a:extLst>
                  <a:ext uri="{FF2B5EF4-FFF2-40B4-BE49-F238E27FC236}">
                    <a16:creationId xmlns:a16="http://schemas.microsoft.com/office/drawing/2014/main" id="{4723B8B3-9D90-45EF-8CEC-12AEA2110BDD}"/>
                  </a:ext>
                </a:extLst>
              </p:cNvPr>
              <p:cNvSpPr/>
              <p:nvPr/>
            </p:nvSpPr>
            <p:spPr>
              <a:xfrm>
                <a:off x="722589" y="791460"/>
                <a:ext cx="7541623" cy="5259977"/>
              </a:xfrm>
              <a:prstGeom prst="roundRect">
                <a:avLst>
                  <a:gd name="adj" fmla="val 0"/>
                </a:avLst>
              </a:prstGeom>
              <a:solidFill>
                <a:srgbClr val="FFFFCC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37BD4655-006A-4E47-902F-225270DD0968}"/>
                </a:ext>
              </a:extLst>
            </p:cNvPr>
            <p:cNvSpPr txBox="1"/>
            <p:nvPr/>
          </p:nvSpPr>
          <p:spPr>
            <a:xfrm>
              <a:off x="727167" y="759054"/>
              <a:ext cx="7715794" cy="5109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โดยกรมการขนส่งทางบกได้ออกกฎกระทรวงกำหนดเครื่องอุปกรณ์และส่วนควบของรถยนต์ที่ใช้ก๊าซธรรมชาติอัด (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NGV)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ซึ่งมีสาระสำคัญ คือ รถยนต์ที่ใช้ระบบ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ต้องมีอุปกรณ์และส่วนควบตามที่กำหนดอย่างน้อย 8 รายการ, การกำหนดวิธีการติดตั้ง-การตรวจและการทดสอบตามหลักเกณฑ์ และเงื่อนไขที่กรมการขนส่งกำหนด, ต้องได้รับการตรวจและทดสอบจากส่วนราชการหรือบุคคลอื่นตามที่กรมฯ กำหนด,เจ้าของหรือผู้ครอบครองรถต้องติดเครื่องหมายแสดงการใช้ก๊าซ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ด้านหน้าและด้านท้ายของตัวรถ,หากเจ้าของหรือผู้ครอบครองรถที่ได้ติดตั้งอุปกรณ์และส่วนควบตามที่กำหนดให้แจ้งต่อกรมการขนส่งทางบกภายใน 180 วันเห็นชัดว่ากฎหมายครอบคลุมถึงความปลอดภัยของการติดตั้งระบบก๊าซ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ไม่ได้ครอบคลุมเพียงแค่เรื่องราคาก๊าซ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เพียงอย่างเดียว</a:t>
              </a:r>
            </a:p>
            <a:p>
              <a:pPr algn="l"/>
              <a:r>
                <a:rPr lang="th-TH" sz="20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6.1.1 กฎหมายเกี่ยวกับรถยนต์ใช้แก๊ส</a:t>
              </a:r>
            </a:p>
            <a:p>
              <a:pPr algn="ctr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กฎกระทรวง</a:t>
              </a:r>
            </a:p>
            <a:p>
              <a:pPr algn="ctr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กำหนดส่วนควบและเครื่องอุปกรณ์ของรถ</a:t>
              </a:r>
            </a:p>
            <a:p>
              <a:pPr algn="ctr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ที่ใช้ก๊าซปิโตรเลียมเหลวเป็นเชื้อเพลิง</a:t>
              </a:r>
            </a:p>
            <a:p>
              <a:pPr algn="ctr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พ.ศ. ๒๕๕๑</a:t>
              </a:r>
            </a:p>
            <a:p>
              <a:pPr algn="l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อาศัยอำนาจตามความในมาตรา ๕ (๑๘) แห่งพระราชบัญญัติรถยนต์ พ.ศ. ๒๕๒๒ ซึ่งแก้ไขเพิ่มเติมโดยพระราชบัญญัติรถยนต์ (ฉบับที่ ๑๐) พ.ศ. ๒๕๔๒ และมาตรา ๗ (๑) แห่งพระราชบัญญัติรถยนต์ พ.ศ.๒๕๒๒ อันเป็นกฎหมายที่มีบทบัญญัติบางประการเกี่ยวกับการจำกัดสิทธิและเสรีภาพของบุคคล ซึ่งมาตรา๒๙ ประกอบกับมาตรา ๓๒ มาตรา ๓๓ มาตรา ๓๔ มาตรา ๔๑ และมาตรา ๔๓ ของรัฐธรรมนูญแห่งราชอาณาจักรไทย บัญญัติให้กระทำได้โดยอาศัยอำนาจตามบทบัญญัติแห่งกฎหมาย รัฐมนตรีว่าการกระทรวงคมนาคมออกกฎกระทรวงไว้ ดังต่อไปนี้</a:t>
              </a:r>
            </a:p>
            <a:p>
              <a:pPr algn="l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 ๑ กฎกระทรวงนี้ให้ใช้บังคับเมื่อพ้นกำหนดหกสิบวันนับแต่วันประกาศในราชกิจจานุเบกษาเป็นต้นไป</a:t>
              </a:r>
              <a:endParaRPr 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C654D1AC-142E-4EB2-B1BC-5FD43A9B0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48996">
              <a:off x="7179720" y="4936205"/>
              <a:ext cx="2001507" cy="2065555"/>
            </a:xfrm>
            <a:prstGeom prst="rect">
              <a:avLst/>
            </a:prstGeom>
          </p:spPr>
        </p:pic>
      </p:grp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F065D45C-FC31-4408-B6E6-49A980191861}"/>
              </a:ext>
            </a:extLst>
          </p:cNvPr>
          <p:cNvGrpSpPr/>
          <p:nvPr/>
        </p:nvGrpSpPr>
        <p:grpSpPr>
          <a:xfrm>
            <a:off x="66720" y="5848146"/>
            <a:ext cx="990609" cy="939382"/>
            <a:chOff x="7722968" y="106516"/>
            <a:chExt cx="1154709" cy="1025278"/>
          </a:xfrm>
        </p:grpSpPr>
        <p:sp>
          <p:nvSpPr>
            <p:cNvPr id="20" name="วงรี 19">
              <a:extLst>
                <a:ext uri="{FF2B5EF4-FFF2-40B4-BE49-F238E27FC236}">
                  <a16:creationId xmlns:a16="http://schemas.microsoft.com/office/drawing/2014/main" id="{C9274EA3-BA99-4DBD-ADF5-3AA131D9A9DA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1" name="รูปภาพ 20">
              <a:extLst>
                <a:ext uri="{FF2B5EF4-FFF2-40B4-BE49-F238E27FC236}">
                  <a16:creationId xmlns:a16="http://schemas.microsoft.com/office/drawing/2014/main" id="{E7542302-6FE1-4F52-ACA2-9228543C5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523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D9CEFFEC-CDCB-43AF-99D4-E572BB160D73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7863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054BF350-2176-48DC-A722-186D6D8706D0}"/>
              </a:ext>
            </a:extLst>
          </p:cNvPr>
          <p:cNvGrpSpPr/>
          <p:nvPr/>
        </p:nvGrpSpPr>
        <p:grpSpPr>
          <a:xfrm>
            <a:off x="457280" y="474345"/>
            <a:ext cx="8831117" cy="6357808"/>
            <a:chOff x="457280" y="474345"/>
            <a:chExt cx="8831117" cy="6357808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60987504-3B01-4AC1-9EC5-17277AB1AE80}"/>
                </a:ext>
              </a:extLst>
            </p:cNvPr>
            <p:cNvGrpSpPr/>
            <p:nvPr/>
          </p:nvGrpSpPr>
          <p:grpSpPr>
            <a:xfrm>
              <a:off x="457280" y="474345"/>
              <a:ext cx="8229439" cy="5909310"/>
              <a:chOff x="583474" y="618309"/>
              <a:chExt cx="7811589" cy="5564777"/>
            </a:xfrm>
          </p:grpSpPr>
          <p:sp>
            <p:nvSpPr>
              <p:cNvPr id="7" name="สี่เหลี่ยมผืนผ้า 6">
                <a:extLst>
                  <a:ext uri="{FF2B5EF4-FFF2-40B4-BE49-F238E27FC236}">
                    <a16:creationId xmlns:a16="http://schemas.microsoft.com/office/drawing/2014/main" id="{07E9286D-E811-43A6-A55B-5471495901FC}"/>
                  </a:ext>
                </a:extLst>
              </p:cNvPr>
              <p:cNvSpPr/>
              <p:nvPr/>
            </p:nvSpPr>
            <p:spPr>
              <a:xfrm>
                <a:off x="583474" y="618309"/>
                <a:ext cx="7811589" cy="556477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สี่เหลี่ยมผืนผ้า: มุมมน 7">
                <a:extLst>
                  <a:ext uri="{FF2B5EF4-FFF2-40B4-BE49-F238E27FC236}">
                    <a16:creationId xmlns:a16="http://schemas.microsoft.com/office/drawing/2014/main" id="{18410DBA-B520-4E52-B6A1-CCC095F9DF01}"/>
                  </a:ext>
                </a:extLst>
              </p:cNvPr>
              <p:cNvSpPr/>
              <p:nvPr/>
            </p:nvSpPr>
            <p:spPr>
              <a:xfrm>
                <a:off x="722589" y="791460"/>
                <a:ext cx="7541623" cy="5259977"/>
              </a:xfrm>
              <a:prstGeom prst="roundRect">
                <a:avLst>
                  <a:gd name="adj" fmla="val 0"/>
                </a:avLst>
              </a:prstGeom>
              <a:solidFill>
                <a:srgbClr val="FFFFCC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4ED3DBCC-39C3-4F0B-A56A-008B8562E29A}"/>
                </a:ext>
              </a:extLst>
            </p:cNvPr>
            <p:cNvSpPr txBox="1"/>
            <p:nvPr/>
          </p:nvSpPr>
          <p:spPr>
            <a:xfrm>
              <a:off x="709747" y="749934"/>
              <a:ext cx="7724503" cy="5355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 ๒ ให้ยกเลิก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(๑) กฎกระทรวง ฉบับที่ ๑๔ (พ.ศ. ๒๕๒๕) ออกตามความในพระราชบัญญัติรถยนต์พ.ศ. ๒๕๒๒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(๒) กฎกระทรวง ฉบับที่ ๒๑ (พ.ศ. ๒๕๒๗) ออกตามความในพระราชบัญญัติรถยนต์พ.ศ. ๒๕๒๒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 ๓ ในกฎกระทรวงนี้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“ก๊าซปิโตรเลียมเหลว”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Liquefied Petroleum Gas (LPG))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หมายความว่า ก๊าซไฮโดรคาร์บอนเหลวซึ่งประกอบด้วย โปรเปน โปรพีนหรือโปร</a:t>
              </a:r>
              <a:r>
                <a:rPr lang="th-TH" sz="18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ปิลีน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นอร</a:t>
              </a:r>
              <a:r>
                <a:rPr lang="th-TH" sz="18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์มัล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บิวเทน ไอโซบิวเทน ไอโซบิวที</a:t>
              </a:r>
              <a:r>
                <a:rPr lang="th-TH" sz="18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ลีน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บิวทีนหรือบิว</a:t>
              </a:r>
              <a:r>
                <a:rPr lang="th-TH" sz="18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ทิลีนหร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ืออ</a:t>
              </a:r>
              <a:r>
                <a:rPr lang="th-TH" sz="18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ีเ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ทนอย่างใดอย่างหนึ่ง หรือหลายอย่างผสมกัน“ส่วนควบและเครื่องอุปกรณ์” หมายความว่า ส่วนควบและเครื่องอุปกรณ์ที่ใช้ติดตั้งในรถที่ใช้ก๊าซปิโตรเลียมเหลวเป็นเชื้อเพลิง“ผู้ติดตั้ง” หมายความว่า ผู้ติดตั้งส่วนควบและเครื่องอุปกรณ์ส่วนควบและเครื่องอุปกรณ์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 ๔ รถที่ใช้ก๊าซปิโตรเลียมเหลวเป็นเชื้อเพลิง ต้องมีส่วนควบและเครื่องอุปกรณ์ดังต่อไปนี้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(๑) ถังหรือภาชนะบรรจุก๊าซปิโตรเลียมเหลว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cylinder or container)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(๒) ลิ้นบรรจุ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filling valve)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(๓) ลิ้นระบายความดัน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pressure relief valve)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(๔) ลิ้นกันกลับ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check valve or non return valve)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(๕) ลิ้นเปิดปิด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shut-off valve)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(๖) อุปกรณ์วัดระดับก๊าซเหลว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level indicator or fixed liquid level gauge)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(๗) อุปกรณ์ป้องกันการบรรจุเกิน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overfill protection device)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(๘) อุปกรณ์ระบายความดัน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pressure relief device)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(๙) อุปกรณ์ควบคุมการเปิดปิดลิ้นระยะไกลพร้อมด้วยลิ้นป้องกันการไหลเกิน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remotely </a:t>
              </a:r>
              <a:r>
                <a:rPr lang="en-US" sz="18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controlledservice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algn="l"/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valve with excess flow valve)</a:t>
              </a:r>
              <a:endParaRPr 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6B7B87F1-B8D5-4E9A-9DB8-07E3016C6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367" y="3669901"/>
              <a:ext cx="2008030" cy="3162252"/>
            </a:xfrm>
            <a:prstGeom prst="rect">
              <a:avLst/>
            </a:prstGeom>
          </p:spPr>
        </p:pic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D9CD866C-6029-44D9-BF98-989C9A980DED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ADEF5B7D-111A-45F6-B247-04C8AB3C6B9B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52EA5D3D-CFFA-4F13-AFDA-A6E0BC547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65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DB250B20-3189-4BCA-A42B-65FCE88F796A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7863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BD98D57F-6BC8-48CF-9F8D-2DBEFDF209CB}"/>
              </a:ext>
            </a:extLst>
          </p:cNvPr>
          <p:cNvGrpSpPr/>
          <p:nvPr/>
        </p:nvGrpSpPr>
        <p:grpSpPr>
          <a:xfrm>
            <a:off x="640161" y="466123"/>
            <a:ext cx="8548013" cy="6391877"/>
            <a:chOff x="457281" y="474345"/>
            <a:chExt cx="8548013" cy="6391877"/>
          </a:xfrm>
        </p:grpSpPr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42DCD0BC-DEF0-4503-9F38-D5C30F3005E5}"/>
                </a:ext>
              </a:extLst>
            </p:cNvPr>
            <p:cNvGrpSpPr/>
            <p:nvPr/>
          </p:nvGrpSpPr>
          <p:grpSpPr>
            <a:xfrm>
              <a:off x="457281" y="474345"/>
              <a:ext cx="7859406" cy="5909310"/>
              <a:chOff x="457281" y="474345"/>
              <a:chExt cx="7859406" cy="5909310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1F17BFA7-440D-475B-87F4-1BE54FD9EEEA}"/>
                  </a:ext>
                </a:extLst>
              </p:cNvPr>
              <p:cNvGrpSpPr/>
              <p:nvPr/>
            </p:nvGrpSpPr>
            <p:grpSpPr>
              <a:xfrm>
                <a:off x="457281" y="474345"/>
                <a:ext cx="7859406" cy="5909310"/>
                <a:chOff x="583474" y="618309"/>
                <a:chExt cx="7811589" cy="5564777"/>
              </a:xfrm>
            </p:grpSpPr>
            <p:sp>
              <p:nvSpPr>
                <p:cNvPr id="7" name="สี่เหลี่ยมผืนผ้า 6">
                  <a:extLst>
                    <a:ext uri="{FF2B5EF4-FFF2-40B4-BE49-F238E27FC236}">
                      <a16:creationId xmlns:a16="http://schemas.microsoft.com/office/drawing/2014/main" id="{3738B33D-A53E-4FD4-AE55-AD82E3BE7371}"/>
                    </a:ext>
                  </a:extLst>
                </p:cNvPr>
                <p:cNvSpPr/>
                <p:nvPr/>
              </p:nvSpPr>
              <p:spPr>
                <a:xfrm>
                  <a:off x="583474" y="618309"/>
                  <a:ext cx="7811589" cy="5564777"/>
                </a:xfrm>
                <a:prstGeom prst="rect">
                  <a:avLst/>
                </a:prstGeom>
                <a:solidFill>
                  <a:srgbClr val="FF93FF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สี่เหลี่ยมผืนผ้า: มุมมน 7">
                  <a:extLst>
                    <a:ext uri="{FF2B5EF4-FFF2-40B4-BE49-F238E27FC236}">
                      <a16:creationId xmlns:a16="http://schemas.microsoft.com/office/drawing/2014/main" id="{0855D48E-B4BB-4F11-A85C-375E83713509}"/>
                    </a:ext>
                  </a:extLst>
                </p:cNvPr>
                <p:cNvSpPr/>
                <p:nvPr/>
              </p:nvSpPr>
              <p:spPr>
                <a:xfrm>
                  <a:off x="722589" y="791460"/>
                  <a:ext cx="7541623" cy="525997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CC"/>
                </a:solidFill>
                <a:ln>
                  <a:noFill/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กล่องข้อความ 9">
                <a:extLst>
                  <a:ext uri="{FF2B5EF4-FFF2-40B4-BE49-F238E27FC236}">
                    <a16:creationId xmlns:a16="http://schemas.microsoft.com/office/drawing/2014/main" id="{45040773-FDB4-4E0B-B558-F9C69448C7A1}"/>
                  </a:ext>
                </a:extLst>
              </p:cNvPr>
              <p:cNvSpPr txBox="1"/>
              <p:nvPr/>
            </p:nvSpPr>
            <p:spPr>
              <a:xfrm>
                <a:off x="827313" y="784003"/>
                <a:ext cx="7101841" cy="5355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(๑๐) อุปกรณ์ทำไอก๊าซและปรับความดันก๊าซ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vaporizer and pressure regulator)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(๑๑) อุปกรณ์ฉีดก๊าซ จ่ายก๊าซ หรือผสมก๊าซ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injector or gas injection device or gas </a:t>
                </a:r>
                <a:r>
                  <a:rPr lang="en-US" sz="18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mixingpiece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(๑๒) อุปกรณ์รับเติมก๊าซ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filling unit or receptacle)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(๑๓) ตัวกรองก๊าซ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filter)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(๑๔) ท่อนำก๊าซ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fuel line)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(๑๕) ข้อต่อ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fitting)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(๑๖) เรือนกักก๊าซ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gas tight housing) 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สำหรับกรณีที่มีการติดตั้งถังหรือภาชนะบรรจุก๊าซในห้องผู้โดยสาร ห้องผู้ขับรถ หรือที่ซึ่งอากาศถ่ายเทไม่สะดวก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(๑๗) ท่อระบายก๊าซ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ventilation hose) 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สำหรับกรณีที่มีการติดตั้งเรือนกักก๊าซ หรือข้อต่อสำหรับท่อนำก๊าซในห้องผู้โดยสาร ห้องผู้ขับรถ หรือที่ซึ่งอากาศถ่ายเทไม่สะดวกส่วนควบและเครื่องอุปกรณ์ตามวรรคหนึ่งต้องเป็นไปตามมาตรฐานที่อธิบดีประกาศกำหนด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๕ ในกรณีที่มีการติดตั้งส่วนควบและเครื่องอุปกรณ์ดังต่อไปนี้เพิ่มเติม นอกจากที่กำหนดตามข้อ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๔ ส่วนควบและเครื่องอุปกรณ์นั้นต้องเป็นไปตามมาตรฐานที่อธิบดีประกาศกำหนด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(๑) อุปกรณ์ตรวจวัดความดันหรืออุณหภูมิ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pressure or temperature sensor/indicator)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(๒) อุปกรณ์ควบคุมอิเล็กทรอนิกส์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electronic control unit)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(๓) อุปกรณ์ระบบการเลือกเชื้อเพลิง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fuel selection system)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(๔) ปั๊มก๊าซ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fuel pump)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(๕) ข้อต่อบริการ (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service coupling)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(๖) อุปกรณ์เกี่ยวกับระบบการทำงานและความปลอดภัยอื่น ๆ</a:t>
                </a:r>
                <a:endParaRPr lang="en-US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90D5E1BC-BDFE-4DE7-BC91-0A33E5D41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076" y="4835251"/>
              <a:ext cx="2730218" cy="2030971"/>
            </a:xfrm>
            <a:prstGeom prst="rect">
              <a:avLst/>
            </a:prstGeom>
          </p:spPr>
        </p:pic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20E1756B-DA4F-4000-9464-433E5FD25F8D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16" name="วงรี 15">
              <a:extLst>
                <a:ext uri="{FF2B5EF4-FFF2-40B4-BE49-F238E27FC236}">
                  <a16:creationId xmlns:a16="http://schemas.microsoft.com/office/drawing/2014/main" id="{7AA3EDDC-BC4A-44FD-81CA-3AA325BB4898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1F690798-B5CA-4CCD-BA5E-9BDF088B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771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72DC3E32-5A90-45FC-AD05-C391C89FC3E0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7863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834AEB2-9200-4F30-851A-5928359FB809}"/>
              </a:ext>
            </a:extLst>
          </p:cNvPr>
          <p:cNvGrpSpPr/>
          <p:nvPr/>
        </p:nvGrpSpPr>
        <p:grpSpPr>
          <a:xfrm>
            <a:off x="457280" y="474345"/>
            <a:ext cx="8744737" cy="6449961"/>
            <a:chOff x="457280" y="474345"/>
            <a:chExt cx="8744737" cy="6449961"/>
          </a:xfrm>
        </p:grpSpPr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A2EF64FF-C710-449D-BA3A-73BAC1F5C172}"/>
                </a:ext>
              </a:extLst>
            </p:cNvPr>
            <p:cNvGrpSpPr/>
            <p:nvPr/>
          </p:nvGrpSpPr>
          <p:grpSpPr>
            <a:xfrm>
              <a:off x="457280" y="474345"/>
              <a:ext cx="8229439" cy="5909310"/>
              <a:chOff x="457280" y="474345"/>
              <a:chExt cx="8229439" cy="5909310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D5CB96E7-4DE5-4453-A1B6-89B6D5C074B3}"/>
                  </a:ext>
                </a:extLst>
              </p:cNvPr>
              <p:cNvGrpSpPr/>
              <p:nvPr/>
            </p:nvGrpSpPr>
            <p:grpSpPr>
              <a:xfrm>
                <a:off x="457280" y="474345"/>
                <a:ext cx="8229439" cy="5909310"/>
                <a:chOff x="583474" y="618309"/>
                <a:chExt cx="7811589" cy="5564777"/>
              </a:xfrm>
            </p:grpSpPr>
            <p:sp>
              <p:nvSpPr>
                <p:cNvPr id="7" name="สี่เหลี่ยมผืนผ้า 6">
                  <a:extLst>
                    <a:ext uri="{FF2B5EF4-FFF2-40B4-BE49-F238E27FC236}">
                      <a16:creationId xmlns:a16="http://schemas.microsoft.com/office/drawing/2014/main" id="{173C70AB-F1C0-409B-8EE9-3BE51C0711E1}"/>
                    </a:ext>
                  </a:extLst>
                </p:cNvPr>
                <p:cNvSpPr/>
                <p:nvPr/>
              </p:nvSpPr>
              <p:spPr>
                <a:xfrm>
                  <a:off x="583474" y="618309"/>
                  <a:ext cx="7811589" cy="5564777"/>
                </a:xfrm>
                <a:prstGeom prst="rect">
                  <a:avLst/>
                </a:prstGeom>
                <a:solidFill>
                  <a:srgbClr val="656DA5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สี่เหลี่ยมผืนผ้า: มุมมน 7">
                  <a:extLst>
                    <a:ext uri="{FF2B5EF4-FFF2-40B4-BE49-F238E27FC236}">
                      <a16:creationId xmlns:a16="http://schemas.microsoft.com/office/drawing/2014/main" id="{6FBE89EA-BCC7-4ACB-8CEA-91B905362FAF}"/>
                    </a:ext>
                  </a:extLst>
                </p:cNvPr>
                <p:cNvSpPr/>
                <p:nvPr/>
              </p:nvSpPr>
              <p:spPr>
                <a:xfrm>
                  <a:off x="722589" y="791460"/>
                  <a:ext cx="7541623" cy="525997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CC"/>
                </a:solidFill>
                <a:ln>
                  <a:noFill/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กล่องข้อความ 9">
                <a:extLst>
                  <a:ext uri="{FF2B5EF4-FFF2-40B4-BE49-F238E27FC236}">
                    <a16:creationId xmlns:a16="http://schemas.microsoft.com/office/drawing/2014/main" id="{DC246FF4-5E37-4218-944F-5D1F96B7A1BB}"/>
                  </a:ext>
                </a:extLst>
              </p:cNvPr>
              <p:cNvSpPr txBox="1"/>
              <p:nvPr/>
            </p:nvSpPr>
            <p:spPr>
              <a:xfrm>
                <a:off x="709750" y="814971"/>
                <a:ext cx="7750627" cy="5355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๖ การติดตั้งส่วนควบและเครื่องอุปกรณ์ตามข้อ ๔ และข้อ ๕ ต้องเป็นไปตามหลักเกณฑ์และวิธีการที่อธิบดีประกาศกำหนด และต้องติดตั้งโดยผู้ติดตั้งที่ได้รับความเห็นชอบจากอธิบดีตามข้อ ๑๐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๗ เมื่อผู้ติดตั้งได้ติดตั้งส่วนควบและเครื่องอุปกรณ์ตามข้อ ๔ หรือข้อ ๕ ครบถ้วนถูกต้องแล้ว ให้ผู้ติดตั้งออกหนังสือรับรองการติดตั้งตามแบบที่อธิบดีประกาศกำหนดแก่รถที่ผ่านการติดตั้ง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๘ การตรวจและทดสอบส่วนควบและเครื่องอุปกรณ์ตามข้อ ๔ และข้อ ๕ รวมทั้งการตรวจและทดสอบการติดตั้งส่วนควบและเครื่องอุปกรณ์ตามข้อ ๖ ต้องเป็นไปตามหลักเกณฑ์วิธีการ เงื่อนไข และ</a:t>
                </a:r>
                <a:r>
                  <a:rPr lang="en-US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ระยะเวลาที่อธิบดีประกาศกำหนด และต้องกระทำโดยผู้ตรวจและทดสอบที่ได้รับความเห็นชอบจากอธิบดีตามข้อ ๑๐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๙ เมื่อผู้ตรวจและทดสอบได้ตรวจและทดสอบส่วนควบและเครื่องอุปกรณ์ รวมทั้งการติดตั้งส่วนควบและเครื่องอุปกรณ์แล้วเห็นว่า ส่วนควบและเครื่องอุปกรณ์ รวมทั้งการติดตั้งถูกต้องและเป็นไปตามมาตรฐาน ให้ผู้ตรวจและทดสอบออกหนังสือรับรองการตรวจและทดสอบตามแบบที่อธิบดีประกาศกำหนดแก่รถที่ผ่านการตรวจและทดสอบ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๑๐ ผู้ติดตั้งและผู้ตรวจและทดสอบต้องได้รับความเห็นชอบเป็นหนังสือจากอธิบดีหลักเกณฑ์ วิธีการ และเงื่อนไขในการให้ความเห็นชอบและการยกเลิกการให้ความเห็นชอบการเป็นผู้ติดตั้งหรือผู้ตรวจและทดสอบ ให้เป็นไปตามที่อธิบดีประกาศกำหนด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หนังสือให้ความเห็นชอบการเป็นผู้ติดตั้งหรือผู้ตรวจและทดสอบตามวรรคหนึ่ง ให้มีอายุสามปีนับแต่วันที่ออกหนังสือ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๑๑ เจ้าของรถหรือผู้ครอบครองรถต้องติดหรือแสดงเครื่องหมายแสดงการใช้ก๊าซปิโตรเลียมเหลวที่รถที่ผ่านการตรวจและทดสอบตามข้อ ๙ลักษณะของเครื่องหมายแสดงการใช้ก๊าซปิโตรเลียมเหลวและวิธีการติดหรือแสดงเครื่องหมาย</a:t>
                </a:r>
                <a:endPara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แสดงการใช้ก๊าซปิโตรเลียมเหลวตามวรรคหนึ่ง ให้เป็นไปตามที่อธิบดีประกาศกำหนด</a:t>
                </a: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 ๑๒ ภายในระยะเวลาหนึ่งร้อยแปดสิบวันนับแต่วันที่กฎกระทรวงนี้ใช้บังคับ ให้ผู้ติดตั้งที่ยังไม่ได้รับ</a:t>
                </a:r>
                <a:endPara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ความเห็นชอบตามข้อ ๑๐ ยังคงติดตั้งส่วนควบและเครื่องอุปกรณ์ต่อไปได้เท่าที่ไม่ขัดหรือแย้งกับกฎกระทรวงนี้</a:t>
                </a:r>
                <a:endPara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l"/>
                <a:r>
                  <a:rPr lang="th-TH" sz="18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และมิให้นำความในข้อ ๗ มาใช้บังคับ</a:t>
                </a:r>
                <a:endParaRPr lang="en-US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F1FE230C-1FB3-4E57-967C-F3D930C82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3880" y="4586087"/>
              <a:ext cx="1608137" cy="2338219"/>
            </a:xfrm>
            <a:prstGeom prst="rect">
              <a:avLst/>
            </a:prstGeom>
          </p:spPr>
        </p:pic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41824093-D1E0-4BD6-87AE-F31BBABF872E}"/>
              </a:ext>
            </a:extLst>
          </p:cNvPr>
          <p:cNvGrpSpPr/>
          <p:nvPr/>
        </p:nvGrpSpPr>
        <p:grpSpPr>
          <a:xfrm>
            <a:off x="8125987" y="18418"/>
            <a:ext cx="990609" cy="939382"/>
            <a:chOff x="7722968" y="106516"/>
            <a:chExt cx="1154709" cy="1025278"/>
          </a:xfrm>
        </p:grpSpPr>
        <p:sp>
          <p:nvSpPr>
            <p:cNvPr id="16" name="วงรี 15">
              <a:extLst>
                <a:ext uri="{FF2B5EF4-FFF2-40B4-BE49-F238E27FC236}">
                  <a16:creationId xmlns:a16="http://schemas.microsoft.com/office/drawing/2014/main" id="{C4CBF41B-49EA-44A1-BD1A-E0784323C9F3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014B31B7-A1C2-4217-8373-623952DB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4D6AC196-5D77-4E40-ABBE-1C4C666AAD70}"/>
              </a:ext>
            </a:extLst>
          </p:cNvPr>
          <p:cNvSpPr/>
          <p:nvPr/>
        </p:nvSpPr>
        <p:spPr>
          <a:xfrm>
            <a:off x="121921" y="113212"/>
            <a:ext cx="8926286" cy="6627223"/>
          </a:xfrm>
          <a:prstGeom prst="roundRect">
            <a:avLst>
              <a:gd name="adj" fmla="val 7863"/>
            </a:avLst>
          </a:prstGeom>
          <a:solidFill>
            <a:schemeClr val="bg1">
              <a:alpha val="77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3258B602-F34B-45B5-AEC9-1F9723563D6A}"/>
              </a:ext>
            </a:extLst>
          </p:cNvPr>
          <p:cNvGrpSpPr/>
          <p:nvPr/>
        </p:nvGrpSpPr>
        <p:grpSpPr>
          <a:xfrm>
            <a:off x="457280" y="474345"/>
            <a:ext cx="8659852" cy="6383654"/>
            <a:chOff x="457280" y="474345"/>
            <a:chExt cx="8659852" cy="6383654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4D3F16C6-6CD4-4665-B424-F920CD54CF98}"/>
                </a:ext>
              </a:extLst>
            </p:cNvPr>
            <p:cNvGrpSpPr/>
            <p:nvPr/>
          </p:nvGrpSpPr>
          <p:grpSpPr>
            <a:xfrm>
              <a:off x="457280" y="474345"/>
              <a:ext cx="8659852" cy="6383654"/>
              <a:chOff x="457280" y="474345"/>
              <a:chExt cx="8659852" cy="6383654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8D58746C-E4CE-42F6-B66B-EA3C2FD1DA5A}"/>
                  </a:ext>
                </a:extLst>
              </p:cNvPr>
              <p:cNvGrpSpPr/>
              <p:nvPr/>
            </p:nvGrpSpPr>
            <p:grpSpPr>
              <a:xfrm>
                <a:off x="457280" y="474345"/>
                <a:ext cx="8229439" cy="5909310"/>
                <a:chOff x="583474" y="618309"/>
                <a:chExt cx="7811589" cy="5564777"/>
              </a:xfrm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0C6C8670-9E93-498E-8341-F42292787DE1}"/>
                    </a:ext>
                  </a:extLst>
                </p:cNvPr>
                <p:cNvSpPr/>
                <p:nvPr/>
              </p:nvSpPr>
              <p:spPr>
                <a:xfrm>
                  <a:off x="583474" y="618309"/>
                  <a:ext cx="7811589" cy="5564777"/>
                </a:xfrm>
                <a:prstGeom prst="rect">
                  <a:avLst/>
                </a:prstGeom>
                <a:solidFill>
                  <a:srgbClr val="AC9F92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: มุมมน 8">
                  <a:extLst>
                    <a:ext uri="{FF2B5EF4-FFF2-40B4-BE49-F238E27FC236}">
                      <a16:creationId xmlns:a16="http://schemas.microsoft.com/office/drawing/2014/main" id="{076165DA-EA2D-44B9-B5CF-95498670853E}"/>
                    </a:ext>
                  </a:extLst>
                </p:cNvPr>
                <p:cNvSpPr/>
                <p:nvPr/>
              </p:nvSpPr>
              <p:spPr>
                <a:xfrm>
                  <a:off x="722589" y="791460"/>
                  <a:ext cx="7541623" cy="525997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CC"/>
                </a:solidFill>
                <a:ln>
                  <a:noFill/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1" name="รูปภาพ 10">
                <a:extLst>
                  <a:ext uri="{FF2B5EF4-FFF2-40B4-BE49-F238E27FC236}">
                    <a16:creationId xmlns:a16="http://schemas.microsoft.com/office/drawing/2014/main" id="{565C256C-C55F-432B-8FCB-8567133AE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5863" y="5297026"/>
                <a:ext cx="1941269" cy="1560973"/>
              </a:xfrm>
              <a:prstGeom prst="rect">
                <a:avLst/>
              </a:prstGeom>
            </p:spPr>
          </p:pic>
        </p:grp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13546CE2-56BD-4DDD-802C-BBE6263C0EE5}"/>
                </a:ext>
              </a:extLst>
            </p:cNvPr>
            <p:cNvSpPr txBox="1"/>
            <p:nvPr/>
          </p:nvSpPr>
          <p:spPr>
            <a:xfrm>
              <a:off x="657495" y="689852"/>
              <a:ext cx="7865251" cy="5455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 ๑๓ ผู้ตรวจและทดสอบที่ได้รับความเห็นชอบจากอธิบดีก่อนวันที่กฎกระทรวงนี้ใช้บังคับ ให้ถือว่าเป็นผู้ตรวจและทดสอบที่ได้รับความเห็นชอบตามกฎกระทรวงนี้ต่อไปจนครบสามปีนับแต่วันที่ได้รับความเห็นชอบ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 ๑๔ รถที่ได้ติดตั้งส่วนควบและเครื่องอุปกรณ์ตามข้อกำหนดในกฎกระทรวง ฉบับที่ ๑๔ (พ.ศ.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๒๕๒๕) ออกตามความในพระราชบัญญัติรถยนต์ พ.ศ. ๒๕๒๒ ก่อนวันที่กฎกระทรวงนี้ใช้บังคับ ให้ถือว่าเป็นรถที่ติดตั้งส่วนควบและเครื่องอุปกรณ์ถูกต้องตามกฎกระทรวงนี้ และให้ใช้รถนั้นได้ต่อไป แต่ต้องนำรถเข้าตรวจและทดสอบตามหลักเกณฑ์ วิธีการ เงื่อนไข และระยะเวลาที่อธิบดีประกาศกำหนด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 ๑๕ บรรดาประกาศหรือระเบียบที่กำหนดหลักเกณฑ์เกี่ยวกับส่วนควบและเครื่องอุปกรณ์ของรถที่ใช้ก๊าซปิโตรเลียมเหลวเป็นเชื้อเพลิงให้คงใช้บังคับได้ต่อไปเพียงเท่าที่ไม่ขัดหรือแย้งกับกฎกระทรวงนี้จนกว่าจะมีประกาศหรือระเบียบตามกฎกระทรวงนี้ใช้บังคับ</a:t>
              </a:r>
            </a:p>
            <a:p>
              <a:pPr algn="ctr">
                <a:lnSpc>
                  <a:spcPct val="150000"/>
                </a:lnSpc>
              </a:pP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		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ให้ไว้ ณ วันที่ ๑๑ สิงหาคม พ.ศ. ๒๕๕๑</a:t>
              </a:r>
            </a:p>
            <a:p>
              <a:pPr algn="ctr"/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			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ทรงศักดิ์ ทองศรี</a:t>
              </a:r>
            </a:p>
            <a:p>
              <a:pPr algn="ctr"/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		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รัฐมนตรีช่วยว่าการกระทรวงคมนาคม ปฏิบัติราชการแทน</a:t>
              </a:r>
            </a:p>
            <a:p>
              <a:pPr algn="ctr"/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						       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รัฐมนตรีว่าการกระทรวงคมนาคม</a:t>
              </a:r>
              <a:endParaRPr lang="en-US" sz="1700" b="0" i="0" u="none" strike="noStrike" baseline="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endParaRPr lang="en-US" sz="1700" b="1" i="0" u="none" strike="noStrike" baseline="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en-US" sz="1700" b="1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700" b="1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หมายเหตุ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เหตุผลในการประกาศใช้กฎกระทรวงฉบับนี้ คือ เนื่องจากกฎกระทรวง ฉบับที่ ๑๔ (พ.ศ.๒๕๒๕) ออกตามความในพระราชบัญญัติรถยนต์ พ.ศ. ๒๕๒๒ ที่กำหนดส่วนควบและเครื่องอุปกรณ์ของรถที่ใช้ก๊าซปิโตรเลียมเหลวเป็นเชื้อเพลิง ได้ใช้บังคับมาเป็นเวลานาน ทำให้บทบัญญัติเกี่ยวกับส่วนควบและเครื่องอุปกรณ์ของรถที่ใช้ก๊าซปิโตรเลียมเหลวเป็นเชื้อเพลิงที่กำหนดในกฎกระทรวงดังกล่าวยังไม่เพียงพอและไม่สอดคล้องกับส่วนควบและเครื่องอุปกรณ์ที่ได้รับการพัฒนาขึ้น สมควรปรับปรุงการกำหนดส่วนควบและเครื่องอุปกรณ์มาตรฐานเกี่ยวกับส่วนควบและเครื่องอุปกรณ์ และการติดตั้งและการตรวจและทดสอบส่วนควบและเครื่องอุปกรณ์ดังกล่าวเสียใหม่ รวมทั้งปรับปรุงข้อกำหนดให้ผู้ติดตั้งและผู้ตรวจและทดสอบส่วนควบและเครื่องอุปกรณ์ดังกล่าวต้องได้รับ</a:t>
              </a:r>
              <a:endParaRPr lang="en-US" sz="1700" b="0" i="0" u="none" strike="noStrike" baseline="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เห็นชอบจากกรมการขนส่งทางบกทุกสามปีเพื่อให้รถที่ใช้ก๊าซปิโตรเลียมเหลวเป็นเชื้อเพลิงได้รับการติดตั้ง</a:t>
              </a:r>
              <a:endParaRPr lang="en-US" sz="1700" b="0" i="0" u="none" strike="noStrike" baseline="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และการตรวจและทดสอบที่มีมาตรฐานมากยิ่งขึ้น จึงจำเป็นต้องออกกฎกระทรวงนี้</a:t>
              </a:r>
              <a:endParaRPr lang="en-US" sz="17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64822C19-30BE-4F7D-BD9B-699FA18E829B}"/>
              </a:ext>
            </a:extLst>
          </p:cNvPr>
          <p:cNvGrpSpPr/>
          <p:nvPr/>
        </p:nvGrpSpPr>
        <p:grpSpPr>
          <a:xfrm>
            <a:off x="8153391" y="7959"/>
            <a:ext cx="990609" cy="939382"/>
            <a:chOff x="7722968" y="106516"/>
            <a:chExt cx="1154709" cy="1025278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B576E996-83CF-4A01-B823-2344A6AD30A0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2F9E490D-5DB7-4B78-84F1-423140EAD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27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</TotalTime>
  <Words>5012</Words>
  <Application>Microsoft Office PowerPoint</Application>
  <PresentationFormat>นำเสนอทางหน้าจอ (4:3)</PresentationFormat>
  <Paragraphs>180</Paragraphs>
  <Slides>18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CordiaNew,Bold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Warintorn</cp:lastModifiedBy>
  <cp:revision>18</cp:revision>
  <dcterms:created xsi:type="dcterms:W3CDTF">2022-01-07T07:05:26Z</dcterms:created>
  <dcterms:modified xsi:type="dcterms:W3CDTF">2025-03-22T17:51:45Z</dcterms:modified>
</cp:coreProperties>
</file>