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57" r:id="rId4"/>
    <p:sldId id="258" r:id="rId5"/>
    <p:sldId id="260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00FF"/>
    <a:srgbClr val="CCFF33"/>
    <a:srgbClr val="FFCCCC"/>
    <a:srgbClr val="CCFF99"/>
    <a:srgbClr val="CC0099"/>
    <a:srgbClr val="FF66CC"/>
    <a:srgbClr val="835C37"/>
    <a:srgbClr val="CC66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8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44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0EC81-89E4-4BC4-909F-7EC7DBC08731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397C-B448-4326-A706-6CBF442E8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5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0EC81-89E4-4BC4-909F-7EC7DBC08731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397C-B448-4326-A706-6CBF442E8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4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0EC81-89E4-4BC4-909F-7EC7DBC08731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397C-B448-4326-A706-6CBF442E8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3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0EC81-89E4-4BC4-909F-7EC7DBC08731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397C-B448-4326-A706-6CBF442E8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18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0EC81-89E4-4BC4-909F-7EC7DBC08731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397C-B448-4326-A706-6CBF442E8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3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0EC81-89E4-4BC4-909F-7EC7DBC08731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397C-B448-4326-A706-6CBF442E8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0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0EC81-89E4-4BC4-909F-7EC7DBC08731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397C-B448-4326-A706-6CBF442E8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8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0EC81-89E4-4BC4-909F-7EC7DBC08731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397C-B448-4326-A706-6CBF442E8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3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0EC81-89E4-4BC4-909F-7EC7DBC08731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397C-B448-4326-A706-6CBF442E8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1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0EC81-89E4-4BC4-909F-7EC7DBC08731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397C-B448-4326-A706-6CBF442E8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6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0EC81-89E4-4BC4-909F-7EC7DBC08731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397C-B448-4326-A706-6CBF442E8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92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0EC81-89E4-4BC4-909F-7EC7DBC08731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2397C-B448-4326-A706-6CBF442E8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01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6129C35B-7B00-4EB5-BC7A-398245AECB19}"/>
              </a:ext>
            </a:extLst>
          </p:cNvPr>
          <p:cNvGrpSpPr/>
          <p:nvPr/>
        </p:nvGrpSpPr>
        <p:grpSpPr>
          <a:xfrm>
            <a:off x="-478971" y="0"/>
            <a:ext cx="9831977" cy="6339841"/>
            <a:chOff x="-574766" y="-374469"/>
            <a:chExt cx="9831977" cy="6339841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645B5F92-7C84-43CE-A2C0-5355E08757ED}"/>
                </a:ext>
              </a:extLst>
            </p:cNvPr>
            <p:cNvSpPr/>
            <p:nvPr/>
          </p:nvSpPr>
          <p:spPr>
            <a:xfrm>
              <a:off x="-574766" y="-374469"/>
              <a:ext cx="9831977" cy="633984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กล่องข้อความ 1">
              <a:extLst>
                <a:ext uri="{FF2B5EF4-FFF2-40B4-BE49-F238E27FC236}">
                  <a16:creationId xmlns:a16="http://schemas.microsoft.com/office/drawing/2014/main" id="{38DABAF4-3D94-4EDD-BACA-ADED7CCFCCC7}"/>
                </a:ext>
              </a:extLst>
            </p:cNvPr>
            <p:cNvSpPr txBox="1"/>
            <p:nvPr/>
          </p:nvSpPr>
          <p:spPr>
            <a:xfrm>
              <a:off x="261257" y="444138"/>
              <a:ext cx="7384868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6600" b="1" dirty="0">
                  <a:ln w="28575">
                    <a:solidFill>
                      <a:srgbClr val="FFFF00"/>
                    </a:solidFill>
                  </a:ln>
                  <a:solidFill>
                    <a:srgbClr val="00B050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  <a:outerShdw blurRad="25400" dist="50800" dir="12000000" algn="ctr" rotWithShape="0">
                      <a:srgbClr val="FF0066"/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หน่วยที่ 7</a:t>
              </a:r>
              <a:endParaRPr lang="en-US" sz="16600" b="1" dirty="0">
                <a:ln w="28575"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25400" dist="50800" dir="12000000" algn="ctr" rotWithShape="0">
                    <a:srgbClr val="FF0066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" name="กล่องข้อความ 2">
              <a:extLst>
                <a:ext uri="{FF2B5EF4-FFF2-40B4-BE49-F238E27FC236}">
                  <a16:creationId xmlns:a16="http://schemas.microsoft.com/office/drawing/2014/main" id="{E022271E-5821-47DA-9C82-B9BEA234A709}"/>
                </a:ext>
              </a:extLst>
            </p:cNvPr>
            <p:cNvSpPr txBox="1"/>
            <p:nvPr/>
          </p:nvSpPr>
          <p:spPr>
            <a:xfrm>
              <a:off x="1389017" y="2237164"/>
              <a:ext cx="706265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8000" b="1" dirty="0">
                  <a:ln w="12700">
                    <a:solidFill>
                      <a:schemeClr val="accent4">
                        <a:lumMod val="50000"/>
                      </a:schemeClr>
                    </a:solidFill>
                  </a:ln>
                  <a:solidFill>
                    <a:srgbClr val="FFFF00"/>
                  </a:solidFill>
                  <a:effectLst>
                    <a:glow rad="63500">
                      <a:srgbClr val="C00000">
                        <a:alpha val="40000"/>
                      </a:srgbClr>
                    </a:glow>
                    <a:outerShdw blurRad="25400" dist="50800" dir="10200000" algn="ctr" rotWithShape="0">
                      <a:schemeClr val="accent4">
                        <a:lumMod val="75000"/>
                      </a:scheme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มาตรฐานการตรวจสอบการติดตั้งอุปกรณ์แก๊ส</a:t>
              </a:r>
              <a:endParaRPr lang="en-US" sz="8000" b="1" dirty="0">
                <a:ln w="12700"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glow rad="63500">
                    <a:srgbClr val="C00000">
                      <a:alpha val="40000"/>
                    </a:srgbClr>
                  </a:glow>
                  <a:outerShdw blurRad="25400" dist="50800" dir="10200000" algn="ctr" rotWithShape="0">
                    <a:schemeClr val="accent4">
                      <a:lumMod val="75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CA1B60BA-597E-4DF1-AF26-3E09F1F290E7}"/>
              </a:ext>
            </a:extLst>
          </p:cNvPr>
          <p:cNvGrpSpPr/>
          <p:nvPr/>
        </p:nvGrpSpPr>
        <p:grpSpPr>
          <a:xfrm>
            <a:off x="156754" y="5557069"/>
            <a:ext cx="1244047" cy="1179714"/>
            <a:chOff x="7722968" y="106516"/>
            <a:chExt cx="1154709" cy="1025278"/>
          </a:xfrm>
        </p:grpSpPr>
        <p:sp>
          <p:nvSpPr>
            <p:cNvPr id="7" name="วงรี 6">
              <a:extLst>
                <a:ext uri="{FF2B5EF4-FFF2-40B4-BE49-F238E27FC236}">
                  <a16:creationId xmlns:a16="http://schemas.microsoft.com/office/drawing/2014/main" id="{D88F8284-1174-47A2-9B85-B277CC88A074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EEFED18B-17DF-4F64-9F06-74175F8D6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656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C8EA0828-0DFE-44B8-9AE5-E6EEA1A4C36C}"/>
              </a:ext>
            </a:extLst>
          </p:cNvPr>
          <p:cNvSpPr/>
          <p:nvPr/>
        </p:nvSpPr>
        <p:spPr>
          <a:xfrm>
            <a:off x="87086" y="87086"/>
            <a:ext cx="8952411" cy="6670765"/>
          </a:xfrm>
          <a:prstGeom prst="roundRect">
            <a:avLst>
              <a:gd name="adj" fmla="val 6745"/>
            </a:avLst>
          </a:prstGeom>
          <a:solidFill>
            <a:schemeClr val="bg1">
              <a:alpha val="78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F1D12984-DEE4-46C4-B18B-D3CD223E272B}"/>
              </a:ext>
            </a:extLst>
          </p:cNvPr>
          <p:cNvGrpSpPr/>
          <p:nvPr/>
        </p:nvGrpSpPr>
        <p:grpSpPr>
          <a:xfrm>
            <a:off x="430881" y="482008"/>
            <a:ext cx="9058141" cy="6275843"/>
            <a:chOff x="491841" y="468945"/>
            <a:chExt cx="9129699" cy="6681959"/>
          </a:xfrm>
        </p:grpSpPr>
        <p:grpSp>
          <p:nvGrpSpPr>
            <p:cNvPr id="3" name="กลุ่ม 2">
              <a:extLst>
                <a:ext uri="{FF2B5EF4-FFF2-40B4-BE49-F238E27FC236}">
                  <a16:creationId xmlns:a16="http://schemas.microsoft.com/office/drawing/2014/main" id="{0D6FBF53-EE43-4D1B-9934-EF5B32B3653A}"/>
                </a:ext>
              </a:extLst>
            </p:cNvPr>
            <p:cNvGrpSpPr/>
            <p:nvPr/>
          </p:nvGrpSpPr>
          <p:grpSpPr>
            <a:xfrm>
              <a:off x="491841" y="468945"/>
              <a:ext cx="9129699" cy="6681959"/>
              <a:chOff x="491841" y="468945"/>
              <a:chExt cx="9129699" cy="6681959"/>
            </a:xfrm>
          </p:grpSpPr>
          <p:grpSp>
            <p:nvGrpSpPr>
              <p:cNvPr id="6" name="กลุ่ม 5">
                <a:extLst>
                  <a:ext uri="{FF2B5EF4-FFF2-40B4-BE49-F238E27FC236}">
                    <a16:creationId xmlns:a16="http://schemas.microsoft.com/office/drawing/2014/main" id="{81306BCF-8998-41A1-8424-B67A45270893}"/>
                  </a:ext>
                </a:extLst>
              </p:cNvPr>
              <p:cNvGrpSpPr/>
              <p:nvPr/>
            </p:nvGrpSpPr>
            <p:grpSpPr>
              <a:xfrm flipH="1">
                <a:off x="491841" y="468945"/>
                <a:ext cx="8160318" cy="5920109"/>
                <a:chOff x="731522" y="647610"/>
                <a:chExt cx="7441822" cy="5650099"/>
              </a:xfrm>
            </p:grpSpPr>
            <p:sp>
              <p:nvSpPr>
                <p:cNvPr id="8" name="สี่เหลี่ยมผืนผ้า 7">
                  <a:extLst>
                    <a:ext uri="{FF2B5EF4-FFF2-40B4-BE49-F238E27FC236}">
                      <a16:creationId xmlns:a16="http://schemas.microsoft.com/office/drawing/2014/main" id="{FEE6CEBC-5302-4CA4-B3B3-2562FB9F561B}"/>
                    </a:ext>
                  </a:extLst>
                </p:cNvPr>
                <p:cNvSpPr/>
                <p:nvPr/>
              </p:nvSpPr>
              <p:spPr>
                <a:xfrm>
                  <a:off x="731522" y="647610"/>
                  <a:ext cx="7441822" cy="5650099"/>
                </a:xfrm>
                <a:prstGeom prst="rect">
                  <a:avLst/>
                </a:prstGeom>
                <a:solidFill>
                  <a:srgbClr val="282828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สี่เหลี่ยมผืนผ้า 8">
                  <a:extLst>
                    <a:ext uri="{FF2B5EF4-FFF2-40B4-BE49-F238E27FC236}">
                      <a16:creationId xmlns:a16="http://schemas.microsoft.com/office/drawing/2014/main" id="{8D31F7D6-A006-436E-8CFE-8AAB7EF22354}"/>
                    </a:ext>
                  </a:extLst>
                </p:cNvPr>
                <p:cNvSpPr/>
                <p:nvPr/>
              </p:nvSpPr>
              <p:spPr>
                <a:xfrm>
                  <a:off x="838899" y="780205"/>
                  <a:ext cx="7232996" cy="5406211"/>
                </a:xfrm>
                <a:prstGeom prst="rect">
                  <a:avLst/>
                </a:prstGeom>
                <a:solidFill>
                  <a:srgbClr val="FFFFCC"/>
                </a:solidFill>
                <a:ln w="76200">
                  <a:solidFill>
                    <a:srgbClr val="FFFF00"/>
                  </a:solidFill>
                  <a:prstDash val="sysDot"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5" name="รูปภาพ 4">
                <a:extLst>
                  <a:ext uri="{FF2B5EF4-FFF2-40B4-BE49-F238E27FC236}">
                    <a16:creationId xmlns:a16="http://schemas.microsoft.com/office/drawing/2014/main" id="{533F0545-475F-4DF1-932E-BB51E395A0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0375" y="4899738"/>
                <a:ext cx="2251165" cy="2251166"/>
              </a:xfrm>
              <a:prstGeom prst="rect">
                <a:avLst/>
              </a:prstGeom>
            </p:spPr>
          </p:pic>
        </p:grp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57B27151-4052-474D-9249-1EB619F4B4FD}"/>
                </a:ext>
              </a:extLst>
            </p:cNvPr>
            <p:cNvSpPr txBox="1"/>
            <p:nvPr/>
          </p:nvSpPr>
          <p:spPr>
            <a:xfrm>
              <a:off x="796933" y="725608"/>
              <a:ext cx="7396182" cy="5177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20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7.4.1 ขอบข่าย</a:t>
              </a:r>
            </a:p>
            <a:p>
              <a:pPr algn="l"/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หลักเกณฑ์การขอรับการรับรองมาตรฐานศูนย์ติดตั้ง </a:t>
              </a:r>
              <a:r>
                <a:rPr lang="en-US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เป็นแนวปฏิบัติเพื่อใช้สำหรับการขอรับใบรับรองและป้ายมาตรฐานศูนย์ติดตั้ง </a:t>
              </a:r>
              <a:r>
                <a:rPr lang="en-US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จากคณะกรรมการรับรองมาตรฐาน และเป็นแนวทางปฏิบัติในการปรับปรุงการดำเนินการของศูนย์ติดตั้ง </a:t>
              </a:r>
              <a:r>
                <a:rPr lang="en-US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ให้มีมาตรฐานเป็นที่ยอมรับโดยทั่วไป เพื่อให้เกิดความปลอดภัยสูงสุดกับผู้ใช้บริการและผู้เกี่ยวข้องสำหรับรถยนต์ขนาดเล็กเท่านั้น</a:t>
              </a:r>
            </a:p>
            <a:p>
              <a:pPr algn="l"/>
              <a:r>
                <a:rPr lang="th-TH" sz="20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7.4.2 นิยาม</a:t>
              </a:r>
            </a:p>
            <a:p>
              <a:pPr algn="l"/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ศูนย์ติดตั้ง </a:t>
              </a:r>
              <a:r>
                <a:rPr lang="en-US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หมายความว่า สถานประกอบการที่ประกอบธุรกิจติดตั้งส่วนควบเครื่องอุปกรณ์ของรถยนต์ที่ใช้ก๊าซธรรมชาติอัด (</a:t>
              </a:r>
              <a:r>
                <a:rPr lang="en-US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Compressed Natural Gas: CNG) </a:t>
              </a:r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เป็นเชื้อเพลิง</a:t>
              </a:r>
            </a:p>
            <a:p>
              <a:pPr algn="l"/>
              <a:r>
                <a:rPr lang="th-TH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รถยนต์ขนาดเล็ก หมายความว่า รถยนต์นั่งไม่เกิน 15 คน หรือรถบรรทุกที่มีน้ำหนักรถเปล่าไม่เกิน 2,000 กิโลกรัม</a:t>
              </a:r>
            </a:p>
            <a:p>
              <a:pPr algn="l"/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อุปกรณ์ </a:t>
              </a:r>
              <a:r>
                <a:rPr lang="en-US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CNG </a:t>
              </a:r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หรืออุปกรณ์ </a:t>
              </a:r>
              <a:r>
                <a:rPr lang="en-US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หมายความว่า ส่วนควบและเครื่องอุปกรณ์ของรถยนต์ที่ใช้ก๊าซธรรมชาติอัดเป็นเชื้อเพลิง</a:t>
              </a:r>
            </a:p>
            <a:p>
              <a:pPr algn="l"/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ใบรับรอง หมายความว่า หนังสือที่คณะกรรมการรับรองมาตรฐานออกให้แก่ศูนย์ติดตั้ง </a:t>
              </a:r>
              <a:r>
                <a:rPr lang="en-US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</a:t>
              </a:r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ที่ผ่านการประเมินตามเกณฑ์ที่กำหนด ป้ายมาตรฐาน หมายความว่า ป้ายที่แสดงว่าศูนย์ติดตั้ง </a:t>
              </a:r>
              <a:r>
                <a:rPr lang="en-US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แห่งนั้นได้ใบรับรองจากคณะกรรมการรับรองมาตรฐาน โดยมีรูปแบบและขนาดตามที่กำหนดคณะกรรมการรับรองมาตรฐาน หมายความว่า คณะกรรมการรับรองมาตรฐานสถานประกอบการติดตั้งอุปกรณ์ </a:t>
              </a:r>
              <a:r>
                <a:rPr lang="en-US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ซึ่งได้รับการแต่งตั้งจากกระทรวงพลังงาน ประกอบด้วยผู้แทนจาก 3หน่วยงาน คือ กรมธุรกิจพลังงาน กรมการขนส่งทางบก และบริษัท ปตท.จำกัด (มหาชน)คณะอนุกรรมการตรวจประเมิน หมายความว่า คณะอนุกรรมการซึ่งแต่งตั้งโดยคณะกรรมการรับรองมาตรฐานให้ทำหน้าที่ตรวจประเมินและสรุปผลการ</a:t>
              </a:r>
            </a:p>
            <a:p>
              <a:pPr algn="l"/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ตรวจประเมินศูนย์ติดตั้ง </a:t>
              </a:r>
              <a:r>
                <a:rPr lang="en-US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</a:t>
              </a:r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เสนอคณะกรรมการรับรองมาตรฐานเพื่อนำไปประกอบการพิจารณาให้การรับรอง</a:t>
              </a:r>
              <a:endParaRPr lang="en-US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FE87DCB5-53D3-48B7-8701-5EC373D4213A}"/>
              </a:ext>
            </a:extLst>
          </p:cNvPr>
          <p:cNvGrpSpPr/>
          <p:nvPr/>
        </p:nvGrpSpPr>
        <p:grpSpPr>
          <a:xfrm>
            <a:off x="8341616" y="28568"/>
            <a:ext cx="810209" cy="768311"/>
            <a:chOff x="7722968" y="106516"/>
            <a:chExt cx="1154709" cy="1025278"/>
          </a:xfrm>
        </p:grpSpPr>
        <p:sp>
          <p:nvSpPr>
            <p:cNvPr id="14" name="วงรี 13">
              <a:extLst>
                <a:ext uri="{FF2B5EF4-FFF2-40B4-BE49-F238E27FC236}">
                  <a16:creationId xmlns:a16="http://schemas.microsoft.com/office/drawing/2014/main" id="{9E7200A9-C9C2-4C66-9A2E-C1F4826DEBBF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5" name="รูปภาพ 14">
              <a:extLst>
                <a:ext uri="{FF2B5EF4-FFF2-40B4-BE49-F238E27FC236}">
                  <a16:creationId xmlns:a16="http://schemas.microsoft.com/office/drawing/2014/main" id="{681B6689-04EB-4908-B50A-0141B3F7D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35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E35E7E0A-EB58-4C7F-A9EC-441AAB763F33}"/>
              </a:ext>
            </a:extLst>
          </p:cNvPr>
          <p:cNvSpPr/>
          <p:nvPr/>
        </p:nvSpPr>
        <p:spPr>
          <a:xfrm>
            <a:off x="87086" y="87086"/>
            <a:ext cx="8952411" cy="6670765"/>
          </a:xfrm>
          <a:prstGeom prst="roundRect">
            <a:avLst>
              <a:gd name="adj" fmla="val 6745"/>
            </a:avLst>
          </a:prstGeom>
          <a:solidFill>
            <a:schemeClr val="bg1">
              <a:alpha val="78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ADE55667-0820-4890-BF61-4AC1FDF1B6C2}"/>
              </a:ext>
            </a:extLst>
          </p:cNvPr>
          <p:cNvGrpSpPr/>
          <p:nvPr/>
        </p:nvGrpSpPr>
        <p:grpSpPr>
          <a:xfrm>
            <a:off x="413463" y="348343"/>
            <a:ext cx="8926286" cy="6509657"/>
            <a:chOff x="413463" y="348343"/>
            <a:chExt cx="8926286" cy="6509657"/>
          </a:xfrm>
        </p:grpSpPr>
        <p:grpSp>
          <p:nvGrpSpPr>
            <p:cNvPr id="3" name="กลุ่ม 2">
              <a:extLst>
                <a:ext uri="{FF2B5EF4-FFF2-40B4-BE49-F238E27FC236}">
                  <a16:creationId xmlns:a16="http://schemas.microsoft.com/office/drawing/2014/main" id="{8224E383-B3BA-4A77-9A79-ADC531E48BD2}"/>
                </a:ext>
              </a:extLst>
            </p:cNvPr>
            <p:cNvGrpSpPr/>
            <p:nvPr/>
          </p:nvGrpSpPr>
          <p:grpSpPr>
            <a:xfrm>
              <a:off x="413463" y="348343"/>
              <a:ext cx="8926286" cy="6509657"/>
              <a:chOff x="491841" y="468945"/>
              <a:chExt cx="8769064" cy="6329795"/>
            </a:xfrm>
          </p:grpSpPr>
          <p:grpSp>
            <p:nvGrpSpPr>
              <p:cNvPr id="4" name="กลุ่ม 3">
                <a:extLst>
                  <a:ext uri="{FF2B5EF4-FFF2-40B4-BE49-F238E27FC236}">
                    <a16:creationId xmlns:a16="http://schemas.microsoft.com/office/drawing/2014/main" id="{BD63DFC6-B3C5-4DE2-92C8-D6AE03097569}"/>
                  </a:ext>
                </a:extLst>
              </p:cNvPr>
              <p:cNvGrpSpPr/>
              <p:nvPr/>
            </p:nvGrpSpPr>
            <p:grpSpPr>
              <a:xfrm flipH="1">
                <a:off x="491841" y="468945"/>
                <a:ext cx="8160318" cy="5920109"/>
                <a:chOff x="731522" y="647610"/>
                <a:chExt cx="7441822" cy="5650099"/>
              </a:xfrm>
            </p:grpSpPr>
            <p:sp>
              <p:nvSpPr>
                <p:cNvPr id="7" name="สี่เหลี่ยมผืนผ้า 6">
                  <a:extLst>
                    <a:ext uri="{FF2B5EF4-FFF2-40B4-BE49-F238E27FC236}">
                      <a16:creationId xmlns:a16="http://schemas.microsoft.com/office/drawing/2014/main" id="{7BF71B0D-6548-4AA4-9EE7-3D491AADB692}"/>
                    </a:ext>
                  </a:extLst>
                </p:cNvPr>
                <p:cNvSpPr/>
                <p:nvPr/>
              </p:nvSpPr>
              <p:spPr>
                <a:xfrm>
                  <a:off x="731522" y="647610"/>
                  <a:ext cx="7441822" cy="565009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" name="สี่เหลี่ยมผืนผ้า 7">
                  <a:extLst>
                    <a:ext uri="{FF2B5EF4-FFF2-40B4-BE49-F238E27FC236}">
                      <a16:creationId xmlns:a16="http://schemas.microsoft.com/office/drawing/2014/main" id="{73FD8A21-60DC-45E1-896E-52A16A3BBE83}"/>
                    </a:ext>
                  </a:extLst>
                </p:cNvPr>
                <p:cNvSpPr/>
                <p:nvPr/>
              </p:nvSpPr>
              <p:spPr>
                <a:xfrm>
                  <a:off x="838899" y="780205"/>
                  <a:ext cx="7232996" cy="5406211"/>
                </a:xfrm>
                <a:prstGeom prst="rect">
                  <a:avLst/>
                </a:prstGeom>
                <a:solidFill>
                  <a:srgbClr val="FFFFCC"/>
                </a:solidFill>
                <a:ln w="76200">
                  <a:solidFill>
                    <a:srgbClr val="FFFF00"/>
                  </a:solidFill>
                  <a:prstDash val="sysDot"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6" name="รูปภาพ 5">
                <a:extLst>
                  <a:ext uri="{FF2B5EF4-FFF2-40B4-BE49-F238E27FC236}">
                    <a16:creationId xmlns:a16="http://schemas.microsoft.com/office/drawing/2014/main" id="{DACDF084-B157-4651-AE3E-B3D22AA4A7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0508" y="5009129"/>
                <a:ext cx="1740397" cy="1789611"/>
              </a:xfrm>
              <a:prstGeom prst="rect">
                <a:avLst/>
              </a:prstGeom>
            </p:spPr>
          </p:pic>
        </p:grp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C249656E-8822-4073-BD2C-223A80CBBAA8}"/>
                </a:ext>
              </a:extLst>
            </p:cNvPr>
            <p:cNvSpPr txBox="1"/>
            <p:nvPr/>
          </p:nvSpPr>
          <p:spPr>
            <a:xfrm>
              <a:off x="578952" y="521046"/>
              <a:ext cx="7990633" cy="58477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17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7.4.3 ข้อกำหนดใบรับรองและป้ายมาตรฐาน</a:t>
              </a:r>
            </a:p>
            <a:p>
              <a:pPr algn="l"/>
              <a:r>
                <a:rPr lang="th-TH" sz="1700" b="1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 การออกใบรับรอง</a:t>
              </a:r>
            </a:p>
            <a:p>
              <a:pPr algn="l"/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(1) ผู้ประกอบการต้องยื่นคำขอรับการรับรองมาตรฐานศูนย์ติดตั้ง </a:t>
              </a:r>
              <a:r>
                <a: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ต่อคณะกรรมการรับรองมาตรฐานตามแบบคำขอที่กำหนด</a:t>
              </a:r>
            </a:p>
            <a:p>
              <a:pPr algn="l"/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(2) ศูนย์ติดตั้ง </a:t>
              </a:r>
              <a:r>
                <a: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ผ่านการตรวจประเมินจากคณะอนุกรรมการตรวจประเมินตามเกณฑ์ที่กำหนดและคณะกรรมการรับรองมาตรฐานให้การรับรองแล้ว จึงได้ใบรับรอง และต้องแสดงใบรับรองฉบับจริงไว้ ณ ศูนย์ติดตั้ง </a:t>
              </a:r>
              <a:r>
                <a: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ในที่เปิดเผยและมองเห็นได้อย่างชัดเจน</a:t>
              </a:r>
            </a:p>
            <a:p>
              <a:pPr algn="l"/>
              <a:r>
                <a:rPr lang="th-TH" sz="1700" b="1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 การใช้ป้ายมาตรฐาน</a:t>
              </a:r>
            </a:p>
            <a:p>
              <a:pPr algn="l"/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(1) ผู้ประกอบการมีสิทธิใช้ป้ายมาตรฐานได้เฉพาะศูนย์ติดตั้ง </a:t>
              </a:r>
              <a:r>
                <a: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ที่ได้รับใบรับรองจากคณะกรรมการรับรองมาตรฐานเท่านั้น</a:t>
              </a:r>
            </a:p>
            <a:p>
              <a:pPr algn="l"/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(2) ป้ายมาตรฐานจะแสดงประเภทของระบบการติดตั้งตามที่ได้ระบุไว้ในใบรับรอง</a:t>
              </a:r>
            </a:p>
            <a:p>
              <a:pPr algn="l"/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(3) ป้ายมาตรฐานจะติดตั้งได้เฉพาะระยะเวลาที่กำหนดในใบรับรอง หรือตามที่คณะกรรมการรับรองมาตรฐานกำหนด</a:t>
              </a:r>
            </a:p>
            <a:p>
              <a:pPr algn="l"/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(4) ขนาดและรูปแบบของป้ายมาตรฐานให้เป็นไปตามที่คณะกรรมการรับรองมาตรฐานกำหนด</a:t>
              </a:r>
            </a:p>
            <a:p>
              <a:pPr algn="l"/>
              <a:r>
                <a:rPr lang="th-TH" sz="1700" b="1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 การยกเลิกใบรับรอง</a:t>
              </a:r>
            </a:p>
            <a:p>
              <a:pPr algn="l"/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(1) ศูนย์ติดตั้ง </a:t>
              </a:r>
              <a:r>
                <a: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ที่ประสงค์จะขอยกเลิกใบรับรองให้แจ้งต่อคณะกรรมการรับรองมาตรฐานล่วงหน้า 7 วัน และให้ถอดป้ายมาตรฐานออก</a:t>
              </a:r>
            </a:p>
            <a:p>
              <a:pPr algn="l"/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(2) ศูนย์ติดตั้ง </a:t>
              </a:r>
              <a:r>
                <a: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ที่ได้ใบรับรองและติดป้ายมาตรฐานไปแล้ว หากละเว้นหรือไม่ปฏิบัติตามหลักเกณฑ์ที่กำหนด คณะกรรมการรับรองมาตรฐานจะยกเลิกใบรับรองและศูนย์ติดตั้ง </a:t>
              </a:r>
              <a:r>
                <a: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แห่งนั้นต้องถอดป้ายมาจรฐานออกภายในระยะเวลาที่กำหนด</a:t>
              </a:r>
            </a:p>
            <a:p>
              <a:pPr algn="l"/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(3) ใบรับรองมีอายุ 2 ปี ผู้ประกอบการต้องยื่นขอต่ออายุใบรับรองก่อนถึงวันสิ้นอายุ 2 เดือน เมื่อผ่านการตรวจประเมินแล้ว ผู้ประกอบการจึงมีสิทธิ์ใช้ใบรับรองต่อไปได้</a:t>
              </a:r>
            </a:p>
            <a:p>
              <a:pPr algn="l"/>
              <a:r>
                <a:rPr lang="th-TH" sz="17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7.4.4 ข้อกำหนดมาตรฐานในการพิจารณาเพื่อออกใบรับรอง</a:t>
              </a:r>
            </a:p>
            <a:p>
              <a:pPr algn="l"/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ในการจะได้รับการรับรองและป้ายมาตรฐานผู้ประกอบการต้องมีศูนย์ติดตั้ง </a:t>
              </a:r>
              <a:r>
                <a: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ที่มีความพร้อมทั้งในเรื่องของสถานที่ </a:t>
              </a:r>
            </a:p>
            <a:p>
              <a:pPr algn="l"/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เครื่องมือและสิ่งอำนวยความสะดวก บุคลากร การจัดการ และประสบการณ์ประกอบด้วย</a:t>
              </a:r>
            </a:p>
            <a:p>
              <a:pPr algn="l"/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 อาคารสถานที่พื้นที่ต้องมีความพร้อมและเหมาะสม มีการจัดวางผังของพื้นที่ปฏิบัติการให้สะดวกต่อการทำงาน </a:t>
              </a:r>
            </a:p>
            <a:p>
              <a:pPr algn="l"/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เพื่อให้การติดตั้งและซ่อมบำรุงเกิดความสมบูรณ์ นอกจากนี้ต้องคำนึงถึงความปลอดภัยในการทำงานและสิ่งแวดล้อมอีกด้วย </a:t>
              </a:r>
            </a:p>
            <a:p>
              <a:pPr algn="l"/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จึงต้องมีข้อกำหนดเกี่ยวกับพื้นที่ดังนี้</a:t>
              </a:r>
            </a:p>
          </p:txBody>
        </p:sp>
      </p:grp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AFAAD535-4341-4A08-8B7D-40D65336EE78}"/>
              </a:ext>
            </a:extLst>
          </p:cNvPr>
          <p:cNvGrpSpPr/>
          <p:nvPr/>
        </p:nvGrpSpPr>
        <p:grpSpPr>
          <a:xfrm>
            <a:off x="8341616" y="28568"/>
            <a:ext cx="810209" cy="768311"/>
            <a:chOff x="7722968" y="106516"/>
            <a:chExt cx="1154709" cy="1025278"/>
          </a:xfrm>
        </p:grpSpPr>
        <p:sp>
          <p:nvSpPr>
            <p:cNvPr id="13" name="วงรี 12">
              <a:extLst>
                <a:ext uri="{FF2B5EF4-FFF2-40B4-BE49-F238E27FC236}">
                  <a16:creationId xmlns:a16="http://schemas.microsoft.com/office/drawing/2014/main" id="{5BFEBCF7-E72A-4010-91A1-627523895303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BE971D33-C8FD-4813-98D6-BF58D2A1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33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CC02A507-3716-48B1-A1EB-EEAF4490E29C}"/>
              </a:ext>
            </a:extLst>
          </p:cNvPr>
          <p:cNvSpPr/>
          <p:nvPr/>
        </p:nvSpPr>
        <p:spPr>
          <a:xfrm>
            <a:off x="87086" y="87086"/>
            <a:ext cx="8952411" cy="6670765"/>
          </a:xfrm>
          <a:prstGeom prst="roundRect">
            <a:avLst>
              <a:gd name="adj" fmla="val 0"/>
            </a:avLst>
          </a:prstGeom>
          <a:solidFill>
            <a:schemeClr val="bg1">
              <a:alpha val="78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7A88196C-24B1-46F7-BCA2-B31D76066713}"/>
              </a:ext>
            </a:extLst>
          </p:cNvPr>
          <p:cNvGrpSpPr/>
          <p:nvPr/>
        </p:nvGrpSpPr>
        <p:grpSpPr>
          <a:xfrm>
            <a:off x="282833" y="239969"/>
            <a:ext cx="8992032" cy="6435151"/>
            <a:chOff x="282833" y="239969"/>
            <a:chExt cx="8992032" cy="6435151"/>
          </a:xfrm>
        </p:grpSpPr>
        <p:grpSp>
          <p:nvGrpSpPr>
            <p:cNvPr id="12" name="กลุ่ม 11">
              <a:extLst>
                <a:ext uri="{FF2B5EF4-FFF2-40B4-BE49-F238E27FC236}">
                  <a16:creationId xmlns:a16="http://schemas.microsoft.com/office/drawing/2014/main" id="{F230B7DA-BA04-46EC-9CAC-55F895884165}"/>
                </a:ext>
              </a:extLst>
            </p:cNvPr>
            <p:cNvGrpSpPr/>
            <p:nvPr/>
          </p:nvGrpSpPr>
          <p:grpSpPr>
            <a:xfrm>
              <a:off x="282833" y="239969"/>
              <a:ext cx="8992032" cy="6435151"/>
              <a:chOff x="413463" y="348343"/>
              <a:chExt cx="8841335" cy="6349062"/>
            </a:xfrm>
          </p:grpSpPr>
          <p:grpSp>
            <p:nvGrpSpPr>
              <p:cNvPr id="6" name="กลุ่ม 5">
                <a:extLst>
                  <a:ext uri="{FF2B5EF4-FFF2-40B4-BE49-F238E27FC236}">
                    <a16:creationId xmlns:a16="http://schemas.microsoft.com/office/drawing/2014/main" id="{0797FBEA-CC5C-4DE3-B7A0-912F0A4E8B88}"/>
                  </a:ext>
                </a:extLst>
              </p:cNvPr>
              <p:cNvGrpSpPr/>
              <p:nvPr/>
            </p:nvGrpSpPr>
            <p:grpSpPr>
              <a:xfrm flipH="1">
                <a:off x="413463" y="348343"/>
                <a:ext cx="8306626" cy="6088330"/>
                <a:chOff x="731522" y="647610"/>
                <a:chExt cx="7441822" cy="5650099"/>
              </a:xfrm>
            </p:grpSpPr>
            <p:sp>
              <p:nvSpPr>
                <p:cNvPr id="8" name="สี่เหลี่ยมผืนผ้า 7">
                  <a:extLst>
                    <a:ext uri="{FF2B5EF4-FFF2-40B4-BE49-F238E27FC236}">
                      <a16:creationId xmlns:a16="http://schemas.microsoft.com/office/drawing/2014/main" id="{A582DEAF-0A42-4706-9B9D-652A6E0C4400}"/>
                    </a:ext>
                  </a:extLst>
                </p:cNvPr>
                <p:cNvSpPr/>
                <p:nvPr/>
              </p:nvSpPr>
              <p:spPr>
                <a:xfrm>
                  <a:off x="731522" y="647610"/>
                  <a:ext cx="7441822" cy="5650099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สี่เหลี่ยมผืนผ้า 8">
                  <a:extLst>
                    <a:ext uri="{FF2B5EF4-FFF2-40B4-BE49-F238E27FC236}">
                      <a16:creationId xmlns:a16="http://schemas.microsoft.com/office/drawing/2014/main" id="{C32A20FC-63D6-42D6-9814-409D234761A3}"/>
                    </a:ext>
                  </a:extLst>
                </p:cNvPr>
                <p:cNvSpPr/>
                <p:nvPr/>
              </p:nvSpPr>
              <p:spPr>
                <a:xfrm>
                  <a:off x="838899" y="780205"/>
                  <a:ext cx="7232996" cy="5406211"/>
                </a:xfrm>
                <a:prstGeom prst="rect">
                  <a:avLst/>
                </a:prstGeom>
                <a:solidFill>
                  <a:srgbClr val="FFFFCC"/>
                </a:solidFill>
                <a:ln w="76200">
                  <a:solidFill>
                    <a:srgbClr val="FFFF00"/>
                  </a:solidFill>
                  <a:prstDash val="sysDot"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11" name="รูปภาพ 10">
                <a:extLst>
                  <a:ext uri="{FF2B5EF4-FFF2-40B4-BE49-F238E27FC236}">
                    <a16:creationId xmlns:a16="http://schemas.microsoft.com/office/drawing/2014/main" id="{E95988E4-1D1C-4A50-BC29-677B9FB55D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47295" y="4835827"/>
                <a:ext cx="1507503" cy="1861578"/>
              </a:xfrm>
              <a:prstGeom prst="rect">
                <a:avLst/>
              </a:prstGeom>
            </p:spPr>
          </p:pic>
        </p:grpSp>
        <p:sp>
          <p:nvSpPr>
            <p:cNvPr id="19" name="กล่องข้อความ 18">
              <a:extLst>
                <a:ext uri="{FF2B5EF4-FFF2-40B4-BE49-F238E27FC236}">
                  <a16:creationId xmlns:a16="http://schemas.microsoft.com/office/drawing/2014/main" id="{C93CE68B-AD21-40D9-B22F-E7DDBFA82250}"/>
                </a:ext>
              </a:extLst>
            </p:cNvPr>
            <p:cNvSpPr txBox="1"/>
            <p:nvPr/>
          </p:nvSpPr>
          <p:spPr>
            <a:xfrm>
              <a:off x="435435" y="402204"/>
              <a:ext cx="8211143" cy="56784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1650" b="1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1. อาคารสถานที่</a:t>
              </a:r>
            </a:p>
            <a:p>
              <a:pPr algn="l"/>
              <a:r>
                <a:rPr lang="th-TH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พื้นที่ต้องมีความพร้อมและเหมาะสม มีการจัดวางผังของพื้นที่ปฏิบัติการให้สะดวกต่อการทำงาน เพื่อให้การติดตั้งและซ่อมบำรุงเกิดความสมบูรณ์ นอกจากนี้ต้องคำนึงถึงความปลอดภัยในการทำงานและสิ่งแวดล้อมอีกด้วย จึงต้องมีข้อกำหนดเกี่ยวกับพื้นที่ดังนี้</a:t>
              </a:r>
            </a:p>
            <a:p>
              <a:pPr algn="l"/>
              <a:r>
                <a:rPr lang="th-TH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(1) สถานที่ตั้งต้องอยู่ในบริเวณที่เหมาะสม ไม่ตั้งอยู่ในหมู่บ้านจัดสรร บ้านแถวห้องแถวตึกแถว อาคารชุด หรืออาคารอื่นใดที่ไม่ได้จัดไว้เพื่อจุดประสงค์นี้</a:t>
              </a:r>
            </a:p>
            <a:p>
              <a:pPr algn="l"/>
              <a:r>
                <a:rPr lang="th-TH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(2) เป็นสถานที่ที่ไม่ก่อให้เกิดมลพิษหรือก่อให้เกิดความเดือดร้อนรำคาญให้กับผู้อยู่อาศัยโดยรอบ</a:t>
              </a:r>
            </a:p>
            <a:p>
              <a:pPr algn="l"/>
              <a:r>
                <a:rPr lang="th-TH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(3) มีอาคารสถานที่มั่นคงถาวร สามารถใช้ในการติดตั้งเครื่องมือ สิ่งอำนวยความสะดวก และการติดตั้งอุปกรณ์ </a:t>
              </a:r>
              <a:r>
                <a:rPr lang="en-US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CNG </a:t>
              </a:r>
              <a:r>
                <a:rPr lang="th-TH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ได้</a:t>
              </a:r>
            </a:p>
            <a:p>
              <a:pPr algn="l"/>
              <a:r>
                <a:rPr lang="th-TH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(4) มีทางเข้า–ออกที่สามารถนำรถยนต์เข้า–ออก ได้สะดวก</a:t>
              </a:r>
            </a:p>
            <a:p>
              <a:pPr algn="l"/>
              <a:r>
                <a:rPr lang="th-TH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(5) บริเวณพื้น หลังคา ผนัง ต้องเป็นวัสดุที่แข็งแรง ถาวร เป็นวัสดุทนไฟ หรือบริเวณโดยรอบต้องไม่มีวัสดุที่สามารถติดไฟได้ในรัศมีไม่น้อยกว่า 3 เมตร</a:t>
              </a:r>
            </a:p>
            <a:p>
              <a:pPr algn="l"/>
              <a:r>
                <a:rPr lang="th-TH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(6) มีพื้นที่ของศูนย์ติดตั้ง </a:t>
              </a:r>
              <a:r>
                <a:rPr lang="en-US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รวมไม่น้อยกว่า 200 ตารางเมตร</a:t>
              </a:r>
            </a:p>
            <a:p>
              <a:pPr algn="l"/>
              <a:r>
                <a:rPr lang="th-TH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(7) มีห้องรับรองลูกค้า และพื้นที่แสดงอุปกรณ์การติดตั้ง</a:t>
              </a:r>
            </a:p>
            <a:p>
              <a:pPr algn="l"/>
              <a:r>
                <a:rPr lang="th-TH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(8) มีพื้นที่สำหรับการติดตั้งหรือซ่อมบำรุงอุปกรณ์ </a:t>
              </a:r>
              <a:r>
                <a:rPr lang="en-US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CNG </a:t>
              </a:r>
              <a:r>
                <a:rPr lang="th-TH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เป็นพื้นราบที่สะดวก มีความปลอดภัยในการทำงาน มีขนาดอย่างน้อย 40 ตารางเมตร และส่วนแคบสุดมีความกว้างไม่น้อยกว่า 3.5เมตร ไม่มีสิ่งกีดขวางใดอยู่ที่อาจเป็นอุปสรรคต่อการติดตั้ง เช่น เสา บานประตูปิด–เปิด เป็นต้น</a:t>
              </a:r>
            </a:p>
            <a:p>
              <a:pPr algn="l"/>
              <a:r>
                <a:rPr lang="th-TH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(9) บริเวณโดยรอบพื้นที่ติดตั้งต้องมีการป้องกันเสียง แสง หรือมลพิษอื่นที่อาจจะทำความรำคาญให้กับผู้อยู่อาศัยโดยรอบ ต้องมีการระบายอากาศที่ดีและมีระบบระบายน้ำที่ดี</a:t>
              </a:r>
            </a:p>
            <a:p>
              <a:pPr lvl="1"/>
              <a:r>
                <a:rPr lang="th-TH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(10) มีพื้นที่จอดพักรถของลูกค้าเพื่อรอการติดตั้งและรถที่ติดตั้งแล้วเสร็จซึ่งเป็นพื้นที่บริเวณเดียวกับศูนย์ติดตั้ง </a:t>
              </a:r>
              <a:r>
                <a:rPr lang="en-US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จำนวนอย่างน้อย 2 คัน</a:t>
              </a:r>
            </a:p>
            <a:p>
              <a:pPr lvl="1"/>
              <a:r>
                <a:rPr lang="th-TH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(11) มีการกำหนดพื้นที่อันตรายและป้ายคำเตือนบ่งบอกเขตอย่างชัดเจน โดยต้องมีระยะห่างที่ปลอดภัยจากพื้นที่อื่น</a:t>
              </a:r>
            </a:p>
            <a:p>
              <a:pPr lvl="1"/>
              <a:r>
                <a:rPr lang="th-TH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(12) มีห้องสุขาที่สะอาดและเพียงพอ</a:t>
              </a:r>
            </a:p>
            <a:p>
              <a:pPr algn="l"/>
              <a:r>
                <a:rPr lang="th-TH" sz="1650" b="1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2. เครื่องมือและสิ่งอำนวยความสะดวก</a:t>
              </a:r>
            </a:p>
            <a:p>
              <a:pPr algn="l"/>
              <a:r>
                <a:rPr lang="th-TH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เครื่องมือและสิ่งอำนวยความสะดวกในศูนย์ติดตั้ง </a:t>
              </a:r>
              <a:r>
                <a:rPr lang="en-US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ต้องมีความพร้อมในการใช้งาน สามารถนำมาใช้ในการติดตั้ง </a:t>
              </a:r>
            </a:p>
            <a:p>
              <a:pPr algn="l"/>
              <a:r>
                <a:rPr lang="th-TH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การตรวจสอบ การป้องกันอันตรายหรือป้องกันความเสียหายที่อาจจะเกิดขึ้นได้อย่างมีประสิทธิภาพ ดังนี้</a:t>
              </a:r>
              <a:endParaRPr lang="en-US" sz="165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5367AA35-FA60-412F-918F-AA91C5E420D3}"/>
              </a:ext>
            </a:extLst>
          </p:cNvPr>
          <p:cNvGrpSpPr/>
          <p:nvPr/>
        </p:nvGrpSpPr>
        <p:grpSpPr>
          <a:xfrm>
            <a:off x="8341616" y="28568"/>
            <a:ext cx="810209" cy="768311"/>
            <a:chOff x="7722968" y="106516"/>
            <a:chExt cx="1154709" cy="1025278"/>
          </a:xfrm>
        </p:grpSpPr>
        <p:sp>
          <p:nvSpPr>
            <p:cNvPr id="22" name="วงรี 21">
              <a:extLst>
                <a:ext uri="{FF2B5EF4-FFF2-40B4-BE49-F238E27FC236}">
                  <a16:creationId xmlns:a16="http://schemas.microsoft.com/office/drawing/2014/main" id="{DF600C92-81F2-43FB-9844-6FACC8A2F9C2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3" name="รูปภาพ 22">
              <a:extLst>
                <a:ext uri="{FF2B5EF4-FFF2-40B4-BE49-F238E27FC236}">
                  <a16:creationId xmlns:a16="http://schemas.microsoft.com/office/drawing/2014/main" id="{38878EDF-8D4A-4F4A-9DD8-FF83CBF48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00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6109229C-6868-409F-AF10-008D4508845D}"/>
              </a:ext>
            </a:extLst>
          </p:cNvPr>
          <p:cNvSpPr/>
          <p:nvPr/>
        </p:nvSpPr>
        <p:spPr>
          <a:xfrm>
            <a:off x="87086" y="87086"/>
            <a:ext cx="8952411" cy="6670765"/>
          </a:xfrm>
          <a:prstGeom prst="roundRect">
            <a:avLst>
              <a:gd name="adj" fmla="val 6745"/>
            </a:avLst>
          </a:prstGeom>
          <a:solidFill>
            <a:schemeClr val="bg1">
              <a:alpha val="78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7A17588B-C606-41BE-AE81-286C8533EEAF}"/>
              </a:ext>
            </a:extLst>
          </p:cNvPr>
          <p:cNvGrpSpPr/>
          <p:nvPr/>
        </p:nvGrpSpPr>
        <p:grpSpPr>
          <a:xfrm>
            <a:off x="413463" y="348343"/>
            <a:ext cx="8739272" cy="6422571"/>
            <a:chOff x="413463" y="348343"/>
            <a:chExt cx="8739272" cy="6422571"/>
          </a:xfrm>
        </p:grpSpPr>
        <p:grpSp>
          <p:nvGrpSpPr>
            <p:cNvPr id="12" name="กลุ่ม 11">
              <a:extLst>
                <a:ext uri="{FF2B5EF4-FFF2-40B4-BE49-F238E27FC236}">
                  <a16:creationId xmlns:a16="http://schemas.microsoft.com/office/drawing/2014/main" id="{DA2EEC46-AE21-4987-B9AA-85796DAB1956}"/>
                </a:ext>
              </a:extLst>
            </p:cNvPr>
            <p:cNvGrpSpPr/>
            <p:nvPr/>
          </p:nvGrpSpPr>
          <p:grpSpPr>
            <a:xfrm>
              <a:off x="413463" y="348343"/>
              <a:ext cx="8739272" cy="6422571"/>
              <a:chOff x="413463" y="348343"/>
              <a:chExt cx="8739272" cy="6422571"/>
            </a:xfrm>
          </p:grpSpPr>
          <p:grpSp>
            <p:nvGrpSpPr>
              <p:cNvPr id="6" name="กลุ่ม 5">
                <a:extLst>
                  <a:ext uri="{FF2B5EF4-FFF2-40B4-BE49-F238E27FC236}">
                    <a16:creationId xmlns:a16="http://schemas.microsoft.com/office/drawing/2014/main" id="{B82EA7CA-B64C-4D5B-8B77-99135AD7256C}"/>
                  </a:ext>
                </a:extLst>
              </p:cNvPr>
              <p:cNvGrpSpPr/>
              <p:nvPr/>
            </p:nvGrpSpPr>
            <p:grpSpPr>
              <a:xfrm flipH="1">
                <a:off x="413463" y="348343"/>
                <a:ext cx="8306626" cy="6088330"/>
                <a:chOff x="731522" y="647610"/>
                <a:chExt cx="7441822" cy="5650099"/>
              </a:xfrm>
            </p:grpSpPr>
            <p:sp>
              <p:nvSpPr>
                <p:cNvPr id="8" name="สี่เหลี่ยมผืนผ้า 7">
                  <a:extLst>
                    <a:ext uri="{FF2B5EF4-FFF2-40B4-BE49-F238E27FC236}">
                      <a16:creationId xmlns:a16="http://schemas.microsoft.com/office/drawing/2014/main" id="{9364D9F2-7EA3-4733-9F04-FDD0EAC1DDF1}"/>
                    </a:ext>
                  </a:extLst>
                </p:cNvPr>
                <p:cNvSpPr/>
                <p:nvPr/>
              </p:nvSpPr>
              <p:spPr>
                <a:xfrm>
                  <a:off x="731522" y="647610"/>
                  <a:ext cx="7441822" cy="5650099"/>
                </a:xfrm>
                <a:prstGeom prst="rect">
                  <a:avLst/>
                </a:prstGeom>
                <a:solidFill>
                  <a:srgbClr val="FFCCCC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สี่เหลี่ยมผืนผ้า 8">
                  <a:extLst>
                    <a:ext uri="{FF2B5EF4-FFF2-40B4-BE49-F238E27FC236}">
                      <a16:creationId xmlns:a16="http://schemas.microsoft.com/office/drawing/2014/main" id="{7DFBAE6E-FBCF-49EF-954E-1C67F3AC315C}"/>
                    </a:ext>
                  </a:extLst>
                </p:cNvPr>
                <p:cNvSpPr/>
                <p:nvPr/>
              </p:nvSpPr>
              <p:spPr>
                <a:xfrm>
                  <a:off x="838899" y="780205"/>
                  <a:ext cx="7232996" cy="5406211"/>
                </a:xfrm>
                <a:prstGeom prst="rect">
                  <a:avLst/>
                </a:prstGeom>
                <a:solidFill>
                  <a:srgbClr val="FFFFCC"/>
                </a:solidFill>
                <a:ln w="76200">
                  <a:solidFill>
                    <a:srgbClr val="FFFF00"/>
                  </a:solidFill>
                  <a:prstDash val="sysDot"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11" name="รูปภาพ 10">
                <a:extLst>
                  <a:ext uri="{FF2B5EF4-FFF2-40B4-BE49-F238E27FC236}">
                    <a16:creationId xmlns:a16="http://schemas.microsoft.com/office/drawing/2014/main" id="{FA2402C9-8506-4997-AA3C-3C615D0186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66532" y="5547360"/>
                <a:ext cx="1386203" cy="1223554"/>
              </a:xfrm>
              <a:prstGeom prst="rect">
                <a:avLst/>
              </a:prstGeom>
            </p:spPr>
          </p:pic>
        </p:grpSp>
        <p:sp>
          <p:nvSpPr>
            <p:cNvPr id="14" name="กล่องข้อความ 13">
              <a:extLst>
                <a:ext uri="{FF2B5EF4-FFF2-40B4-BE49-F238E27FC236}">
                  <a16:creationId xmlns:a16="http://schemas.microsoft.com/office/drawing/2014/main" id="{F23D9AF1-745F-4C80-8D48-C42EA95E5A5C}"/>
                </a:ext>
              </a:extLst>
            </p:cNvPr>
            <p:cNvSpPr txBox="1"/>
            <p:nvPr/>
          </p:nvSpPr>
          <p:spPr>
            <a:xfrm>
              <a:off x="631887" y="635878"/>
              <a:ext cx="7872548" cy="54784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(1) เครื่องยกรถยนต์ (</a:t>
              </a:r>
              <a:r>
                <a:rPr lang="en-US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Car Hoist) </a:t>
              </a:r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ที่สามารถยกรถยนต์ได้ไม่น้อยกว่า 2,000 กิโลกรัม</a:t>
              </a:r>
            </a:p>
            <a:p>
              <a:pPr algn="l"/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(2) เครื่องมือตรวจสอบการรั่วของก๊าซแบบพกพา (</a:t>
              </a:r>
              <a:r>
                <a:rPr lang="en-US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Portable Gas Leak Detector)</a:t>
              </a:r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อย่างน้อย 1 เครื่อง</a:t>
              </a:r>
            </a:p>
            <a:p>
              <a:pPr algn="l"/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(3) ชุดถังเก็บก๊าซสำรองเคลื่อนที่ (</a:t>
              </a:r>
              <a:r>
                <a:rPr lang="en-US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Mobile Gas Storage Package) </a:t>
              </a:r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ความจุรวมไม่น้อยกว่า 120 ลิตรน้ำ</a:t>
              </a:r>
            </a:p>
            <a:p>
              <a:pPr algn="l"/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(4) เครื่องมือช่างที่ใช้สำหรับการติดตั้งส่วนควบและเครื่องอุปกรณ์เป็นการเฉพาะอย่างน้อย 1 ชุด</a:t>
              </a:r>
            </a:p>
            <a:p>
              <a:pPr algn="l"/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(5) ระบบไฟฟ้าที่ได้มาตรฐานและต้องไม่ดัดแปลงระบบไฟฟ้าในอาคาร หรือใช้เครื่องมือหรืออุปกรณ์ไฟฟ้าที่มีการดัดแปลง ทั้งนี้เพื่อป้องกันไม่ให้เกิดอุบัติเหตุ ประกายไฟ หรือการระเบิดอันเนื่องจากอุปกรณ์ไฟฟ้าชำรุด</a:t>
              </a:r>
            </a:p>
            <a:p>
              <a:pPr algn="l"/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(6) ระบบไฟฟ้าส่องสว่างในการทำงานที่ไม่ก่อให้เกิดประกายไฟหรือเปลวไฟ</a:t>
              </a:r>
            </a:p>
            <a:p>
              <a:pPr algn="l"/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(7) เครื่องดับเพลิงชนิดเคมีแห้ง ขนาดไม่น้อยกว่า 6.8 กิโลกรัม อย่างน้อย 2 ถังโดยติดตั้งในตำแหน่งที่สะดวกต่อการนำมาใช้</a:t>
              </a:r>
            </a:p>
            <a:p>
              <a:pPr algn="l"/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(8) เครื่องอัดอากาศอย่างน้อย 1 เครื่อง</a:t>
              </a:r>
            </a:p>
            <a:p>
              <a:pPr algn="l"/>
              <a:r>
                <a:rPr lang="th-TH" sz="1750" b="1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3. บุคลากร</a:t>
              </a:r>
            </a:p>
            <a:p>
              <a:pPr algn="l"/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ศูนย์ติดตั้ง </a:t>
              </a:r>
              <a:r>
                <a:rPr lang="en-US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ต้องมีบุคลากรที่ทำงานเกี่ยวกับการติดตั้งอุปกรณ์ </a:t>
              </a:r>
              <a:r>
                <a:rPr lang="en-US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CNG </a:t>
              </a:r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ซึ่งเป็นบุคลากรที่มีความรู้ความสามารถที่จะทำการติดตั้งได้อย่างมีประสิทธิภาพ และต้องมีความสำนึกในเรื่องความปลอดภัยในการทำงาน ดังนี้</a:t>
              </a:r>
            </a:p>
            <a:p>
              <a:pPr algn="l"/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(1) วิศวกรสาขาเครื่องกลหรือสาขาอุตสาหการ หรือสาขาอื่นตามที่คณะกรรมการรับรองมาตรฐานเห็นชอบ อย่างน้อย 1 คน ควบคุมดูแลให้คำปรึกษา โดยให้แสดงชื่อไว้ ณ ศูนย์ติดตั้ง </a:t>
              </a:r>
              <a:r>
                <a:rPr lang="en-US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NGV</a:t>
              </a:r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ในที่เปิดเผยและมองเห็นได้อย่างชัดเจน</a:t>
              </a:r>
            </a:p>
            <a:p>
              <a:pPr algn="l"/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(2) ช่างติดตั้งต้องมีวุฒิการศึกษาระดับ ปวช. หรือสูงกว่า ด้านช่างยนต์หรือยานยนต์ ที่มีประสบการณ์ทำงานเกี่ยวกับเครื่องยนต์และรถยนต์ไม่น้อยกว่า 1 ปี หรือช่างที่มีประสบการณ์ผ่านงานซ่อมรถยนต์ไม่น้อยกว่า 3 ปี และต้องมีช่างติดตั้งประจำอยู่ที่ศูนย์ติดตั้ง </a:t>
              </a:r>
              <a:r>
                <a:rPr lang="en-US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อย่างน้อย 1 คน พร้อมที่จะให้บริการตลอดเวลาทำการ</a:t>
              </a:r>
            </a:p>
            <a:p>
              <a:pPr algn="l"/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(3) ช่างติดตั้งตามข้อ 2) ต้องผ่านการอบรมหลักสูตร “พื้นฐานการติดตั้งระบบการใช้ก๊าซธรรมชาติอัดเป็นเชื้อเพลิงในรถยนต์ สำหรับช่างผู้</a:t>
              </a:r>
              <a:r>
                <a:rPr lang="th-TH" sz="175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ปฎิบัติ</a:t>
              </a:r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การ” หรือผ่านการทดสอบหรือการอบรมตามที่คณะกรรมการรับรองมาตรฐานกำหนด</a:t>
              </a:r>
            </a:p>
            <a:p>
              <a:pPr algn="l"/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(4) ป้ายถาวรที่มองเห็นได้ชัด แสดงชื่อ รูปถ่ายและตำแหน่งของบุคลากรของศูนย์ติดตั้ง</a:t>
              </a:r>
              <a:r>
                <a:rPr lang="en-US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NGV</a:t>
              </a:r>
              <a:endParaRPr lang="en-US" sz="175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E9DD07AD-5C41-4537-8CF1-47404B3607CF}"/>
              </a:ext>
            </a:extLst>
          </p:cNvPr>
          <p:cNvGrpSpPr/>
          <p:nvPr/>
        </p:nvGrpSpPr>
        <p:grpSpPr>
          <a:xfrm>
            <a:off x="8341616" y="28568"/>
            <a:ext cx="810209" cy="768311"/>
            <a:chOff x="7722968" y="106516"/>
            <a:chExt cx="1154709" cy="1025278"/>
          </a:xfrm>
        </p:grpSpPr>
        <p:sp>
          <p:nvSpPr>
            <p:cNvPr id="17" name="วงรี 16">
              <a:extLst>
                <a:ext uri="{FF2B5EF4-FFF2-40B4-BE49-F238E27FC236}">
                  <a16:creationId xmlns:a16="http://schemas.microsoft.com/office/drawing/2014/main" id="{1AA0C621-C1F8-40A0-86B9-14C6E27AED13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8" name="รูปภาพ 17">
              <a:extLst>
                <a:ext uri="{FF2B5EF4-FFF2-40B4-BE49-F238E27FC236}">
                  <a16:creationId xmlns:a16="http://schemas.microsoft.com/office/drawing/2014/main" id="{9B7318C3-8892-4718-ADCD-6FA19C214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356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58AC6893-0992-4A70-AD94-0F7CC87834C3}"/>
              </a:ext>
            </a:extLst>
          </p:cNvPr>
          <p:cNvSpPr/>
          <p:nvPr/>
        </p:nvSpPr>
        <p:spPr>
          <a:xfrm>
            <a:off x="87086" y="87086"/>
            <a:ext cx="8952411" cy="6670765"/>
          </a:xfrm>
          <a:prstGeom prst="roundRect">
            <a:avLst>
              <a:gd name="adj" fmla="val 6745"/>
            </a:avLst>
          </a:prstGeom>
          <a:solidFill>
            <a:schemeClr val="bg1">
              <a:alpha val="78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FAEB6066-C787-4F75-BAE2-E91233C2B13E}"/>
              </a:ext>
            </a:extLst>
          </p:cNvPr>
          <p:cNvGrpSpPr/>
          <p:nvPr/>
        </p:nvGrpSpPr>
        <p:grpSpPr>
          <a:xfrm>
            <a:off x="413463" y="348343"/>
            <a:ext cx="8730537" cy="6509657"/>
            <a:chOff x="413463" y="348343"/>
            <a:chExt cx="8730537" cy="6509657"/>
          </a:xfrm>
        </p:grpSpPr>
        <p:grpSp>
          <p:nvGrpSpPr>
            <p:cNvPr id="10" name="กลุ่ม 9">
              <a:extLst>
                <a:ext uri="{FF2B5EF4-FFF2-40B4-BE49-F238E27FC236}">
                  <a16:creationId xmlns:a16="http://schemas.microsoft.com/office/drawing/2014/main" id="{EE4A98EE-D01F-441F-9A24-AD7F928E66BF}"/>
                </a:ext>
              </a:extLst>
            </p:cNvPr>
            <p:cNvGrpSpPr/>
            <p:nvPr/>
          </p:nvGrpSpPr>
          <p:grpSpPr>
            <a:xfrm>
              <a:off x="413463" y="348343"/>
              <a:ext cx="8730537" cy="6509657"/>
              <a:chOff x="413463" y="348343"/>
              <a:chExt cx="8730537" cy="6509657"/>
            </a:xfrm>
          </p:grpSpPr>
          <p:grpSp>
            <p:nvGrpSpPr>
              <p:cNvPr id="4" name="กลุ่ม 3">
                <a:extLst>
                  <a:ext uri="{FF2B5EF4-FFF2-40B4-BE49-F238E27FC236}">
                    <a16:creationId xmlns:a16="http://schemas.microsoft.com/office/drawing/2014/main" id="{B4A46F8B-E62D-464F-8E39-BF87C4A3BCDB}"/>
                  </a:ext>
                </a:extLst>
              </p:cNvPr>
              <p:cNvGrpSpPr/>
              <p:nvPr/>
            </p:nvGrpSpPr>
            <p:grpSpPr>
              <a:xfrm flipH="1">
                <a:off x="413463" y="348343"/>
                <a:ext cx="8306626" cy="6088330"/>
                <a:chOff x="731522" y="647610"/>
                <a:chExt cx="7441822" cy="5650099"/>
              </a:xfrm>
            </p:grpSpPr>
            <p:sp>
              <p:nvSpPr>
                <p:cNvPr id="6" name="สี่เหลี่ยมผืนผ้า 5">
                  <a:extLst>
                    <a:ext uri="{FF2B5EF4-FFF2-40B4-BE49-F238E27FC236}">
                      <a16:creationId xmlns:a16="http://schemas.microsoft.com/office/drawing/2014/main" id="{B7094E1A-6107-4AF1-9498-0D406C696101}"/>
                    </a:ext>
                  </a:extLst>
                </p:cNvPr>
                <p:cNvSpPr/>
                <p:nvPr/>
              </p:nvSpPr>
              <p:spPr>
                <a:xfrm>
                  <a:off x="731522" y="647610"/>
                  <a:ext cx="7441822" cy="5650099"/>
                </a:xfrm>
                <a:prstGeom prst="rect">
                  <a:avLst/>
                </a:prstGeom>
                <a:solidFill>
                  <a:srgbClr val="835C37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" name="สี่เหลี่ยมผืนผ้า 6">
                  <a:extLst>
                    <a:ext uri="{FF2B5EF4-FFF2-40B4-BE49-F238E27FC236}">
                      <a16:creationId xmlns:a16="http://schemas.microsoft.com/office/drawing/2014/main" id="{9AD0D6F6-0268-49A6-8649-A1DDBB7A379E}"/>
                    </a:ext>
                  </a:extLst>
                </p:cNvPr>
                <p:cNvSpPr/>
                <p:nvPr/>
              </p:nvSpPr>
              <p:spPr>
                <a:xfrm>
                  <a:off x="838899" y="780205"/>
                  <a:ext cx="7232996" cy="5406211"/>
                </a:xfrm>
                <a:prstGeom prst="rect">
                  <a:avLst/>
                </a:prstGeom>
                <a:solidFill>
                  <a:srgbClr val="FFFFCC"/>
                </a:solidFill>
                <a:ln w="76200">
                  <a:solidFill>
                    <a:srgbClr val="FFFF00"/>
                  </a:solidFill>
                  <a:prstDash val="sysDot"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9" name="รูปภาพ 8">
                <a:extLst>
                  <a:ext uri="{FF2B5EF4-FFF2-40B4-BE49-F238E27FC236}">
                    <a16:creationId xmlns:a16="http://schemas.microsoft.com/office/drawing/2014/main" id="{291F8539-77E9-4E52-ACA7-9D20E17EF5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952665" y="5364860"/>
                <a:ext cx="1191335" cy="1493140"/>
              </a:xfrm>
              <a:prstGeom prst="rect">
                <a:avLst/>
              </a:prstGeom>
            </p:spPr>
          </p:pic>
        </p:grpSp>
        <p:sp>
          <p:nvSpPr>
            <p:cNvPr id="12" name="กล่องข้อความ 11">
              <a:extLst>
                <a:ext uri="{FF2B5EF4-FFF2-40B4-BE49-F238E27FC236}">
                  <a16:creationId xmlns:a16="http://schemas.microsoft.com/office/drawing/2014/main" id="{84667ADD-EA6D-4DE5-85CC-D63BEDC498AD}"/>
                </a:ext>
              </a:extLst>
            </p:cNvPr>
            <p:cNvSpPr txBox="1"/>
            <p:nvPr/>
          </p:nvSpPr>
          <p:spPr>
            <a:xfrm>
              <a:off x="664292" y="519023"/>
              <a:ext cx="7857913" cy="58477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1700" b="1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4. การจัดการ</a:t>
              </a:r>
            </a:p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เพื่อให้การปฏิบัติงานมีประสิทธิภาพ มีความปลอดภัย มีความสะอาด และความเป็นระเบียบเรียบร้อยของพื้นที่ปฏิบัติการ รวมถึงการบริการลูกค้าที่ดี ต้องมีข้อกำหนดด้านการจัดการ ดังนี้</a:t>
              </a:r>
            </a:p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(1) ผู้บริหารของศูนย์ติดตั้ง 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ต้องมีความตั้งใจในการพัฒนาให้เป็นศูนย์ติดตั้ง 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NGV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ที่ได้มาตรฐาน</a:t>
              </a:r>
            </a:p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(2) ที่สำหรับจัดเก็บส่วนควบหรือเครื่องอุปกรณ์ให้เป็นสัดส่วน สถานที่จัดเก็บต้องป้องกันไม่ให้ส่วนควบและเครื่องอุปกรณ์เสียหายหรือเสื่อมสภาพ จากสภาพแวดล้อม เช่น ความร้อน แสงแดด ฝุ่นควัน หรือสารเคมี เป็นต้น และพร้อมต่อการนำมาใช้งานได้สะดวก</a:t>
              </a:r>
            </a:p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(3) การลำเลียงหรือการจัดเตรียมส่วนควบและเครื่องอุปกรณ์เพื่อนำมาติดตั้ง ต้องไม่ก่อให้เกิดความเสียหายต่อส่วนควบและเครื่องอุปกรณ์นั้น</a:t>
              </a:r>
            </a:p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(4) ไม่มีวัสดุ สารติดไฟหรือสารเคมี ในสถานที่จัดเก็บที่อาจก่อให้เกิดหรือเป็นเหตุให้ส่วนควบและเครื่องอุปกรณ์เสียหาย</a:t>
              </a:r>
            </a:p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(5) วิธีปฏิบัติงาน (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Work Instruction : WI)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พร้อมระบบควบคุมเอกสาร ของการรับและส่งมอบรถยนต์ลูกค้า การติดตั้งส่วนควบและเครื่องอุปกรณ์ และการตรวจสอบหลังการติดตั้ง</a:t>
              </a:r>
            </a:p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(6) ในการติดตั้งต้องมีช่างติดตั้งต้องมีช่างติดตั้งตาม ข้อ 4.3.2 มาคอยควบคุม กำกับดูแลตลอดเวลาการทำงาน</a:t>
              </a:r>
            </a:p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(7) กฎและข้อบังคับเกี่ยวกับความปลอดภัยในการทำงาน</a:t>
              </a:r>
            </a:p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(8) การอบรมพนักงานเกี่ยวกับข้อปฏิบัติด้านความปลอดภัย และการดับเพลิง</a:t>
              </a:r>
            </a:p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(9) เครื่องเตือนภัย และทางหนีไฟในกรณีเกิดเหตุฉุกเฉิน</a:t>
              </a:r>
            </a:p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(10) การจัดทำระบบ 5 ส ในสถานที่ทำงาน</a:t>
              </a:r>
            </a:p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(11) รายการเสนอราคาค่าใช้จ่ายในการติดตั้งอุปกรณ์ 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CNG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และชี้แจงรายละเอียดให้ลูกค้าทราบเกี่ยวกับความแตกต่างของส่วนควบ และเครื่องอุปกรณ์ที่ใช้ดัดแปลงในรถยนต์แต่ละประเภทเช่น เครื่องยนต์ 4 สูบ หรือ 6 สูบเป็นต้น</a:t>
              </a:r>
            </a:p>
            <a:p>
              <a:pPr algn="l"/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(12) มีป้ายระบุยี่ห้อและรุ่นของรถยนต์ ที่ศูนย์ติดตั้ง </a:t>
              </a:r>
              <a:r>
                <a: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ให้บริการ และมีความชำนาญในการติดตั้ง</a:t>
              </a:r>
            </a:p>
            <a:p>
              <a:pPr algn="l"/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(13) มีคู่มือสำหรับการใช้รถยนต์ </a:t>
              </a:r>
              <a:r>
                <a: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เพื่อมอบให้กับลูกค้า โดยมีรายละเอียดครอบคลุมอย่างน้อย ดังนี้</a:t>
              </a:r>
            </a:p>
            <a:p>
              <a:pPr algn="l"/>
              <a:r>
                <a:rPr lang="th-TH" sz="1700" b="1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5. ประสบการณ์เพื่อความมั่นใจในประสิทธิภาพของศูนย์ติดตั้ง </a:t>
              </a:r>
              <a:r>
                <a:rPr lang="en-US" sz="1700" b="1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700" b="1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ที่จะได้รับใบรับรอง ศูนย์ติดตั้ง</a:t>
              </a:r>
              <a:r>
                <a:rPr lang="en-US" sz="1700" b="1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700" b="1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ที่ประสงค์จะขอรับ</a:t>
              </a:r>
            </a:p>
            <a:p>
              <a:pPr algn="l"/>
              <a:r>
                <a:rPr lang="th-TH" sz="1700" b="1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การรับรองต้องผ่านประสบการณ์การติดตั้งอุปกรณ์ </a:t>
              </a:r>
              <a:r>
                <a:rPr lang="en-US" sz="1700" b="1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CNG </a:t>
              </a:r>
              <a:r>
                <a:rPr lang="th-TH" sz="1700" b="1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ในรถยนต์ไม่น้อยกว่า20 คัน</a:t>
              </a:r>
            </a:p>
          </p:txBody>
        </p: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9F554619-A7C9-4637-AD03-BA588913478C}"/>
              </a:ext>
            </a:extLst>
          </p:cNvPr>
          <p:cNvGrpSpPr/>
          <p:nvPr/>
        </p:nvGrpSpPr>
        <p:grpSpPr>
          <a:xfrm>
            <a:off x="8341616" y="28568"/>
            <a:ext cx="810209" cy="768311"/>
            <a:chOff x="7722968" y="106516"/>
            <a:chExt cx="1154709" cy="1025278"/>
          </a:xfrm>
        </p:grpSpPr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BBA1D67D-CB24-418A-A57D-3FD0405771A8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6" name="รูปภาพ 15">
              <a:extLst>
                <a:ext uri="{FF2B5EF4-FFF2-40B4-BE49-F238E27FC236}">
                  <a16:creationId xmlns:a16="http://schemas.microsoft.com/office/drawing/2014/main" id="{0650574E-A069-4D77-A220-C82BD1C39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228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8631FB1D-9F72-453A-A996-C3A6202B3FFF}"/>
              </a:ext>
            </a:extLst>
          </p:cNvPr>
          <p:cNvSpPr/>
          <p:nvPr/>
        </p:nvSpPr>
        <p:spPr>
          <a:xfrm>
            <a:off x="87086" y="87086"/>
            <a:ext cx="8952411" cy="6670765"/>
          </a:xfrm>
          <a:prstGeom prst="roundRect">
            <a:avLst>
              <a:gd name="adj" fmla="val 0"/>
            </a:avLst>
          </a:prstGeom>
          <a:solidFill>
            <a:schemeClr val="bg1">
              <a:alpha val="78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9DEB2014-F98D-438F-BEFC-FCF04718F9EC}"/>
              </a:ext>
            </a:extLst>
          </p:cNvPr>
          <p:cNvGrpSpPr/>
          <p:nvPr/>
        </p:nvGrpSpPr>
        <p:grpSpPr>
          <a:xfrm>
            <a:off x="350422" y="277079"/>
            <a:ext cx="8425737" cy="6290777"/>
            <a:chOff x="350422" y="277079"/>
            <a:chExt cx="8425737" cy="6290777"/>
          </a:xfrm>
        </p:grpSpPr>
        <p:grpSp>
          <p:nvGrpSpPr>
            <p:cNvPr id="6" name="กลุ่ม 5">
              <a:extLst>
                <a:ext uri="{FF2B5EF4-FFF2-40B4-BE49-F238E27FC236}">
                  <a16:creationId xmlns:a16="http://schemas.microsoft.com/office/drawing/2014/main" id="{9041DCB4-829B-4426-9EF8-D0BCE1B1147E}"/>
                </a:ext>
              </a:extLst>
            </p:cNvPr>
            <p:cNvGrpSpPr/>
            <p:nvPr/>
          </p:nvGrpSpPr>
          <p:grpSpPr>
            <a:xfrm flipH="1">
              <a:off x="350422" y="277079"/>
              <a:ext cx="8425737" cy="6290777"/>
              <a:chOff x="731522" y="647610"/>
              <a:chExt cx="7441822" cy="5650099"/>
            </a:xfrm>
          </p:grpSpPr>
          <p:sp>
            <p:nvSpPr>
              <p:cNvPr id="8" name="สี่เหลี่ยมผืนผ้า 7">
                <a:extLst>
                  <a:ext uri="{FF2B5EF4-FFF2-40B4-BE49-F238E27FC236}">
                    <a16:creationId xmlns:a16="http://schemas.microsoft.com/office/drawing/2014/main" id="{98E69B07-B2F6-41E0-B1C9-2B4FE08521EC}"/>
                  </a:ext>
                </a:extLst>
              </p:cNvPr>
              <p:cNvSpPr/>
              <p:nvPr/>
            </p:nvSpPr>
            <p:spPr>
              <a:xfrm>
                <a:off x="731522" y="647610"/>
                <a:ext cx="7441822" cy="5650099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สี่เหลี่ยมผืนผ้า 8">
                <a:extLst>
                  <a:ext uri="{FF2B5EF4-FFF2-40B4-BE49-F238E27FC236}">
                    <a16:creationId xmlns:a16="http://schemas.microsoft.com/office/drawing/2014/main" id="{1B8DEFFD-BE96-4D1B-90C8-A745F0F492E5}"/>
                  </a:ext>
                </a:extLst>
              </p:cNvPr>
              <p:cNvSpPr/>
              <p:nvPr/>
            </p:nvSpPr>
            <p:spPr>
              <a:xfrm>
                <a:off x="838899" y="780205"/>
                <a:ext cx="7232996" cy="5406211"/>
              </a:xfrm>
              <a:prstGeom prst="rect">
                <a:avLst/>
              </a:prstGeom>
              <a:solidFill>
                <a:srgbClr val="FFFFCC"/>
              </a:solidFill>
              <a:ln w="76200">
                <a:solidFill>
                  <a:srgbClr val="FFFF00"/>
                </a:solidFill>
                <a:prstDash val="sysDot"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38425A9E-F727-4741-BF0D-01CC00F7D786}"/>
                </a:ext>
              </a:extLst>
            </p:cNvPr>
            <p:cNvSpPr txBox="1"/>
            <p:nvPr/>
          </p:nvSpPr>
          <p:spPr>
            <a:xfrm>
              <a:off x="563619" y="456081"/>
              <a:ext cx="8073548" cy="61093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166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7.4.5 วิธีการสมัครขอการรับรองมาตรฐานศูนย์ติดตั้ง </a:t>
              </a:r>
              <a:r>
                <a:rPr lang="en-US" sz="166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</a:t>
              </a:r>
            </a:p>
            <a:p>
              <a:pPr algn="l"/>
              <a:r>
                <a:rPr lang="th-TH" sz="166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ผู้ที่ต้องการรับการรับรองมาตรฐานศูนย์ติดตั้ง </a:t>
              </a:r>
              <a:r>
                <a:rPr lang="en-US" sz="166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66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ต้องยื่นคำขอโดยกรอกรายละเอียดให้ครบถ้วนพร้อมแนบเอกสารประกอบคำขอ ดังนี้</a:t>
              </a:r>
            </a:p>
            <a:p>
              <a:pPr algn="l"/>
              <a:r>
                <a:rPr lang="th-TH" sz="166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 การขอรับแบบคำขอและการยื่นขอ</a:t>
              </a:r>
            </a:p>
            <a:p>
              <a:pPr algn="l"/>
              <a:r>
                <a:rPr lang="th-TH" sz="166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   (1) การขอใบรับคำขอและคู่มือ รับด้วยตนเองได้ที่ สำนักงานเลขานุการคณะกรรมการรับรองมาตรฐาน</a:t>
              </a:r>
            </a:p>
            <a:p>
              <a:pPr algn="l"/>
              <a:r>
                <a:rPr lang="th-TH" sz="166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  ที่อยู่ : อาคารฐานเศรษฐกิจ ชั้น 8 ถนนวิภาวดีรังสิต แขวงจตุจักร เขตจตุจักร กรุงเทพฯ 10900 </a:t>
              </a:r>
            </a:p>
            <a:p>
              <a:pPr algn="l"/>
              <a:r>
                <a:rPr lang="th-TH" sz="166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166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หมายเลขโทรศัพท์ 0–2511–5961–5 ต่อ 1901 หรือดาวน์โหลดที่ </a:t>
              </a:r>
              <a:r>
                <a:rPr lang="en-US" sz="166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www.doeb.go.th</a:t>
              </a:r>
            </a:p>
            <a:p>
              <a:pPr algn="l"/>
              <a:r>
                <a:rPr lang="th-TH" sz="166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    (2) การยื่นคำขอ ยื่นคำขอพร้อมเอกสารประกอบคำขอได้ที่ สำนักงานเลขานุการคณะกรรมการรับรองมาตรฐาน ที่อยู่ : อาคาร 	  	  ฐานเศรษฐกิจ ชั้น 8 ถนนวิภาวดีรังสิต แขวงจตุจักร เขตจตุจักร กรุงเทพฯ 10900</a:t>
              </a:r>
            </a:p>
            <a:p>
              <a:pPr algn="l"/>
              <a:r>
                <a:rPr lang="th-TH" sz="166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 เอกสารประกอบคำขอ</a:t>
              </a:r>
            </a:p>
            <a:p>
              <a:pPr algn="l"/>
              <a:r>
                <a:rPr lang="th-TH" sz="166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   (1) สำเนาหลักฐานจดทะเบียนนิติบุคคล</a:t>
              </a:r>
            </a:p>
            <a:p>
              <a:pPr algn="l"/>
              <a:r>
                <a:rPr lang="th-TH" sz="166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   (2) สำเนาบัตรประจำตัวประชาชนของผู้มีอำนาจลงนามของศูนย์ติดตั้ง </a:t>
              </a:r>
              <a:r>
                <a:rPr lang="en-US" sz="166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</a:t>
              </a:r>
            </a:p>
            <a:p>
              <a:pPr algn="l"/>
              <a:r>
                <a:rPr lang="th-TH" sz="166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  	   (3) สำเนาเอกสารแสดงชื่อ และใบปริญญาบัตรของวิศวกรผู้ควบคุมดูแลศูนย์ติดตั้ง</a:t>
              </a:r>
              <a:r>
                <a:rPr lang="en-US" sz="166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</a:t>
              </a:r>
            </a:p>
            <a:p>
              <a:pPr algn="l"/>
              <a:r>
                <a:rPr lang="th-TH" sz="166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  	   (4) สำเนาหลักฐานการผ่านการอบรมหลักสูตร “พื้นฐานการติดตั้งระบบการใช้ก๊าซธรรมชาติอัดเป็นเชื้อเพลิงในรถยนต์ สำหรับ	  	ช่างผู้ปฏิบัติการ” หรือผ่านการทดสอบหรือการอบรมตามที่คณะกรรมการรับรองมาตรฐานกำหนด และสำเนาหลักฐานวุฒิการศึกษาหรือใบรับรองประสบการณ์ผ่านงานซ่อมรถยนต์ของช่างติดตั้ง</a:t>
              </a:r>
            </a:p>
            <a:p>
              <a:pPr algn="l"/>
              <a:r>
                <a:rPr lang="th-TH" sz="166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   (5) สำเนาเอกสารควบคุมวิธีปฏิบัติงาน (</a:t>
              </a:r>
              <a:r>
                <a:rPr lang="en-US" sz="166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WI) </a:t>
              </a:r>
              <a:r>
                <a:rPr lang="th-TH" sz="166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จำนวน 3 เรื่อง ดังนี้</a:t>
              </a:r>
            </a:p>
            <a:p>
              <a:pPr algn="l"/>
              <a:r>
                <a:rPr lang="th-TH" sz="166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    (6) สำเนาเอกสารแสดงประสบการณ์ผลงานการติดตั้งอุปกรณ์ </a:t>
              </a:r>
              <a:r>
                <a:rPr lang="en-US" sz="166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CNG </a:t>
              </a:r>
              <a:r>
                <a:rPr lang="th-TH" sz="166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ในรถยนต์จำนวนไม่น้อยกว่า 20 คัน</a:t>
              </a:r>
            </a:p>
            <a:p>
              <a:pPr algn="l"/>
              <a:r>
                <a:rPr lang="th-TH" sz="166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   (7) แผนที่แสดงที่ตั้ง พร้อมเส้นทางการเดินทางไปศูนย์ติดตั้ง </a:t>
              </a:r>
              <a:r>
                <a:rPr lang="en-US" sz="166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</a:t>
              </a:r>
            </a:p>
            <a:p>
              <a:pPr algn="l"/>
              <a:r>
                <a:rPr lang="th-TH" sz="166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    (8) แผนผังบริเวณของศูนย์ติดตั้ง </a:t>
              </a:r>
              <a:r>
                <a:rPr lang="en-US" sz="166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</a:t>
              </a:r>
            </a:p>
            <a:p>
              <a:pPr algn="l"/>
              <a:r>
                <a:rPr lang="th-TH" sz="166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7.4.6 ขั้นตอนการตรวจประเมินก่อนให้การรับรอง</a:t>
              </a:r>
            </a:p>
            <a:p>
              <a:pPr algn="l"/>
              <a:r>
                <a:rPr lang="th-TH" sz="166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 ขั้นตอนการตรวจประเมินเมื่อได้รับคำขอและเอกสารประกอบคำขอจากผู้ประกอบการ เจ้าหน้าที่จะตรวจสอบ</a:t>
              </a:r>
            </a:p>
            <a:p>
              <a:pPr algn="l"/>
              <a:r>
                <a:rPr lang="th-TH" sz="166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ความครบถ้วนของเอกสาร และทำการนัดหมายคณะอนุกรรมการตรวจประเมินและผู้ประกอบการเพื่อทำการตรวจประเมิน ณ ศูนย์ติดตั้ง </a:t>
              </a:r>
              <a:r>
                <a:rPr lang="en-US" sz="166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66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ในการตรวจประเมินแต่ละครั้ง จะมีจำนวนอนุกรรมการตรวจประเมินอย่างน้อย 3 คน การตรวจประเมินแบ่งเป็น 2 ส่วน คือ</a:t>
              </a:r>
              <a:endParaRPr lang="en-US" sz="166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50072F08-7FF4-45A3-BEF5-81F1D24A471D}"/>
              </a:ext>
            </a:extLst>
          </p:cNvPr>
          <p:cNvGrpSpPr/>
          <p:nvPr/>
        </p:nvGrpSpPr>
        <p:grpSpPr>
          <a:xfrm>
            <a:off x="8341616" y="28568"/>
            <a:ext cx="810209" cy="768311"/>
            <a:chOff x="7722968" y="106516"/>
            <a:chExt cx="1154709" cy="1025278"/>
          </a:xfrm>
        </p:grpSpPr>
        <p:sp>
          <p:nvSpPr>
            <p:cNvPr id="14" name="วงรี 13">
              <a:extLst>
                <a:ext uri="{FF2B5EF4-FFF2-40B4-BE49-F238E27FC236}">
                  <a16:creationId xmlns:a16="http://schemas.microsoft.com/office/drawing/2014/main" id="{874BBE47-3F92-4B1D-B259-90F62EC6ACBE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5" name="รูปภาพ 14">
              <a:extLst>
                <a:ext uri="{FF2B5EF4-FFF2-40B4-BE49-F238E27FC236}">
                  <a16:creationId xmlns:a16="http://schemas.microsoft.com/office/drawing/2014/main" id="{32A2764D-1DD4-48CC-AD7F-8D3682AA1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770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9E94BBEE-8AA3-4B63-8626-D84CC86215FE}"/>
              </a:ext>
            </a:extLst>
          </p:cNvPr>
          <p:cNvSpPr/>
          <p:nvPr/>
        </p:nvSpPr>
        <p:spPr>
          <a:xfrm>
            <a:off x="87086" y="87086"/>
            <a:ext cx="8952411" cy="6670765"/>
          </a:xfrm>
          <a:prstGeom prst="roundRect">
            <a:avLst>
              <a:gd name="adj" fmla="val 0"/>
            </a:avLst>
          </a:prstGeom>
          <a:solidFill>
            <a:schemeClr val="bg1">
              <a:alpha val="78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A711AF1C-E399-45AF-8171-A9E4B0E1B7BE}"/>
              </a:ext>
            </a:extLst>
          </p:cNvPr>
          <p:cNvGrpSpPr/>
          <p:nvPr/>
        </p:nvGrpSpPr>
        <p:grpSpPr>
          <a:xfrm>
            <a:off x="350422" y="277079"/>
            <a:ext cx="8425737" cy="6317954"/>
            <a:chOff x="350422" y="277079"/>
            <a:chExt cx="8425737" cy="6317954"/>
          </a:xfrm>
        </p:grpSpPr>
        <p:grpSp>
          <p:nvGrpSpPr>
            <p:cNvPr id="4" name="กลุ่ม 3">
              <a:extLst>
                <a:ext uri="{FF2B5EF4-FFF2-40B4-BE49-F238E27FC236}">
                  <a16:creationId xmlns:a16="http://schemas.microsoft.com/office/drawing/2014/main" id="{3D18579A-8D7D-426C-AA4A-E74162C25149}"/>
                </a:ext>
              </a:extLst>
            </p:cNvPr>
            <p:cNvGrpSpPr/>
            <p:nvPr/>
          </p:nvGrpSpPr>
          <p:grpSpPr>
            <a:xfrm flipH="1">
              <a:off x="350422" y="277079"/>
              <a:ext cx="8425737" cy="6290777"/>
              <a:chOff x="731522" y="647610"/>
              <a:chExt cx="7441822" cy="5650099"/>
            </a:xfrm>
          </p:grpSpPr>
          <p:sp>
            <p:nvSpPr>
              <p:cNvPr id="6" name="สี่เหลี่ยมผืนผ้า 5">
                <a:extLst>
                  <a:ext uri="{FF2B5EF4-FFF2-40B4-BE49-F238E27FC236}">
                    <a16:creationId xmlns:a16="http://schemas.microsoft.com/office/drawing/2014/main" id="{740D3C8E-9297-4B73-B5C1-D1941EFA4221}"/>
                  </a:ext>
                </a:extLst>
              </p:cNvPr>
              <p:cNvSpPr/>
              <p:nvPr/>
            </p:nvSpPr>
            <p:spPr>
              <a:xfrm>
                <a:off x="731522" y="647610"/>
                <a:ext cx="7441822" cy="5650099"/>
              </a:xfrm>
              <a:prstGeom prst="rect">
                <a:avLst/>
              </a:prstGeom>
              <a:solidFill>
                <a:srgbClr val="FF66CC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สี่เหลี่ยมผืนผ้า 6">
                <a:extLst>
                  <a:ext uri="{FF2B5EF4-FFF2-40B4-BE49-F238E27FC236}">
                    <a16:creationId xmlns:a16="http://schemas.microsoft.com/office/drawing/2014/main" id="{2EE8DBF8-CBC1-4F44-A48C-7867C95FF808}"/>
                  </a:ext>
                </a:extLst>
              </p:cNvPr>
              <p:cNvSpPr/>
              <p:nvPr/>
            </p:nvSpPr>
            <p:spPr>
              <a:xfrm>
                <a:off x="838899" y="780205"/>
                <a:ext cx="7232996" cy="5406211"/>
              </a:xfrm>
              <a:prstGeom prst="rect">
                <a:avLst/>
              </a:prstGeom>
              <a:solidFill>
                <a:srgbClr val="FFFFCC"/>
              </a:solidFill>
              <a:ln w="76200">
                <a:solidFill>
                  <a:srgbClr val="FFFF00"/>
                </a:solidFill>
                <a:prstDash val="sysDot"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D9F1DD21-633C-4F12-9A11-4B3CAFF1464A}"/>
                </a:ext>
              </a:extLst>
            </p:cNvPr>
            <p:cNvSpPr txBox="1"/>
            <p:nvPr/>
          </p:nvSpPr>
          <p:spPr>
            <a:xfrm>
              <a:off x="506833" y="485668"/>
              <a:ext cx="8088527" cy="61093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168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   (1) ส่วนที่ 1 การตรวจสอบตามข้อบังคับ 12 ข้อ</a:t>
              </a:r>
            </a:p>
            <a:p>
              <a:pPr algn="l"/>
              <a:r>
                <a:rPr lang="th-TH" sz="168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    (2) ส่วนที่ 2 การตรวจประเมินทั่วไป 3 หมวด ดังนี้</a:t>
              </a:r>
            </a:p>
            <a:p>
              <a:pPr algn="l"/>
              <a:r>
                <a:rPr lang="th-TH" sz="168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(ก) หมวดระบบ 5 ส</a:t>
              </a:r>
            </a:p>
            <a:p>
              <a:pPr algn="l"/>
              <a:r>
                <a:rPr lang="th-TH" sz="168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(ข) หมวดระบบความปลอดภัย</a:t>
              </a:r>
            </a:p>
            <a:p>
              <a:pPr algn="l"/>
              <a:r>
                <a:rPr lang="th-TH" sz="168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(ค) หมวดความพร้อมของศูนย์ </a:t>
              </a:r>
              <a:r>
                <a:rPr lang="en-US" sz="168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NGV</a:t>
              </a:r>
            </a:p>
            <a:p>
              <a:pPr algn="l"/>
              <a:r>
                <a:rPr lang="th-TH" sz="168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2. เกณฑ์การประเมิน</a:t>
              </a:r>
            </a:p>
            <a:p>
              <a:pPr algn="l"/>
              <a:r>
                <a:rPr lang="th-TH" sz="168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(1) ส่วนที่ 1 การตรวจสอบตามข้อบังคับ 12 ข้อ</a:t>
              </a:r>
            </a:p>
            <a:p>
              <a:pPr algn="l"/>
              <a:r>
                <a:rPr lang="th-TH" sz="168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หากขาดข้อใดข้อหนึ่งถือว่าไม่ผ่านการประเมิน และคณะอนุกรรมการตรวจประเมินจะไม่ทำการตรวจประเมินในส่วนที่ 2</a:t>
              </a:r>
            </a:p>
            <a:p>
              <a:pPr algn="l"/>
              <a:r>
                <a:rPr lang="th-TH" sz="168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   (ก) สถานที่ตั้งต้องอยู่ในบริเวณที่เหมาะสม ไม่ตั้งอยู่ในหมู่บ้านจัดสรร บ้านแถวห้องแถว ตึกแถว อาคารชุด หรืออาคารอื่นใดที่ไม่ได้จัดไว้เพื่อจุดประสงค์นี้</a:t>
              </a:r>
            </a:p>
            <a:p>
              <a:pPr algn="l"/>
              <a:r>
                <a:rPr lang="th-TH" sz="168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(ข) อาคารสถานที่มั่นคงถาวรสามารถใช้ในการติดตั้งเครื่องมือหรือสิ่งอำนวยความสะดวก และการติดตั้งอุปกรณ์ </a:t>
              </a:r>
              <a:r>
                <a:rPr lang="en-US" sz="168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CNG </a:t>
              </a:r>
              <a:r>
                <a:rPr lang="th-TH" sz="168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ได้</a:t>
              </a:r>
            </a:p>
            <a:p>
              <a:pPr algn="l"/>
              <a:r>
                <a:rPr lang="th-TH" sz="168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	(ค) พื้นที่รวมของศูนย์ติดตั้ง </a:t>
              </a:r>
              <a:r>
                <a:rPr lang="en-US" sz="168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68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ไม่น้อยกว่า 200 ตารางเมตร</a:t>
              </a:r>
            </a:p>
            <a:p>
              <a:pPr algn="l"/>
              <a:r>
                <a:rPr lang="th-TH" sz="168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	(ง) เครื่องยกรถยนต์ (</a:t>
              </a:r>
              <a:r>
                <a:rPr lang="en-US" sz="168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Car Hoist) </a:t>
              </a:r>
              <a:r>
                <a:rPr lang="th-TH" sz="168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ที่สามารถยกรถยนต์ได้ไม่น้อยกว่า 2,000กิโลกรัม</a:t>
              </a:r>
            </a:p>
            <a:p>
              <a:pPr algn="l"/>
              <a:r>
                <a:rPr lang="th-TH" sz="168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	(จ) เครื่องมือตรวจสอบความรั่วของก๊าซชนิดพกพา (</a:t>
              </a:r>
              <a:r>
                <a:rPr lang="en-US" sz="168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Portable Gas Leak</a:t>
              </a:r>
              <a:r>
                <a:rPr lang="th-TH" sz="168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en-US" sz="168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Detector) </a:t>
              </a:r>
              <a:r>
                <a:rPr lang="th-TH" sz="168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อย่างน้อย 1 เครื่อง</a:t>
              </a:r>
            </a:p>
            <a:p>
              <a:pPr algn="l"/>
              <a:r>
                <a:rPr lang="th-TH" sz="168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	(ฉ) ชุดถังเก็บก๊าซสำรองเคลื่อนที่ (</a:t>
              </a:r>
              <a:r>
                <a:rPr lang="en-US" sz="168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Mobile Gas Storage Package) </a:t>
              </a:r>
              <a:r>
                <a:rPr lang="th-TH" sz="168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ความจุรวมไม่น้อยกว่า 120 ลิตรน้ำ</a:t>
              </a:r>
            </a:p>
            <a:p>
              <a:pPr algn="l"/>
              <a:r>
                <a:rPr lang="th-TH" sz="168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	(ช) เครื่องดับเพลิงชนิดเคมีแห้ง ขนาดไม่น้อยกว่า 6.8 กิโลกรัม อย่างน้อย 2 ถังโดยติดตั้งในตำแหน่งที่สะดวกต่อการนำมาใช้</a:t>
              </a:r>
            </a:p>
            <a:p>
              <a:pPr algn="l"/>
              <a:r>
                <a:rPr lang="th-TH" sz="168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	(ซ) วิศวกรสาขาเครื่องกลหรือสาขาอุตสาหกรรม หรือสาขาอื่นตามที่คณะกรรมการรับรองมาตรฐานเห็นชอบ อย่างน้อย 1 คน ควบคุมดูแลให้คำปรึกษา โดยให้แสดงชื่อไว้ ณ ศูนย์ติดตั้ง </a:t>
              </a:r>
              <a:r>
                <a:rPr lang="en-US" sz="168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68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ในที่เปิดเผยและมองเห็นได้อย่างชัดเจน (ฌ) ช่างติดตั้งต้องผ่านการอบรมหลักสูตร “พื้นฐานการติดตั้งระบบการใช้ก๊าซธรรมชาติอัดเป็นเชื้อเพลิงในรถยนต์ สำหรับช่างผู้ปฏิบัติการ” หรือผ่านการทดสอบหรือการอบรมตามที่คณะกรรมการรับรองมาตรฐานกำหนด</a:t>
              </a:r>
            </a:p>
            <a:p>
              <a:pPr algn="l"/>
              <a:r>
                <a:rPr lang="th-TH" sz="168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(ญ) วิธีปฏิบัติงาน (</a:t>
              </a:r>
              <a:r>
                <a:rPr lang="en-US" sz="168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Work Instruction : WI) </a:t>
              </a:r>
              <a:r>
                <a:rPr lang="th-TH" sz="168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พร้อมระบบควบคุมเอกสารของการรับและส่งมอบรถยนต์ของลูกค้า การติดตั้งเครื่องอุปกรณ์และส่วนควบ และการตรวจสอบหลังการติดตั้ง</a:t>
              </a:r>
            </a:p>
            <a:p>
              <a:pPr algn="l"/>
              <a:r>
                <a:rPr lang="th-TH" sz="168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(ฎ) บริการหลังการติดตั้ง พร้อมใบรับประกันอุปกรณ์และใบรับประกันการติดตั้งเป็นระยะเวลาไม่น้อยกว่า 1 ปี</a:t>
              </a:r>
              <a:endParaRPr lang="en-US" sz="168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03D45649-C8ED-4351-A8A7-D73DFA10D5E2}"/>
              </a:ext>
            </a:extLst>
          </p:cNvPr>
          <p:cNvGrpSpPr/>
          <p:nvPr/>
        </p:nvGrpSpPr>
        <p:grpSpPr>
          <a:xfrm>
            <a:off x="8341616" y="28568"/>
            <a:ext cx="810209" cy="768311"/>
            <a:chOff x="7722968" y="106516"/>
            <a:chExt cx="1154709" cy="1025278"/>
          </a:xfrm>
        </p:grpSpPr>
        <p:sp>
          <p:nvSpPr>
            <p:cNvPr id="12" name="วงรี 11">
              <a:extLst>
                <a:ext uri="{FF2B5EF4-FFF2-40B4-BE49-F238E27FC236}">
                  <a16:creationId xmlns:a16="http://schemas.microsoft.com/office/drawing/2014/main" id="{CC7C6455-7AF4-4391-A696-FB2036FEC65C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3" name="รูปภาพ 12">
              <a:extLst>
                <a:ext uri="{FF2B5EF4-FFF2-40B4-BE49-F238E27FC236}">
                  <a16:creationId xmlns:a16="http://schemas.microsoft.com/office/drawing/2014/main" id="{C8A0A9FD-0A58-47D4-A5F4-7A08773A0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230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786169D1-904E-4559-8431-3BE525E7C46C}"/>
              </a:ext>
            </a:extLst>
          </p:cNvPr>
          <p:cNvSpPr/>
          <p:nvPr/>
        </p:nvSpPr>
        <p:spPr>
          <a:xfrm>
            <a:off x="87086" y="87086"/>
            <a:ext cx="8952411" cy="6670765"/>
          </a:xfrm>
          <a:prstGeom prst="roundRect">
            <a:avLst>
              <a:gd name="adj" fmla="val 0"/>
            </a:avLst>
          </a:prstGeom>
          <a:solidFill>
            <a:schemeClr val="bg1">
              <a:alpha val="78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FB643DA5-A818-4560-871D-96F3F6E913E9}"/>
              </a:ext>
            </a:extLst>
          </p:cNvPr>
          <p:cNvGrpSpPr/>
          <p:nvPr/>
        </p:nvGrpSpPr>
        <p:grpSpPr>
          <a:xfrm>
            <a:off x="345028" y="311914"/>
            <a:ext cx="9421950" cy="6974794"/>
            <a:chOff x="345028" y="311914"/>
            <a:chExt cx="9421950" cy="6974794"/>
          </a:xfrm>
        </p:grpSpPr>
        <p:grpSp>
          <p:nvGrpSpPr>
            <p:cNvPr id="10" name="กลุ่ม 9">
              <a:extLst>
                <a:ext uri="{FF2B5EF4-FFF2-40B4-BE49-F238E27FC236}">
                  <a16:creationId xmlns:a16="http://schemas.microsoft.com/office/drawing/2014/main" id="{618BB3F6-0AB7-428A-80B1-9DCE291066B1}"/>
                </a:ext>
              </a:extLst>
            </p:cNvPr>
            <p:cNvGrpSpPr/>
            <p:nvPr/>
          </p:nvGrpSpPr>
          <p:grpSpPr>
            <a:xfrm>
              <a:off x="345028" y="311914"/>
              <a:ext cx="8453944" cy="5714418"/>
              <a:chOff x="350422" y="277079"/>
              <a:chExt cx="8425737" cy="6290777"/>
            </a:xfrm>
          </p:grpSpPr>
          <p:grpSp>
            <p:nvGrpSpPr>
              <p:cNvPr id="4" name="กลุ่ม 3">
                <a:extLst>
                  <a:ext uri="{FF2B5EF4-FFF2-40B4-BE49-F238E27FC236}">
                    <a16:creationId xmlns:a16="http://schemas.microsoft.com/office/drawing/2014/main" id="{C6ACDAE2-6AA0-47F6-9598-170B7B925BE5}"/>
                  </a:ext>
                </a:extLst>
              </p:cNvPr>
              <p:cNvGrpSpPr/>
              <p:nvPr/>
            </p:nvGrpSpPr>
            <p:grpSpPr>
              <a:xfrm flipH="1">
                <a:off x="350422" y="277079"/>
                <a:ext cx="8425737" cy="6290777"/>
                <a:chOff x="731522" y="647610"/>
                <a:chExt cx="7441822" cy="5650099"/>
              </a:xfrm>
            </p:grpSpPr>
            <p:sp>
              <p:nvSpPr>
                <p:cNvPr id="6" name="สี่เหลี่ยมผืนผ้า 5">
                  <a:extLst>
                    <a:ext uri="{FF2B5EF4-FFF2-40B4-BE49-F238E27FC236}">
                      <a16:creationId xmlns:a16="http://schemas.microsoft.com/office/drawing/2014/main" id="{AB0D5425-9018-4268-9F85-52E91552A079}"/>
                    </a:ext>
                  </a:extLst>
                </p:cNvPr>
                <p:cNvSpPr/>
                <p:nvPr/>
              </p:nvSpPr>
              <p:spPr>
                <a:xfrm>
                  <a:off x="731522" y="647610"/>
                  <a:ext cx="7441822" cy="5650099"/>
                </a:xfrm>
                <a:prstGeom prst="rect">
                  <a:avLst/>
                </a:prstGeom>
                <a:solidFill>
                  <a:srgbClr val="CC0099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" name="สี่เหลี่ยมผืนผ้า 6">
                  <a:extLst>
                    <a:ext uri="{FF2B5EF4-FFF2-40B4-BE49-F238E27FC236}">
                      <a16:creationId xmlns:a16="http://schemas.microsoft.com/office/drawing/2014/main" id="{82099339-FB0C-4842-8F75-491733066C3A}"/>
                    </a:ext>
                  </a:extLst>
                </p:cNvPr>
                <p:cNvSpPr/>
                <p:nvPr/>
              </p:nvSpPr>
              <p:spPr>
                <a:xfrm>
                  <a:off x="838899" y="780205"/>
                  <a:ext cx="7232996" cy="5406211"/>
                </a:xfrm>
                <a:prstGeom prst="rect">
                  <a:avLst/>
                </a:prstGeom>
                <a:solidFill>
                  <a:srgbClr val="FFFFCC"/>
                </a:solidFill>
                <a:ln w="76200">
                  <a:solidFill>
                    <a:srgbClr val="FFFF00"/>
                  </a:solidFill>
                  <a:prstDash val="sysDot"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9" name="กล่องข้อความ 8">
                <a:extLst>
                  <a:ext uri="{FF2B5EF4-FFF2-40B4-BE49-F238E27FC236}">
                    <a16:creationId xmlns:a16="http://schemas.microsoft.com/office/drawing/2014/main" id="{9C71B479-4392-41B0-A668-C0733CE80329}"/>
                  </a:ext>
                </a:extLst>
              </p:cNvPr>
              <p:cNvSpPr txBox="1"/>
              <p:nvPr/>
            </p:nvSpPr>
            <p:spPr>
              <a:xfrm>
                <a:off x="633554" y="627210"/>
                <a:ext cx="7852878" cy="55735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th-TH" sz="19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   (ฏ) ประสบการณ์ผลงานในการติดตั้งอุปกรณ์ </a:t>
                </a:r>
                <a:r>
                  <a:rPr lang="en-US" sz="19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CNG </a:t>
                </a:r>
                <a:r>
                  <a:rPr lang="th-TH" sz="19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ในรถยนต์จำนวนไม่น้อยกว่า20 คัน</a:t>
                </a:r>
              </a:p>
              <a:p>
                <a:pPr algn="l"/>
                <a:r>
                  <a:rPr lang="th-TH" sz="19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(2) ส่วนที่ 2 การตรวจประเมินทั่วไป ต้องได้รับคะแนนรวมไม่น้อยกว่าร้อยละ 75</a:t>
                </a:r>
              </a:p>
              <a:p>
                <a:pPr algn="l"/>
                <a:r>
                  <a:rPr lang="th-TH" sz="19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  	(ก) หมวดระบบ 5 ส : คะแนนเต็มร้อยละ 20 ประเมินให้คะแนนตามหัวข้อในแบบตรวจระบบ 5 ส</a:t>
                </a:r>
              </a:p>
              <a:p>
                <a:pPr algn="l"/>
                <a:r>
                  <a:rPr lang="th-TH" sz="19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  	(ค) หมวดความปลอดภัย : คะแนนเต็มร้อยละ 30 ประเมินให้คะแนนตามหัวข้อในแบบตรวจความปลอดภัย</a:t>
                </a:r>
              </a:p>
              <a:p>
                <a:pPr algn="l"/>
                <a:r>
                  <a:rPr lang="th-TH" sz="19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  	(ง) หมวดความพร้อมของศูนย์ติดตั้ง </a:t>
                </a:r>
                <a:r>
                  <a:rPr lang="en-US" sz="19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NGV : </a:t>
                </a:r>
                <a:r>
                  <a:rPr lang="th-TH" sz="19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คะแนนเต็มร้อยละ 50 ประเมินให้คะแนนตามแบบตรวจความพร้อมของศูนย์ติดตั้ง </a:t>
                </a:r>
                <a:r>
                  <a:rPr lang="en-US" sz="19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NGV</a:t>
                </a:r>
              </a:p>
              <a:p>
                <a:pPr algn="l"/>
                <a:r>
                  <a:rPr lang="th-TH" sz="1900" b="1" i="0" u="none" strike="noStrike" baseline="0" dirty="0">
                    <a:solidFill>
                      <a:srgbClr val="000D8E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7.4.7 การพิจารณาผล</a:t>
                </a:r>
              </a:p>
              <a:p>
                <a:pPr algn="l"/>
                <a:r>
                  <a:rPr lang="th-TH" sz="19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คณะกรรมการรับรองมาตรฐานจะประชุมพิจารณาผลการตรวจประเมินที่ได้รับจากคณะอนุกรรมการ</a:t>
                </a:r>
              </a:p>
              <a:p>
                <a:pPr algn="l"/>
                <a:r>
                  <a:rPr lang="th-TH" sz="19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ตรวจประเมิน</a:t>
                </a:r>
              </a:p>
              <a:p>
                <a:pPr algn="l"/>
                <a:r>
                  <a:rPr lang="th-TH" sz="19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1. หากศูนย์ติดตั้ง </a:t>
                </a:r>
                <a:r>
                  <a:rPr lang="en-US" sz="19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NGV </a:t>
                </a:r>
                <a:r>
                  <a:rPr lang="th-TH" sz="19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ผ่านเกณฑ์การประเมิน และคณะกรรมการรับรองมาตรฐานเห็นชอบให้ได้รับใบรับรองแล้ว คณะกรรมการรับรองมาตรฐานจะมีหนังสือแจ้งผลพร้อมออกใบรับรองให้ผู้ประกอบการ</a:t>
                </a:r>
              </a:p>
              <a:p>
                <a:pPr algn="l"/>
                <a:r>
                  <a:rPr lang="th-TH" sz="19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2. หากศูนย์ติดตั้ง </a:t>
                </a:r>
                <a:r>
                  <a:rPr lang="en-US" sz="19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NGV </a:t>
                </a:r>
                <a:r>
                  <a:rPr lang="th-TH" sz="19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ไม่ผ่านเกณฑ์การประเมิน คณะกรรมการรับรองมาตรฐานจะมีหนังสือแจ้งผู้ประกอบการทราบพร้อมรายการข้อบกพร่องและกำหนดระยะเวลาแก้ไข ผู้ประกอบการต้องดำเนินการแก้ไขข้อบกพร่องให้แล้วเสร็จภายในระยะเวลาที่กำ หนด แต่ทั้งนี้ต้องไม่เกิน 30 วันคณะอนุกรรมการตรวจ</a:t>
                </a:r>
              </a:p>
              <a:p>
                <a:pPr algn="l"/>
                <a:r>
                  <a:rPr lang="th-TH" sz="19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การประเมินจะทำการตรวจประเมินซ้ำ หากตรวจประเมินครบ 3 ครั้ง แล้วยังไม่ผ่านเกณฑ์ </a:t>
                </a:r>
              </a:p>
              <a:p>
                <a:pPr algn="l"/>
                <a:r>
                  <a:rPr lang="th-TH" sz="19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คณะกรรมการรับรองมาตรฐานจะยกเลิกคำขอ หากผู้ประกอบการนั้นยังประสงค์จะขอการรับรอง</a:t>
                </a:r>
              </a:p>
              <a:p>
                <a:pPr algn="l"/>
                <a:r>
                  <a:rPr lang="th-TH" sz="19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มาตรฐานอีกต้องยื่นคำขอใหม่</a:t>
                </a:r>
                <a:endParaRPr lang="en-US" sz="190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E6519DA4-5F40-46B9-BE14-F0AA87CC3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601" y="4171406"/>
              <a:ext cx="3061377" cy="3115302"/>
            </a:xfrm>
            <a:prstGeom prst="rect">
              <a:avLst/>
            </a:prstGeom>
          </p:spPr>
        </p:pic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35A3359B-3C10-40EB-941E-16B3466D35CC}"/>
              </a:ext>
            </a:extLst>
          </p:cNvPr>
          <p:cNvGrpSpPr/>
          <p:nvPr/>
        </p:nvGrpSpPr>
        <p:grpSpPr>
          <a:xfrm>
            <a:off x="8341616" y="28568"/>
            <a:ext cx="810209" cy="768311"/>
            <a:chOff x="7722968" y="106516"/>
            <a:chExt cx="1154709" cy="1025278"/>
          </a:xfrm>
        </p:grpSpPr>
        <p:sp>
          <p:nvSpPr>
            <p:cNvPr id="17" name="วงรี 16">
              <a:extLst>
                <a:ext uri="{FF2B5EF4-FFF2-40B4-BE49-F238E27FC236}">
                  <a16:creationId xmlns:a16="http://schemas.microsoft.com/office/drawing/2014/main" id="{D3248198-3593-4B1E-B06B-C0020242DD0F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8" name="รูปภาพ 17">
              <a:extLst>
                <a:ext uri="{FF2B5EF4-FFF2-40B4-BE49-F238E27FC236}">
                  <a16:creationId xmlns:a16="http://schemas.microsoft.com/office/drawing/2014/main" id="{B3509D03-1F74-4AD0-94B8-6B05BC1C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995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847958F-147E-406B-AB7F-A1FE7A257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FCEBACDE-7A6B-4AFE-94D7-0DF8FBF69752}"/>
              </a:ext>
            </a:extLst>
          </p:cNvPr>
          <p:cNvSpPr txBox="1"/>
          <p:nvPr/>
        </p:nvSpPr>
        <p:spPr>
          <a:xfrm>
            <a:off x="2003233" y="1650302"/>
            <a:ext cx="5329382" cy="4154984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>
                  <a:solidFill>
                    <a:srgbClr val="660066"/>
                  </a:solidFill>
                </a:ln>
                <a:solidFill>
                  <a:srgbClr val="FF0066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25400" dist="50800" dir="12600000" algn="ctr" rotWithShape="0">
                    <a:srgbClr val="CCFF33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7.</a:t>
            </a:r>
            <a:r>
              <a:rPr lang="th-TH" sz="8800" b="1" dirty="0">
                <a:ln>
                  <a:solidFill>
                    <a:srgbClr val="660066"/>
                  </a:solidFill>
                </a:ln>
                <a:solidFill>
                  <a:srgbClr val="FF0066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25400" dist="50800" dir="12600000" algn="ctr" rotWithShape="0">
                    <a:srgbClr val="CCFF33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5 ขนาดและรูปแบบป้ายมาตรฐาน</a:t>
            </a:r>
            <a:endParaRPr lang="en-US" sz="8800" b="1" dirty="0">
              <a:ln>
                <a:solidFill>
                  <a:srgbClr val="660066"/>
                </a:solidFill>
              </a:ln>
              <a:solidFill>
                <a:srgbClr val="FF0066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25400" dist="50800" dir="12600000" algn="ctr" rotWithShape="0">
                  <a:srgbClr val="CCFF33"/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A1AAF34C-7667-41DD-980F-3D391B88F1F1}"/>
              </a:ext>
            </a:extLst>
          </p:cNvPr>
          <p:cNvGrpSpPr/>
          <p:nvPr/>
        </p:nvGrpSpPr>
        <p:grpSpPr>
          <a:xfrm>
            <a:off x="8341616" y="28568"/>
            <a:ext cx="810209" cy="768311"/>
            <a:chOff x="7722968" y="106516"/>
            <a:chExt cx="1154709" cy="1025278"/>
          </a:xfrm>
        </p:grpSpPr>
        <p:sp>
          <p:nvSpPr>
            <p:cNvPr id="7" name="วงรี 6">
              <a:extLst>
                <a:ext uri="{FF2B5EF4-FFF2-40B4-BE49-F238E27FC236}">
                  <a16:creationId xmlns:a16="http://schemas.microsoft.com/office/drawing/2014/main" id="{CE8DA35F-F2FD-4D63-88C7-1F1EAD094023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2CE60FA4-4775-4F4B-AFF8-D7A5A24D5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77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A111E089-4C05-42EC-84CE-DC20F206EA24}"/>
              </a:ext>
            </a:extLst>
          </p:cNvPr>
          <p:cNvSpPr/>
          <p:nvPr/>
        </p:nvSpPr>
        <p:spPr>
          <a:xfrm>
            <a:off x="87086" y="87086"/>
            <a:ext cx="8952411" cy="6670765"/>
          </a:xfrm>
          <a:prstGeom prst="roundRect">
            <a:avLst>
              <a:gd name="adj" fmla="val 0"/>
            </a:avLst>
          </a:prstGeom>
          <a:solidFill>
            <a:schemeClr val="bg1">
              <a:alpha val="78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กลุ่ม 17">
            <a:extLst>
              <a:ext uri="{FF2B5EF4-FFF2-40B4-BE49-F238E27FC236}">
                <a16:creationId xmlns:a16="http://schemas.microsoft.com/office/drawing/2014/main" id="{C4F16A84-CF92-48A1-8EE2-CA910E0B40F2}"/>
              </a:ext>
            </a:extLst>
          </p:cNvPr>
          <p:cNvGrpSpPr/>
          <p:nvPr/>
        </p:nvGrpSpPr>
        <p:grpSpPr>
          <a:xfrm>
            <a:off x="22513" y="442818"/>
            <a:ext cx="8744560" cy="6170980"/>
            <a:chOff x="29407" y="399276"/>
            <a:chExt cx="8744560" cy="6170980"/>
          </a:xfrm>
        </p:grpSpPr>
        <p:grpSp>
          <p:nvGrpSpPr>
            <p:cNvPr id="6" name="กลุ่ม 5">
              <a:extLst>
                <a:ext uri="{FF2B5EF4-FFF2-40B4-BE49-F238E27FC236}">
                  <a16:creationId xmlns:a16="http://schemas.microsoft.com/office/drawing/2014/main" id="{DA1E0A52-6648-4F77-ADE0-885607D48D91}"/>
                </a:ext>
              </a:extLst>
            </p:cNvPr>
            <p:cNvGrpSpPr/>
            <p:nvPr/>
          </p:nvGrpSpPr>
          <p:grpSpPr>
            <a:xfrm flipH="1">
              <a:off x="370032" y="399276"/>
              <a:ext cx="8403935" cy="5827352"/>
              <a:chOff x="731522" y="647610"/>
              <a:chExt cx="7441822" cy="5650099"/>
            </a:xfrm>
          </p:grpSpPr>
          <p:sp>
            <p:nvSpPr>
              <p:cNvPr id="8" name="สี่เหลี่ยมผืนผ้า 7">
                <a:extLst>
                  <a:ext uri="{FF2B5EF4-FFF2-40B4-BE49-F238E27FC236}">
                    <a16:creationId xmlns:a16="http://schemas.microsoft.com/office/drawing/2014/main" id="{469BFCF5-A3F7-4F94-A889-1467F7786C62}"/>
                  </a:ext>
                </a:extLst>
              </p:cNvPr>
              <p:cNvSpPr/>
              <p:nvPr/>
            </p:nvSpPr>
            <p:spPr>
              <a:xfrm>
                <a:off x="731522" y="647610"/>
                <a:ext cx="7441822" cy="56500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สี่เหลี่ยมผืนผ้า 8">
                <a:extLst>
                  <a:ext uri="{FF2B5EF4-FFF2-40B4-BE49-F238E27FC236}">
                    <a16:creationId xmlns:a16="http://schemas.microsoft.com/office/drawing/2014/main" id="{76BDAB87-2936-4D35-9FB6-0B0BEF75B8D9}"/>
                  </a:ext>
                </a:extLst>
              </p:cNvPr>
              <p:cNvSpPr/>
              <p:nvPr/>
            </p:nvSpPr>
            <p:spPr>
              <a:xfrm>
                <a:off x="838899" y="780205"/>
                <a:ext cx="7232996" cy="5406211"/>
              </a:xfrm>
              <a:prstGeom prst="rect">
                <a:avLst/>
              </a:prstGeom>
              <a:solidFill>
                <a:srgbClr val="FFFFCC"/>
              </a:solidFill>
              <a:ln w="76200">
                <a:solidFill>
                  <a:srgbClr val="FFFF00"/>
                </a:solidFill>
                <a:prstDash val="sysDot"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" name="รูปภาพ 4">
              <a:extLst>
                <a:ext uri="{FF2B5EF4-FFF2-40B4-BE49-F238E27FC236}">
                  <a16:creationId xmlns:a16="http://schemas.microsoft.com/office/drawing/2014/main" id="{885440EE-E454-42A3-A9D1-6F81BEB8A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407" y="5302233"/>
              <a:ext cx="1336023" cy="1268023"/>
            </a:xfrm>
            <a:prstGeom prst="rect">
              <a:avLst/>
            </a:prstGeom>
          </p:spPr>
        </p:pic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7F6B46D4-073E-4D09-A0B4-2279A1386D5E}"/>
                </a:ext>
              </a:extLst>
            </p:cNvPr>
            <p:cNvSpPr txBox="1"/>
            <p:nvPr/>
          </p:nvSpPr>
          <p:spPr>
            <a:xfrm>
              <a:off x="551922" y="606322"/>
              <a:ext cx="7973769" cy="34932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รูปแบบของป้ายมาตรฐาน จะประกอบด้วยอักษร “ศูนย์ติดตั้ง </a:t>
              </a:r>
              <a:r>
                <a:rPr lang="en-US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NGV.....</a:t>
              </a:r>
              <a:r>
                <a:rPr lang="th-TH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มาตรฐานดีเยี่ยม รับรองโดยประกอบตราสัญลักษณ์ของกรมการขนส่งทางบก กรมธุรกิจพลังงาน และ บริษัท ปตท. จำกัด (มหาชน)”โดยมีรูปแบบเลขที่ใบรับรองเป็น “</a:t>
              </a:r>
              <a:r>
                <a:rPr lang="en-US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xxx/</a:t>
              </a:r>
              <a:r>
                <a:rPr lang="th-TH" sz="165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ปปปป</a:t>
              </a:r>
              <a:r>
                <a:rPr lang="th-TH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” และรูปแบบของวันที่ใบรับรองเป็น “วว </a:t>
              </a:r>
              <a:r>
                <a:rPr lang="th-TH" sz="165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ดดดด</a:t>
              </a:r>
              <a:r>
                <a:rPr lang="th-TH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165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ปปปป</a:t>
              </a:r>
              <a:r>
                <a:rPr lang="th-TH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”</a:t>
              </a:r>
            </a:p>
            <a:p>
              <a:pPr algn="l"/>
              <a:r>
                <a:rPr lang="th-TH" sz="165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ที่ป้ายมาตรฐานฯ จะระบุชัดเจนว่ารับรองมาตรฐานระบบใด และจะมีเลขที่กำกับตรงกับใบรับรอง</a:t>
              </a:r>
            </a:p>
            <a:p>
              <a:pPr algn="l"/>
              <a:r>
                <a:rPr lang="th-TH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พร้อมวัน เดือน ปี ที่ให้ใบรับรองกำกับไว้ทุกป้าย</a:t>
              </a:r>
            </a:p>
            <a:p>
              <a:pPr algn="l"/>
              <a:r>
                <a:rPr lang="th-TH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ขนาดของป้ายมาตรฐาน มีขนาดความกว้างไม่น้อยกว่า 120 ซม. และยาวไม่น้อยกว่า 180 ซม. โดยมีรายละเอียดของป้ายดังนี้</a:t>
              </a:r>
            </a:p>
            <a:p>
              <a:pPr algn="l"/>
              <a:r>
                <a:rPr lang="th-TH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1. ป้ายทำจากพลาสติก ชนิด</a:t>
              </a:r>
              <a:r>
                <a:rPr lang="th-TH" sz="165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อะคริลิค</a:t>
              </a:r>
              <a:r>
                <a:rPr lang="th-TH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สีขาว ความหนาไม่น้อยกว่า 0.3 ซม. ปั๊มนูนยกขอบ ขนาดไม่น้อยกว่า 2.5 ซม.</a:t>
              </a:r>
            </a:p>
            <a:p>
              <a:pPr algn="l"/>
              <a:r>
                <a:rPr lang="th-TH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2. มีข้อความ รูปแบบ และตราสัญลักษณ์ ตามที่คณะกรรมการรับรองมาตรฐานกำหนด</a:t>
              </a:r>
            </a:p>
            <a:p>
              <a:pPr algn="l"/>
              <a:r>
                <a:rPr lang="th-TH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3. โครงเหล็ก ทำด้วยเหล็กฉาก </a:t>
              </a:r>
              <a:r>
                <a:rPr lang="en-US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L </a:t>
              </a:r>
              <a:r>
                <a:rPr lang="th-TH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ขนาดไม่น้อยกว่า 35 มม. </a:t>
              </a:r>
              <a:r>
                <a:rPr lang="en-US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x 35 </a:t>
              </a:r>
              <a:r>
                <a:rPr lang="th-TH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มม. </a:t>
              </a:r>
              <a:r>
                <a:rPr lang="en-US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x 5 </a:t>
              </a:r>
              <a:r>
                <a:rPr lang="th-TH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มม. ทาสีกันสนิม</a:t>
              </a:r>
            </a:p>
            <a:p>
              <a:pPr algn="l"/>
              <a:r>
                <a:rPr lang="th-TH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4. คิ้วขอบป้าย ทำจากสังกะสีพ่นสีอบอุตสาหกรรม ชนิดสีน้ำเงิน</a:t>
              </a:r>
            </a:p>
            <a:p>
              <a:pPr algn="l"/>
              <a:r>
                <a:rPr lang="th-TH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5. ติดตั้งหลอดฟลูออเรสเซนต์ภายในป้าย พร้อมอุปกรณ์ไฟฟ้า เพื่อให้มองเห็นรายละเอียดของป้ายได้อย่างชัดเจน</a:t>
              </a:r>
            </a:p>
            <a:p>
              <a:pPr algn="l"/>
              <a:r>
                <a:rPr lang="th-TH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6. มีโครงเหล็กรองรับกล่องไฟ พร้อมทั้งอุปกรณ์ยึดเพื่อความมั่นคงแข็งแรง</a:t>
              </a:r>
            </a:p>
            <a:p>
              <a:pPr algn="l"/>
              <a:r>
                <a:rPr lang="th-TH" sz="16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7. ขนาดความสูงของตัวอักษรและตราสัญลักษณ์ ดังนี้</a:t>
              </a:r>
              <a:endParaRPr lang="en-US" sz="165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3" name="รูปภาพ 12">
              <a:extLst>
                <a:ext uri="{FF2B5EF4-FFF2-40B4-BE49-F238E27FC236}">
                  <a16:creationId xmlns:a16="http://schemas.microsoft.com/office/drawing/2014/main" id="{147AF690-F5D2-4C33-A83D-7C1828647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2648" y="3968102"/>
              <a:ext cx="3387043" cy="15008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" name="รูปภาพ 14">
              <a:extLst>
                <a:ext uri="{FF2B5EF4-FFF2-40B4-BE49-F238E27FC236}">
                  <a16:creationId xmlns:a16="http://schemas.microsoft.com/office/drawing/2014/main" id="{D07A3A85-4BB8-4ED0-A556-D489BE739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65221" y="4169877"/>
              <a:ext cx="3605458" cy="18336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กล่องข้อความ 16">
              <a:extLst>
                <a:ext uri="{FF2B5EF4-FFF2-40B4-BE49-F238E27FC236}">
                  <a16:creationId xmlns:a16="http://schemas.microsoft.com/office/drawing/2014/main" id="{808C399D-8FAC-43E8-A564-A0485E3E22CD}"/>
                </a:ext>
              </a:extLst>
            </p:cNvPr>
            <p:cNvSpPr txBox="1"/>
            <p:nvPr/>
          </p:nvSpPr>
          <p:spPr>
            <a:xfrm>
              <a:off x="3754143" y="3831323"/>
              <a:ext cx="489856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16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ขนาดความสูงของตัวอักษรและตราสัญลักษณ์ (ต่อ)</a:t>
              </a:r>
              <a:endParaRPr lang="en-US" sz="16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9" name="กลุ่ม 18">
            <a:extLst>
              <a:ext uri="{FF2B5EF4-FFF2-40B4-BE49-F238E27FC236}">
                <a16:creationId xmlns:a16="http://schemas.microsoft.com/office/drawing/2014/main" id="{9C80D993-CF4B-4368-840D-7ED75A252EC8}"/>
              </a:ext>
            </a:extLst>
          </p:cNvPr>
          <p:cNvGrpSpPr/>
          <p:nvPr/>
        </p:nvGrpSpPr>
        <p:grpSpPr>
          <a:xfrm>
            <a:off x="8341616" y="28568"/>
            <a:ext cx="810209" cy="768311"/>
            <a:chOff x="7722968" y="106516"/>
            <a:chExt cx="1154709" cy="1025278"/>
          </a:xfrm>
        </p:grpSpPr>
        <p:sp>
          <p:nvSpPr>
            <p:cNvPr id="20" name="วงรี 19">
              <a:extLst>
                <a:ext uri="{FF2B5EF4-FFF2-40B4-BE49-F238E27FC236}">
                  <a16:creationId xmlns:a16="http://schemas.microsoft.com/office/drawing/2014/main" id="{C5A1D1ED-D942-4A97-9C59-2A9B5F29B0B1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1" name="รูปภาพ 20">
              <a:extLst>
                <a:ext uri="{FF2B5EF4-FFF2-40B4-BE49-F238E27FC236}">
                  <a16:creationId xmlns:a16="http://schemas.microsoft.com/office/drawing/2014/main" id="{26F2DE0F-31CC-4845-9433-BF1B9258F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97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7B2F6734-1A68-4946-AA11-E55F726D759B}"/>
              </a:ext>
            </a:extLst>
          </p:cNvPr>
          <p:cNvSpPr/>
          <p:nvPr/>
        </p:nvSpPr>
        <p:spPr>
          <a:xfrm>
            <a:off x="226337" y="187859"/>
            <a:ext cx="8691326" cy="6482281"/>
          </a:xfrm>
          <a:prstGeom prst="roundRect">
            <a:avLst>
              <a:gd name="adj" fmla="val 7658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84369645-D639-4C4A-9135-40FF388B072D}"/>
              </a:ext>
            </a:extLst>
          </p:cNvPr>
          <p:cNvGrpSpPr/>
          <p:nvPr/>
        </p:nvGrpSpPr>
        <p:grpSpPr>
          <a:xfrm>
            <a:off x="-665933" y="1908692"/>
            <a:ext cx="10475865" cy="4652189"/>
            <a:chOff x="-711200" y="2016659"/>
            <a:chExt cx="10475865" cy="4652189"/>
          </a:xfrm>
        </p:grpSpPr>
        <p:grpSp>
          <p:nvGrpSpPr>
            <p:cNvPr id="39" name="กลุ่ม 38">
              <a:extLst>
                <a:ext uri="{FF2B5EF4-FFF2-40B4-BE49-F238E27FC236}">
                  <a16:creationId xmlns:a16="http://schemas.microsoft.com/office/drawing/2014/main" id="{D77A24A1-6C3F-47E1-9B5B-81517A13DD79}"/>
                </a:ext>
              </a:extLst>
            </p:cNvPr>
            <p:cNvGrpSpPr/>
            <p:nvPr/>
          </p:nvGrpSpPr>
          <p:grpSpPr>
            <a:xfrm>
              <a:off x="3567065" y="4957209"/>
              <a:ext cx="6197600" cy="1711639"/>
              <a:chOff x="3567065" y="4957209"/>
              <a:chExt cx="6197600" cy="1711639"/>
            </a:xfrm>
          </p:grpSpPr>
          <p:pic>
            <p:nvPicPr>
              <p:cNvPr id="11" name="รูปภาพ 10">
                <a:extLst>
                  <a:ext uri="{FF2B5EF4-FFF2-40B4-BE49-F238E27FC236}">
                    <a16:creationId xmlns:a16="http://schemas.microsoft.com/office/drawing/2014/main" id="{A316DDD9-F4FC-428B-8591-EB10518882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145"/>
              <a:stretch/>
            </p:blipFill>
            <p:spPr>
              <a:xfrm>
                <a:off x="3567065" y="4957209"/>
                <a:ext cx="6197600" cy="1711639"/>
              </a:xfrm>
              <a:prstGeom prst="rect">
                <a:avLst/>
              </a:prstGeom>
            </p:spPr>
          </p:pic>
          <p:sp>
            <p:nvSpPr>
              <p:cNvPr id="23" name="กล่องข้อความ 22">
                <a:extLst>
                  <a:ext uri="{FF2B5EF4-FFF2-40B4-BE49-F238E27FC236}">
                    <a16:creationId xmlns:a16="http://schemas.microsoft.com/office/drawing/2014/main" id="{9B57AB14-4705-43C9-A317-F096A0F704FB}"/>
                  </a:ext>
                </a:extLst>
              </p:cNvPr>
              <p:cNvSpPr txBox="1"/>
              <p:nvPr/>
            </p:nvSpPr>
            <p:spPr>
              <a:xfrm>
                <a:off x="5126185" y="5535133"/>
                <a:ext cx="316989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sz="2400" b="0" i="0" u="none" strike="noStrike" baseline="0" dirty="0">
                    <a:solidFill>
                      <a:schemeClr val="accent6">
                        <a:lumMod val="50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7.6 มาตรฐานการติดตั้งแก๊ส </a:t>
                </a:r>
                <a:r>
                  <a:rPr lang="en-US" sz="2400" b="0" i="0" u="none" strike="noStrike" baseline="0" dirty="0">
                    <a:solidFill>
                      <a:schemeClr val="accent6">
                        <a:lumMod val="50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LPG</a:t>
                </a:r>
                <a:endParaRPr lang="en-US" sz="2400" dirty="0">
                  <a:solidFill>
                    <a:schemeClr val="accent6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34" name="กลุ่ม 33">
              <a:extLst>
                <a:ext uri="{FF2B5EF4-FFF2-40B4-BE49-F238E27FC236}">
                  <a16:creationId xmlns:a16="http://schemas.microsoft.com/office/drawing/2014/main" id="{7F942D0E-F256-40B7-9867-1E31DF956AC4}"/>
                </a:ext>
              </a:extLst>
            </p:cNvPr>
            <p:cNvGrpSpPr/>
            <p:nvPr/>
          </p:nvGrpSpPr>
          <p:grpSpPr>
            <a:xfrm>
              <a:off x="-711200" y="2016659"/>
              <a:ext cx="6197600" cy="1721130"/>
              <a:chOff x="-711200" y="2016659"/>
              <a:chExt cx="6197600" cy="1721130"/>
            </a:xfrm>
          </p:grpSpPr>
          <p:pic>
            <p:nvPicPr>
              <p:cNvPr id="6" name="รูปภาพ 5">
                <a:extLst>
                  <a:ext uri="{FF2B5EF4-FFF2-40B4-BE49-F238E27FC236}">
                    <a16:creationId xmlns:a16="http://schemas.microsoft.com/office/drawing/2014/main" id="{808BDF21-22F6-4995-BBD1-E046B96C00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2046"/>
              <a:stretch/>
            </p:blipFill>
            <p:spPr>
              <a:xfrm>
                <a:off x="-711200" y="2016659"/>
                <a:ext cx="6197600" cy="1721130"/>
              </a:xfrm>
              <a:prstGeom prst="rect">
                <a:avLst/>
              </a:prstGeom>
            </p:spPr>
          </p:pic>
          <p:sp>
            <p:nvSpPr>
              <p:cNvPr id="25" name="กล่องข้อความ 24">
                <a:extLst>
                  <a:ext uri="{FF2B5EF4-FFF2-40B4-BE49-F238E27FC236}">
                    <a16:creationId xmlns:a16="http://schemas.microsoft.com/office/drawing/2014/main" id="{9D62A89D-9BFC-4497-8C4A-7DFE5F45FD0D}"/>
                  </a:ext>
                </a:extLst>
              </p:cNvPr>
              <p:cNvSpPr txBox="1"/>
              <p:nvPr/>
            </p:nvSpPr>
            <p:spPr>
              <a:xfrm>
                <a:off x="702469" y="2540836"/>
                <a:ext cx="3274337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sz="2400" b="0" i="0" u="none" strike="noStrike" baseline="0" dirty="0">
                    <a:solidFill>
                      <a:srgbClr val="FF0066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7.1 มาตรฐานการตรวจสอบการติดตั้งอุปกรณ์ </a:t>
                </a:r>
                <a:r>
                  <a:rPr lang="en-US" sz="2400" b="0" i="0" u="none" strike="noStrike" baseline="0" dirty="0">
                    <a:solidFill>
                      <a:srgbClr val="FF0066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NGV</a:t>
                </a:r>
              </a:p>
            </p:txBody>
          </p:sp>
        </p:grpSp>
        <p:grpSp>
          <p:nvGrpSpPr>
            <p:cNvPr id="35" name="กลุ่ม 34">
              <a:extLst>
                <a:ext uri="{FF2B5EF4-FFF2-40B4-BE49-F238E27FC236}">
                  <a16:creationId xmlns:a16="http://schemas.microsoft.com/office/drawing/2014/main" id="{A8B30704-6888-428E-BF82-FB8623056952}"/>
                </a:ext>
              </a:extLst>
            </p:cNvPr>
            <p:cNvGrpSpPr/>
            <p:nvPr/>
          </p:nvGrpSpPr>
          <p:grpSpPr>
            <a:xfrm>
              <a:off x="-711199" y="3292926"/>
              <a:ext cx="6197599" cy="1547123"/>
              <a:chOff x="-711199" y="3292926"/>
              <a:chExt cx="6197599" cy="1547123"/>
            </a:xfrm>
          </p:grpSpPr>
          <p:pic>
            <p:nvPicPr>
              <p:cNvPr id="17" name="รูปภาพ 16">
                <a:extLst>
                  <a:ext uri="{FF2B5EF4-FFF2-40B4-BE49-F238E27FC236}">
                    <a16:creationId xmlns:a16="http://schemas.microsoft.com/office/drawing/2014/main" id="{7F308D71-7E64-4145-BD48-13B57B05DD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261" b="66601"/>
              <a:stretch/>
            </p:blipFill>
            <p:spPr>
              <a:xfrm>
                <a:off x="-711199" y="3292926"/>
                <a:ext cx="6197599" cy="1547123"/>
              </a:xfrm>
              <a:prstGeom prst="rect">
                <a:avLst/>
              </a:prstGeom>
            </p:spPr>
          </p:pic>
          <p:sp>
            <p:nvSpPr>
              <p:cNvPr id="27" name="กล่องข้อความ 26">
                <a:extLst>
                  <a:ext uri="{FF2B5EF4-FFF2-40B4-BE49-F238E27FC236}">
                    <a16:creationId xmlns:a16="http://schemas.microsoft.com/office/drawing/2014/main" id="{80707A4D-0F56-434A-9312-26C1CC2F368E}"/>
                  </a:ext>
                </a:extLst>
              </p:cNvPr>
              <p:cNvSpPr txBox="1"/>
              <p:nvPr/>
            </p:nvSpPr>
            <p:spPr>
              <a:xfrm>
                <a:off x="664700" y="3912980"/>
                <a:ext cx="334987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sz="2400" b="0" i="0" u="none" strike="noStrike" baseline="0" dirty="0">
                    <a:solidFill>
                      <a:srgbClr val="CC0099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7.2 การตรวจสอบหลังการติดตั้ง</a:t>
                </a:r>
              </a:p>
            </p:txBody>
          </p:sp>
        </p:grpSp>
        <p:grpSp>
          <p:nvGrpSpPr>
            <p:cNvPr id="36" name="กลุ่ม 35">
              <a:extLst>
                <a:ext uri="{FF2B5EF4-FFF2-40B4-BE49-F238E27FC236}">
                  <a16:creationId xmlns:a16="http://schemas.microsoft.com/office/drawing/2014/main" id="{36831734-42C1-4CA3-A564-19A7F860B137}"/>
                </a:ext>
              </a:extLst>
            </p:cNvPr>
            <p:cNvGrpSpPr/>
            <p:nvPr/>
          </p:nvGrpSpPr>
          <p:grpSpPr>
            <a:xfrm>
              <a:off x="-711200" y="4583003"/>
              <a:ext cx="6197600" cy="1540791"/>
              <a:chOff x="-711200" y="4583003"/>
              <a:chExt cx="6197600" cy="1540791"/>
            </a:xfrm>
          </p:grpSpPr>
          <p:pic>
            <p:nvPicPr>
              <p:cNvPr id="18" name="รูปภาพ 17">
                <a:extLst>
                  <a:ext uri="{FF2B5EF4-FFF2-40B4-BE49-F238E27FC236}">
                    <a16:creationId xmlns:a16="http://schemas.microsoft.com/office/drawing/2014/main" id="{16C63221-C00A-46ED-8CDC-9E8C227449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927" b="50000"/>
              <a:stretch/>
            </p:blipFill>
            <p:spPr>
              <a:xfrm>
                <a:off x="-711200" y="4583003"/>
                <a:ext cx="6197600" cy="1540791"/>
              </a:xfrm>
              <a:prstGeom prst="rect">
                <a:avLst/>
              </a:prstGeom>
            </p:spPr>
          </p:pic>
          <p:sp>
            <p:nvSpPr>
              <p:cNvPr id="29" name="กล่องข้อความ 28">
                <a:extLst>
                  <a:ext uri="{FF2B5EF4-FFF2-40B4-BE49-F238E27FC236}">
                    <a16:creationId xmlns:a16="http://schemas.microsoft.com/office/drawing/2014/main" id="{8B3A29F9-ACE2-483F-B484-37922D086B47}"/>
                  </a:ext>
                </a:extLst>
              </p:cNvPr>
              <p:cNvSpPr txBox="1"/>
              <p:nvPr/>
            </p:nvSpPr>
            <p:spPr>
              <a:xfrm>
                <a:off x="757381" y="5165801"/>
                <a:ext cx="326043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sz="2400" b="0" i="0" u="none" strike="noStrike" baseline="0" dirty="0">
                    <a:solidFill>
                      <a:srgbClr val="7030A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7.3 ท่อนำก๊าซความดันสูง</a:t>
                </a:r>
              </a:p>
            </p:txBody>
          </p:sp>
        </p:grpSp>
        <p:grpSp>
          <p:nvGrpSpPr>
            <p:cNvPr id="37" name="กลุ่ม 36">
              <a:extLst>
                <a:ext uri="{FF2B5EF4-FFF2-40B4-BE49-F238E27FC236}">
                  <a16:creationId xmlns:a16="http://schemas.microsoft.com/office/drawing/2014/main" id="{634936BA-A054-4143-BC44-3AE4D04085EE}"/>
                </a:ext>
              </a:extLst>
            </p:cNvPr>
            <p:cNvGrpSpPr/>
            <p:nvPr/>
          </p:nvGrpSpPr>
          <p:grpSpPr>
            <a:xfrm>
              <a:off x="3567065" y="2445548"/>
              <a:ext cx="6197600" cy="1540791"/>
              <a:chOff x="3567065" y="2445548"/>
              <a:chExt cx="6197600" cy="1540791"/>
            </a:xfrm>
          </p:grpSpPr>
          <p:pic>
            <p:nvPicPr>
              <p:cNvPr id="9" name="รูปภาพ 8">
                <a:extLst>
                  <a:ext uri="{FF2B5EF4-FFF2-40B4-BE49-F238E27FC236}">
                    <a16:creationId xmlns:a16="http://schemas.microsoft.com/office/drawing/2014/main" id="{F7C050DB-DFFB-45B6-98CC-FBED1E117E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 b="33927"/>
              <a:stretch/>
            </p:blipFill>
            <p:spPr>
              <a:xfrm>
                <a:off x="3567065" y="2445548"/>
                <a:ext cx="6197600" cy="1540791"/>
              </a:xfrm>
              <a:prstGeom prst="rect">
                <a:avLst/>
              </a:prstGeom>
            </p:spPr>
          </p:pic>
          <p:sp>
            <p:nvSpPr>
              <p:cNvPr id="31" name="กล่องข้อความ 30">
                <a:extLst>
                  <a:ext uri="{FF2B5EF4-FFF2-40B4-BE49-F238E27FC236}">
                    <a16:creationId xmlns:a16="http://schemas.microsoft.com/office/drawing/2014/main" id="{B8CC65B1-CB0A-4690-AC4D-3EB3488FEDC6}"/>
                  </a:ext>
                </a:extLst>
              </p:cNvPr>
              <p:cNvSpPr txBox="1"/>
              <p:nvPr/>
            </p:nvSpPr>
            <p:spPr>
              <a:xfrm>
                <a:off x="5021746" y="2818848"/>
                <a:ext cx="3274338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sz="2400" b="0" i="0" u="none" strike="noStrike" baseline="0" dirty="0">
                    <a:solidFill>
                      <a:srgbClr val="660066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7.4 การรับรองมาตรฐานศูนย์ติดตั้ง </a:t>
                </a:r>
                <a:r>
                  <a:rPr lang="en-US" sz="2400" b="0" i="0" u="none" strike="noStrike" baseline="0" dirty="0">
                    <a:solidFill>
                      <a:srgbClr val="660066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NGV </a:t>
                </a:r>
                <a:r>
                  <a:rPr lang="th-TH" sz="2400" b="0" i="0" u="none" strike="noStrike" baseline="0" dirty="0">
                    <a:solidFill>
                      <a:srgbClr val="660066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สำหรับรถยนต์ขนาดเล็ก</a:t>
                </a:r>
              </a:p>
            </p:txBody>
          </p:sp>
        </p:grpSp>
        <p:grpSp>
          <p:nvGrpSpPr>
            <p:cNvPr id="38" name="กลุ่ม 37">
              <a:extLst>
                <a:ext uri="{FF2B5EF4-FFF2-40B4-BE49-F238E27FC236}">
                  <a16:creationId xmlns:a16="http://schemas.microsoft.com/office/drawing/2014/main" id="{2F8A2385-4028-456A-B81F-17C0E33D3253}"/>
                </a:ext>
              </a:extLst>
            </p:cNvPr>
            <p:cNvGrpSpPr/>
            <p:nvPr/>
          </p:nvGrpSpPr>
          <p:grpSpPr>
            <a:xfrm>
              <a:off x="3567065" y="3721815"/>
              <a:ext cx="6197600" cy="1540791"/>
              <a:chOff x="3567065" y="3721815"/>
              <a:chExt cx="6197600" cy="1540791"/>
            </a:xfrm>
          </p:grpSpPr>
          <p:pic>
            <p:nvPicPr>
              <p:cNvPr id="10" name="รูปภาพ 9">
                <a:extLst>
                  <a:ext uri="{FF2B5EF4-FFF2-40B4-BE49-F238E27FC236}">
                    <a16:creationId xmlns:a16="http://schemas.microsoft.com/office/drawing/2014/main" id="{2739A6AC-429A-423A-8B8D-62C78338B8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073" b="17855"/>
              <a:stretch/>
            </p:blipFill>
            <p:spPr>
              <a:xfrm>
                <a:off x="3567065" y="3721815"/>
                <a:ext cx="6197600" cy="1540791"/>
              </a:xfrm>
              <a:prstGeom prst="rect">
                <a:avLst/>
              </a:prstGeom>
            </p:spPr>
          </p:pic>
          <p:sp>
            <p:nvSpPr>
              <p:cNvPr id="33" name="กล่องข้อความ 32">
                <a:extLst>
                  <a:ext uri="{FF2B5EF4-FFF2-40B4-BE49-F238E27FC236}">
                    <a16:creationId xmlns:a16="http://schemas.microsoft.com/office/drawing/2014/main" id="{C27AFC3C-C8B0-482F-BB44-190D3782DFE0}"/>
                  </a:ext>
                </a:extLst>
              </p:cNvPr>
              <p:cNvSpPr txBox="1"/>
              <p:nvPr/>
            </p:nvSpPr>
            <p:spPr>
              <a:xfrm>
                <a:off x="5126185" y="4307544"/>
                <a:ext cx="317730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sz="2400" b="0" i="0" u="none" strike="noStrike" baseline="0" dirty="0">
                    <a:solidFill>
                      <a:srgbClr val="0070C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7.5 ขนาดและรูปแบบป้ายมาตรฐาน</a:t>
                </a:r>
              </a:p>
            </p:txBody>
          </p:sp>
        </p:grpSp>
      </p:grpSp>
      <p:grpSp>
        <p:nvGrpSpPr>
          <p:cNvPr id="42" name="กลุ่ม 41">
            <a:extLst>
              <a:ext uri="{FF2B5EF4-FFF2-40B4-BE49-F238E27FC236}">
                <a16:creationId xmlns:a16="http://schemas.microsoft.com/office/drawing/2014/main" id="{12BFD244-8A29-4315-ABD9-F8348A78ABCD}"/>
              </a:ext>
            </a:extLst>
          </p:cNvPr>
          <p:cNvGrpSpPr/>
          <p:nvPr/>
        </p:nvGrpSpPr>
        <p:grpSpPr>
          <a:xfrm>
            <a:off x="1134694" y="186567"/>
            <a:ext cx="6697143" cy="2009139"/>
            <a:chOff x="1134694" y="186567"/>
            <a:chExt cx="6697143" cy="2009139"/>
          </a:xfrm>
        </p:grpSpPr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40D75DC9-9855-4B6D-B9EC-AEDE55B357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" b="66151"/>
            <a:stretch/>
          </p:blipFill>
          <p:spPr>
            <a:xfrm>
              <a:off x="1134694" y="186567"/>
              <a:ext cx="6697143" cy="20091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FF0066">
                  <a:alpha val="69804"/>
                </a:srgbClr>
              </a:outerShdw>
            </a:effectLst>
          </p:spPr>
        </p:pic>
        <p:sp>
          <p:nvSpPr>
            <p:cNvPr id="41" name="กล่องข้อความ 40">
              <a:extLst>
                <a:ext uri="{FF2B5EF4-FFF2-40B4-BE49-F238E27FC236}">
                  <a16:creationId xmlns:a16="http://schemas.microsoft.com/office/drawing/2014/main" id="{D8DEAC34-38C4-4278-A912-362169B6FB0C}"/>
                </a:ext>
              </a:extLst>
            </p:cNvPr>
            <p:cNvSpPr txBox="1"/>
            <p:nvPr/>
          </p:nvSpPr>
          <p:spPr>
            <a:xfrm>
              <a:off x="1768370" y="724170"/>
              <a:ext cx="5516880" cy="1200329"/>
            </a:xfrm>
            <a:prstGeom prst="rect">
              <a:avLst/>
            </a:prstGeom>
            <a:noFill/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7000" b="1" dirty="0">
                  <a:ln>
                    <a:solidFill>
                      <a:srgbClr val="660066"/>
                    </a:solidFill>
                  </a:ln>
                  <a:solidFill>
                    <a:srgbClr val="FF0066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blurRad="25400" dist="50800" dir="12600000" algn="ctr" rotWithShape="0">
                      <a:srgbClr val="CCFF33"/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หัวข้อเรื่อง (</a:t>
              </a:r>
              <a:r>
                <a:rPr lang="en-US" sz="7000" b="1" dirty="0">
                  <a:ln>
                    <a:solidFill>
                      <a:srgbClr val="660066"/>
                    </a:solidFill>
                  </a:ln>
                  <a:solidFill>
                    <a:srgbClr val="FF0066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blurRad="25400" dist="50800" dir="12600000" algn="ctr" rotWithShape="0">
                      <a:srgbClr val="CCFF33"/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Topics</a:t>
              </a:r>
              <a:r>
                <a:rPr lang="th-TH" sz="7000" b="1" dirty="0">
                  <a:ln>
                    <a:solidFill>
                      <a:srgbClr val="660066"/>
                    </a:solidFill>
                  </a:ln>
                  <a:solidFill>
                    <a:srgbClr val="FF0066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blurRad="25400" dist="50800" dir="12600000" algn="ctr" rotWithShape="0">
                      <a:srgbClr val="CCFF33"/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)</a:t>
              </a:r>
              <a:endParaRPr lang="en-US" sz="7000" b="1" dirty="0">
                <a:ln>
                  <a:solidFill>
                    <a:srgbClr val="660066"/>
                  </a:solidFill>
                </a:ln>
                <a:solidFill>
                  <a:srgbClr val="FF0066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25400" dist="50800" dir="12600000" algn="ctr" rotWithShape="0">
                    <a:srgbClr val="CCFF33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43" name="กลุ่ม 42">
            <a:extLst>
              <a:ext uri="{FF2B5EF4-FFF2-40B4-BE49-F238E27FC236}">
                <a16:creationId xmlns:a16="http://schemas.microsoft.com/office/drawing/2014/main" id="{E37D0470-AA6E-43CB-89F2-22913EB98777}"/>
              </a:ext>
            </a:extLst>
          </p:cNvPr>
          <p:cNvGrpSpPr/>
          <p:nvPr/>
        </p:nvGrpSpPr>
        <p:grpSpPr>
          <a:xfrm>
            <a:off x="8125987" y="18418"/>
            <a:ext cx="990609" cy="939382"/>
            <a:chOff x="7722968" y="106516"/>
            <a:chExt cx="1154709" cy="1025278"/>
          </a:xfrm>
        </p:grpSpPr>
        <p:sp>
          <p:nvSpPr>
            <p:cNvPr id="44" name="วงรี 43">
              <a:extLst>
                <a:ext uri="{FF2B5EF4-FFF2-40B4-BE49-F238E27FC236}">
                  <a16:creationId xmlns:a16="http://schemas.microsoft.com/office/drawing/2014/main" id="{9E29C954-78CA-4E7F-8145-9C865AC198F1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45" name="รูปภาพ 44">
              <a:extLst>
                <a:ext uri="{FF2B5EF4-FFF2-40B4-BE49-F238E27FC236}">
                  <a16:creationId xmlns:a16="http://schemas.microsoft.com/office/drawing/2014/main" id="{E966394D-E908-472D-B852-1B43A92CB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713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1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4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414DB2A-C0A4-4206-922D-C42F6B275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492E51FD-32EA-4624-A781-03BE4D005D78}"/>
              </a:ext>
            </a:extLst>
          </p:cNvPr>
          <p:cNvSpPr txBox="1"/>
          <p:nvPr/>
        </p:nvSpPr>
        <p:spPr>
          <a:xfrm>
            <a:off x="1907309" y="1711262"/>
            <a:ext cx="5329382" cy="4154984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>
                  <a:solidFill>
                    <a:srgbClr val="660066"/>
                  </a:solidFill>
                </a:ln>
                <a:solidFill>
                  <a:srgbClr val="FF0066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25400" dist="50800" dir="12600000" algn="ctr" rotWithShape="0">
                    <a:srgbClr val="CCFF33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7.</a:t>
            </a:r>
            <a:r>
              <a:rPr lang="th-TH" sz="8800" b="1" dirty="0">
                <a:ln>
                  <a:solidFill>
                    <a:srgbClr val="660066"/>
                  </a:solidFill>
                </a:ln>
                <a:solidFill>
                  <a:srgbClr val="FF0066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25400" dist="50800" dir="12600000" algn="ctr" rotWithShape="0">
                    <a:srgbClr val="CCFF33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6 มาตรฐานการติดตั้งแก๊ส </a:t>
            </a:r>
            <a:r>
              <a:rPr lang="en-US" sz="8800" b="1" dirty="0">
                <a:ln>
                  <a:solidFill>
                    <a:srgbClr val="660066"/>
                  </a:solidFill>
                </a:ln>
                <a:solidFill>
                  <a:srgbClr val="FF0066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25400" dist="50800" dir="12600000" algn="ctr" rotWithShape="0">
                    <a:srgbClr val="CCFF33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LPG</a:t>
            </a: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80CF0089-EE7C-4BB3-B264-CAD484B2B1F2}"/>
              </a:ext>
            </a:extLst>
          </p:cNvPr>
          <p:cNvGrpSpPr/>
          <p:nvPr/>
        </p:nvGrpSpPr>
        <p:grpSpPr>
          <a:xfrm>
            <a:off x="8341616" y="28568"/>
            <a:ext cx="810209" cy="768311"/>
            <a:chOff x="7722968" y="106516"/>
            <a:chExt cx="1154709" cy="1025278"/>
          </a:xfrm>
        </p:grpSpPr>
        <p:sp>
          <p:nvSpPr>
            <p:cNvPr id="7" name="วงรี 6">
              <a:extLst>
                <a:ext uri="{FF2B5EF4-FFF2-40B4-BE49-F238E27FC236}">
                  <a16:creationId xmlns:a16="http://schemas.microsoft.com/office/drawing/2014/main" id="{3A9C52EA-938E-4E6D-B093-FAE170911813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97847D78-12AC-4F18-8DE3-83F04F5CF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296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BF4B165D-36CD-4927-807B-97EBF2C79540}"/>
              </a:ext>
            </a:extLst>
          </p:cNvPr>
          <p:cNvSpPr/>
          <p:nvPr/>
        </p:nvSpPr>
        <p:spPr>
          <a:xfrm>
            <a:off x="87086" y="87086"/>
            <a:ext cx="8952411" cy="6670765"/>
          </a:xfrm>
          <a:prstGeom prst="roundRect">
            <a:avLst>
              <a:gd name="adj" fmla="val 0"/>
            </a:avLst>
          </a:prstGeom>
          <a:solidFill>
            <a:schemeClr val="bg1">
              <a:alpha val="78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811FCF65-40E6-4F6C-A863-587C4D5B0766}"/>
              </a:ext>
            </a:extLst>
          </p:cNvPr>
          <p:cNvGrpSpPr/>
          <p:nvPr/>
        </p:nvGrpSpPr>
        <p:grpSpPr>
          <a:xfrm>
            <a:off x="330926" y="287383"/>
            <a:ext cx="8952411" cy="6570617"/>
            <a:chOff x="330926" y="287383"/>
            <a:chExt cx="8952411" cy="6570617"/>
          </a:xfrm>
        </p:grpSpPr>
        <p:grpSp>
          <p:nvGrpSpPr>
            <p:cNvPr id="4" name="กลุ่ม 3">
              <a:extLst>
                <a:ext uri="{FF2B5EF4-FFF2-40B4-BE49-F238E27FC236}">
                  <a16:creationId xmlns:a16="http://schemas.microsoft.com/office/drawing/2014/main" id="{23A38E3B-E909-477B-94AB-4DFB674BA6B8}"/>
                </a:ext>
              </a:extLst>
            </p:cNvPr>
            <p:cNvGrpSpPr/>
            <p:nvPr/>
          </p:nvGrpSpPr>
          <p:grpSpPr>
            <a:xfrm flipH="1">
              <a:off x="330926" y="287383"/>
              <a:ext cx="8421187" cy="6244046"/>
              <a:chOff x="731522" y="647610"/>
              <a:chExt cx="7441822" cy="5650099"/>
            </a:xfrm>
          </p:grpSpPr>
          <p:sp>
            <p:nvSpPr>
              <p:cNvPr id="7" name="สี่เหลี่ยมผืนผ้า 6">
                <a:extLst>
                  <a:ext uri="{FF2B5EF4-FFF2-40B4-BE49-F238E27FC236}">
                    <a16:creationId xmlns:a16="http://schemas.microsoft.com/office/drawing/2014/main" id="{8329D41F-75D6-4834-8196-FF4004B5DC66}"/>
                  </a:ext>
                </a:extLst>
              </p:cNvPr>
              <p:cNvSpPr/>
              <p:nvPr/>
            </p:nvSpPr>
            <p:spPr>
              <a:xfrm>
                <a:off x="731522" y="647610"/>
                <a:ext cx="7441822" cy="5650099"/>
              </a:xfrm>
              <a:prstGeom prst="rect">
                <a:avLst/>
              </a:prstGeom>
              <a:solidFill>
                <a:srgbClr val="5B810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สี่เหลี่ยมผืนผ้า 7">
                <a:extLst>
                  <a:ext uri="{FF2B5EF4-FFF2-40B4-BE49-F238E27FC236}">
                    <a16:creationId xmlns:a16="http://schemas.microsoft.com/office/drawing/2014/main" id="{BF194248-51B2-4AFE-9FE3-AD3F3C9EEC91}"/>
                  </a:ext>
                </a:extLst>
              </p:cNvPr>
              <p:cNvSpPr/>
              <p:nvPr/>
            </p:nvSpPr>
            <p:spPr>
              <a:xfrm>
                <a:off x="838899" y="780205"/>
                <a:ext cx="7232996" cy="5406211"/>
              </a:xfrm>
              <a:prstGeom prst="rect">
                <a:avLst/>
              </a:prstGeom>
              <a:solidFill>
                <a:srgbClr val="FFFFCC"/>
              </a:solidFill>
              <a:ln w="76200">
                <a:solidFill>
                  <a:srgbClr val="FFFF00"/>
                </a:solidFill>
                <a:prstDash val="sysDot"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" name="รูปภาพ 4">
              <a:extLst>
                <a:ext uri="{FF2B5EF4-FFF2-40B4-BE49-F238E27FC236}">
                  <a16:creationId xmlns:a16="http://schemas.microsoft.com/office/drawing/2014/main" id="{F886A7CF-500D-48E8-8C83-88E9F2D5F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817" y="5484830"/>
              <a:ext cx="2190520" cy="13731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CC2D6871-3064-4555-95BC-98E73403558B}"/>
                </a:ext>
              </a:extLst>
            </p:cNvPr>
            <p:cNvSpPr txBox="1"/>
            <p:nvPr/>
          </p:nvSpPr>
          <p:spPr>
            <a:xfrm>
              <a:off x="533709" y="464142"/>
              <a:ext cx="7820296" cy="1415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ถ้าคุณกำลังกระหายที่จะรู้ว่า อุปกรณ์แก๊สที่ได้มาตรฐาน การติดตั้งที่ได้มาตรฐาน ต้องดูกันตรงไหนข้อมูลต่อไปนี้คงช่วยคุณได้บ้างไม่มากก็น้อย</a:t>
              </a:r>
            </a:p>
            <a:p>
              <a:pPr algn="l"/>
              <a:r>
                <a:rPr lang="th-TH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7.6.1 ถังแก๊ส</a:t>
              </a:r>
            </a:p>
            <a:p>
              <a:pPr algn="l"/>
              <a:r>
                <a: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ถังทุกใบ อย่างน้อยต้องมี เลข อักษร หรือเครื่องหมายแสดงข้อความเป็นภาษาไทยหรืออังกฤษ ดังต่อไปนี้ให้เห็นได้ง่าย ชัดเจน โดยแสดงไว้ที่แผ่นป้ายบอกรายละเอียดซึ่งเชื่อมติดอยู่กับเปลือกถังอย่างถาวร</a:t>
              </a:r>
              <a:endParaRPr lang="en-US" sz="17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2" name="กล่องข้อความ 11">
              <a:extLst>
                <a:ext uri="{FF2B5EF4-FFF2-40B4-BE49-F238E27FC236}">
                  <a16:creationId xmlns:a16="http://schemas.microsoft.com/office/drawing/2014/main" id="{B49222F8-A8AA-4247-98D3-1E1B52AB9729}"/>
                </a:ext>
              </a:extLst>
            </p:cNvPr>
            <p:cNvSpPr txBox="1"/>
            <p:nvPr/>
          </p:nvSpPr>
          <p:spPr>
            <a:xfrm>
              <a:off x="2752012" y="1801955"/>
              <a:ext cx="3775165" cy="2031325"/>
            </a:xfrm>
            <a:prstGeom prst="rect">
              <a:avLst/>
            </a:prstGeom>
            <a:solidFill>
              <a:srgbClr val="FFCCCC"/>
            </a:solidFill>
            <a:effectLst>
              <a:softEdge rad="31750"/>
            </a:effectLst>
          </p:spPr>
          <p:txBody>
            <a:bodyPr wrap="square">
              <a:spAutoFit/>
            </a:bodyPr>
            <a:lstStyle/>
            <a:p>
              <a:pPr algn="l"/>
              <a:r>
                <a:rPr lang="th-TH" sz="1400" b="0" i="0" u="none" strike="noStrike" baseline="0" dirty="0">
                  <a:solidFill>
                    <a:srgbClr val="FF150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เครื่องหมายการค้า</a:t>
              </a:r>
            </a:p>
            <a:p>
              <a:pPr algn="l"/>
              <a:r>
                <a:rPr lang="th-TH" sz="1400" b="0" i="0" u="none" strike="noStrike" baseline="0" dirty="0">
                  <a:solidFill>
                    <a:srgbClr val="FF150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ชื่อผู้ทำหรือโรงงานที่ทำ</a:t>
              </a:r>
            </a:p>
            <a:p>
              <a:pPr algn="l"/>
              <a:r>
                <a:rPr lang="th-TH" sz="1400" b="0" i="0" u="none" strike="noStrike" baseline="0" dirty="0">
                  <a:solidFill>
                    <a:srgbClr val="FF150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ชั้นคุณภาพของวัสดุที่ใช้ทำ (ให้แสดงเป็นตัวเลขอยู่ภายในวงกลม)</a:t>
              </a:r>
            </a:p>
            <a:p>
              <a:pPr algn="l"/>
              <a:r>
                <a:rPr lang="th-TH" sz="1400" b="0" i="0" u="none" strike="noStrike" baseline="0" dirty="0">
                  <a:solidFill>
                    <a:srgbClr val="FF150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หมายเลขลำดับ</a:t>
              </a:r>
            </a:p>
            <a:p>
              <a:pPr algn="l"/>
              <a:r>
                <a:rPr lang="th-TH" sz="1400" b="0" i="0" u="none" strike="noStrike" baseline="0" dirty="0">
                  <a:solidFill>
                    <a:srgbClr val="FF150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ความจุ</a:t>
              </a:r>
            </a:p>
            <a:p>
              <a:pPr algn="l"/>
              <a:r>
                <a:rPr lang="th-TH" sz="1400" b="0" i="0" u="none" strike="noStrike" baseline="0" dirty="0">
                  <a:solidFill>
                    <a:srgbClr val="FF150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ความดันไฮดรอ</a:t>
              </a:r>
              <a:r>
                <a:rPr lang="th-TH" sz="1400" b="0" i="0" u="none" strike="noStrike" baseline="0" dirty="0" err="1">
                  <a:solidFill>
                    <a:srgbClr val="FF150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ลิก</a:t>
              </a:r>
              <a:r>
                <a:rPr lang="th-TH" sz="1400" b="0" i="0" u="none" strike="noStrike" baseline="0" dirty="0">
                  <a:solidFill>
                    <a:srgbClr val="FF150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ที่ใช้ทดสอบ</a:t>
              </a:r>
            </a:p>
            <a:p>
              <a:pPr algn="l"/>
              <a:r>
                <a:rPr lang="th-TH" sz="1400" b="0" i="0" u="none" strike="noStrike" baseline="0" dirty="0">
                  <a:solidFill>
                    <a:srgbClr val="FF150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วัน เดือน ปี ของการทดสอบโดยใช้ความดันไฮดรอ</a:t>
              </a:r>
              <a:r>
                <a:rPr lang="th-TH" sz="1400" b="0" i="0" u="none" strike="noStrike" baseline="0" dirty="0" err="1">
                  <a:solidFill>
                    <a:srgbClr val="FF150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ลิก</a:t>
              </a:r>
              <a:endParaRPr lang="th-TH" sz="1400" b="0" i="0" u="none" strike="noStrike" baseline="0" dirty="0">
                <a:solidFill>
                  <a:srgbClr val="FF150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l"/>
              <a:r>
                <a:rPr lang="th-TH" sz="1400" b="0" i="0" u="none" strike="noStrike" baseline="0" dirty="0">
                  <a:solidFill>
                    <a:srgbClr val="FF150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หมายเลขมาตรฐาน (มอก.370–2525)</a:t>
              </a:r>
            </a:p>
            <a:p>
              <a:pPr algn="l"/>
              <a:r>
                <a:rPr lang="th-TH" sz="1400" b="0" i="0" u="none" strike="noStrike" baseline="0" dirty="0">
                  <a:solidFill>
                    <a:srgbClr val="FF150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น้ำหนักถังเปล่า</a:t>
              </a:r>
              <a:endParaRPr lang="en-US" sz="14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4" name="กล่องข้อความ 13">
              <a:extLst>
                <a:ext uri="{FF2B5EF4-FFF2-40B4-BE49-F238E27FC236}">
                  <a16:creationId xmlns:a16="http://schemas.microsoft.com/office/drawing/2014/main" id="{F94D5DA7-8068-40DA-9A3F-D478D1E9F97D}"/>
                </a:ext>
              </a:extLst>
            </p:cNvPr>
            <p:cNvSpPr txBox="1"/>
            <p:nvPr/>
          </p:nvSpPr>
          <p:spPr>
            <a:xfrm>
              <a:off x="567300" y="3813562"/>
              <a:ext cx="8009399" cy="24468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7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ผู้ทำผลิตภัณฑ์อุตสาหกรรมที่เป็นไปตามมาตรฐานนี้ จะแสดงเครื่องหมายมาตรฐานกับผลิตภัณฑ์อุตสาหกรรมนั้นได้ ต่อเมื่อได้รับใบอนุญาตจากคณะกรรมการมาตรฐานผลิตภัณฑ์อุตสาหกรรมแล้ววาล์วที่ใช้ประกอบถังถังต้องมีข้อต่อสำหรับประกอบลิ้นและอุปกรณ์ต่าง ๆ ดังนี้</a:t>
              </a:r>
            </a:p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(1) ลิ้นบรรจุ (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Filler valve)</a:t>
              </a:r>
            </a:p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(2) ลิ้นใช้งานหรือลิ้นจ่าย (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Service valve or discharge valve)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พร้อมกับลิ้นควบคุมการไหล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(excess flow valve)</a:t>
              </a:r>
            </a:p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(3) เครื่องวัดระดับของเหลวคงที่ (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fixed liquid level gauge)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หรือ ช่องกระจกตรวจระดับ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(sight glass)</a:t>
              </a:r>
            </a:p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(4) เครื่องวัดปริมาณ (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content gauge)</a:t>
              </a:r>
            </a:p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(5) ลิ้นนิรภัย (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safety valve)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หรือกลอุปกรณ์นิรภัย (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safety device)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ต้องติดตั้งให้อยู่ในตำแหน่งที่จะระบายก๊าซออกมาในภาพของไอ</a:t>
              </a:r>
            </a:p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(6) ลิ้นควบคุมการบรรจุเกิน (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shut–off valve)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ต้องปิดโดยอัตโนมัติ เมื่อก๊าซที่บรรจุเกินร้อยละ 85 ของความจุของ</a:t>
              </a:r>
              <a:endParaRPr lang="en-US" sz="1700" b="0" i="0" u="none" strike="noStrike" baseline="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ถังในบางกรณี ลิ้นและอุปกรณ์ต่าง ๆ ดังที่กล่าวมาแล้วข้างต้นบางรายการอาจรวมเข้าเป็นชุดเดียวกันได้</a:t>
              </a:r>
              <a:endParaRPr lang="en-US" sz="17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0CA9A95C-C196-45E5-A67F-488C58FCC6FE}"/>
              </a:ext>
            </a:extLst>
          </p:cNvPr>
          <p:cNvGrpSpPr/>
          <p:nvPr/>
        </p:nvGrpSpPr>
        <p:grpSpPr>
          <a:xfrm>
            <a:off x="8341616" y="28568"/>
            <a:ext cx="810209" cy="768311"/>
            <a:chOff x="7722968" y="106516"/>
            <a:chExt cx="1154709" cy="1025278"/>
          </a:xfrm>
        </p:grpSpPr>
        <p:sp>
          <p:nvSpPr>
            <p:cNvPr id="17" name="วงรี 16">
              <a:extLst>
                <a:ext uri="{FF2B5EF4-FFF2-40B4-BE49-F238E27FC236}">
                  <a16:creationId xmlns:a16="http://schemas.microsoft.com/office/drawing/2014/main" id="{E5E6E4E9-DE96-4AA9-BEF6-EEC5E0B3BBA4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8" name="รูปภาพ 17">
              <a:extLst>
                <a:ext uri="{FF2B5EF4-FFF2-40B4-BE49-F238E27FC236}">
                  <a16:creationId xmlns:a16="http://schemas.microsoft.com/office/drawing/2014/main" id="{9C9BBB88-1D3A-4677-9AC7-0E3A54C95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192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048051FB-7C6B-4E6A-ADF0-08260D1AA5DC}"/>
              </a:ext>
            </a:extLst>
          </p:cNvPr>
          <p:cNvSpPr/>
          <p:nvPr/>
        </p:nvSpPr>
        <p:spPr>
          <a:xfrm>
            <a:off x="87086" y="87086"/>
            <a:ext cx="8952411" cy="6670765"/>
          </a:xfrm>
          <a:prstGeom prst="roundRect">
            <a:avLst>
              <a:gd name="adj" fmla="val 0"/>
            </a:avLst>
          </a:prstGeom>
          <a:solidFill>
            <a:schemeClr val="bg1">
              <a:alpha val="78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กลุ่ม 18">
            <a:extLst>
              <a:ext uri="{FF2B5EF4-FFF2-40B4-BE49-F238E27FC236}">
                <a16:creationId xmlns:a16="http://schemas.microsoft.com/office/drawing/2014/main" id="{71012462-4ADF-4363-9224-2E681DE8E323}"/>
              </a:ext>
            </a:extLst>
          </p:cNvPr>
          <p:cNvGrpSpPr/>
          <p:nvPr/>
        </p:nvGrpSpPr>
        <p:grpSpPr>
          <a:xfrm>
            <a:off x="-317863" y="-151145"/>
            <a:ext cx="9779725" cy="7160290"/>
            <a:chOff x="-445225" y="-302290"/>
            <a:chExt cx="10034450" cy="7462580"/>
          </a:xfrm>
        </p:grpSpPr>
        <p:grpSp>
          <p:nvGrpSpPr>
            <p:cNvPr id="16" name="กลุ่ม 15">
              <a:extLst>
                <a:ext uri="{FF2B5EF4-FFF2-40B4-BE49-F238E27FC236}">
                  <a16:creationId xmlns:a16="http://schemas.microsoft.com/office/drawing/2014/main" id="{18B1FC52-30EF-4144-A8E0-45C67A821DE7}"/>
                </a:ext>
              </a:extLst>
            </p:cNvPr>
            <p:cNvGrpSpPr/>
            <p:nvPr/>
          </p:nvGrpSpPr>
          <p:grpSpPr>
            <a:xfrm>
              <a:off x="-445225" y="-302290"/>
              <a:ext cx="10034450" cy="7462580"/>
              <a:chOff x="-289559" y="-234466"/>
              <a:chExt cx="9658804" cy="7311285"/>
            </a:xfrm>
          </p:grpSpPr>
          <p:grpSp>
            <p:nvGrpSpPr>
              <p:cNvPr id="4" name="กลุ่ม 3">
                <a:extLst>
                  <a:ext uri="{FF2B5EF4-FFF2-40B4-BE49-F238E27FC236}">
                    <a16:creationId xmlns:a16="http://schemas.microsoft.com/office/drawing/2014/main" id="{14175A9C-D3D3-44F4-954B-145DE4939E9A}"/>
                  </a:ext>
                </a:extLst>
              </p:cNvPr>
              <p:cNvGrpSpPr/>
              <p:nvPr/>
            </p:nvGrpSpPr>
            <p:grpSpPr>
              <a:xfrm flipH="1">
                <a:off x="330926" y="287383"/>
                <a:ext cx="8421187" cy="6244046"/>
                <a:chOff x="731522" y="647610"/>
                <a:chExt cx="7441822" cy="5650099"/>
              </a:xfrm>
            </p:grpSpPr>
            <p:sp>
              <p:nvSpPr>
                <p:cNvPr id="9" name="สี่เหลี่ยมผืนผ้า 8">
                  <a:extLst>
                    <a:ext uri="{FF2B5EF4-FFF2-40B4-BE49-F238E27FC236}">
                      <a16:creationId xmlns:a16="http://schemas.microsoft.com/office/drawing/2014/main" id="{F47FD690-1C57-4DE2-B3DD-6B8BBBD2E9A8}"/>
                    </a:ext>
                  </a:extLst>
                </p:cNvPr>
                <p:cNvSpPr/>
                <p:nvPr/>
              </p:nvSpPr>
              <p:spPr>
                <a:xfrm>
                  <a:off x="731522" y="647610"/>
                  <a:ext cx="7441822" cy="5650099"/>
                </a:xfrm>
                <a:prstGeom prst="rect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" name="สี่เหลี่ยมผืนผ้า 9">
                  <a:extLst>
                    <a:ext uri="{FF2B5EF4-FFF2-40B4-BE49-F238E27FC236}">
                      <a16:creationId xmlns:a16="http://schemas.microsoft.com/office/drawing/2014/main" id="{B53F2DFA-6E17-4DCF-A576-45CBFFB22357}"/>
                    </a:ext>
                  </a:extLst>
                </p:cNvPr>
                <p:cNvSpPr/>
                <p:nvPr/>
              </p:nvSpPr>
              <p:spPr>
                <a:xfrm>
                  <a:off x="838899" y="780205"/>
                  <a:ext cx="7232996" cy="5406211"/>
                </a:xfrm>
                <a:prstGeom prst="rect">
                  <a:avLst/>
                </a:prstGeom>
                <a:solidFill>
                  <a:srgbClr val="FFFFCC"/>
                </a:solidFill>
                <a:ln w="76200">
                  <a:solidFill>
                    <a:srgbClr val="FFFF00"/>
                  </a:solidFill>
                  <a:prstDash val="sysDot"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12" name="รูปภาพ 11">
                <a:extLst>
                  <a:ext uri="{FF2B5EF4-FFF2-40B4-BE49-F238E27FC236}">
                    <a16:creationId xmlns:a16="http://schemas.microsoft.com/office/drawing/2014/main" id="{EDDFF7DD-1BC9-4B39-BB33-DE0A8B50A3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2719" y="5740054"/>
                <a:ext cx="1355771" cy="1336765"/>
              </a:xfrm>
              <a:prstGeom prst="rect">
                <a:avLst/>
              </a:prstGeom>
            </p:spPr>
          </p:pic>
          <p:pic>
            <p:nvPicPr>
              <p:cNvPr id="13" name="รูปภาพ 12">
                <a:extLst>
                  <a:ext uri="{FF2B5EF4-FFF2-40B4-BE49-F238E27FC236}">
                    <a16:creationId xmlns:a16="http://schemas.microsoft.com/office/drawing/2014/main" id="{05F0B327-DB51-453C-82F3-04FEAB2D73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00913" y="-151295"/>
                <a:ext cx="1355771" cy="1336765"/>
              </a:xfrm>
              <a:prstGeom prst="rect">
                <a:avLst/>
              </a:prstGeom>
            </p:spPr>
          </p:pic>
          <p:pic>
            <p:nvPicPr>
              <p:cNvPr id="14" name="รูปภาพ 13">
                <a:extLst>
                  <a:ext uri="{FF2B5EF4-FFF2-40B4-BE49-F238E27FC236}">
                    <a16:creationId xmlns:a16="http://schemas.microsoft.com/office/drawing/2014/main" id="{CE714648-5D60-4419-986B-6408988F4F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13474" y="-234466"/>
                <a:ext cx="1355771" cy="1336765"/>
              </a:xfrm>
              <a:prstGeom prst="rect">
                <a:avLst/>
              </a:prstGeom>
            </p:spPr>
          </p:pic>
          <p:pic>
            <p:nvPicPr>
              <p:cNvPr id="15" name="รูปภาพ 14">
                <a:extLst>
                  <a:ext uri="{FF2B5EF4-FFF2-40B4-BE49-F238E27FC236}">
                    <a16:creationId xmlns:a16="http://schemas.microsoft.com/office/drawing/2014/main" id="{06B92060-1CCA-431B-B100-06365D2107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9559" y="5740053"/>
                <a:ext cx="1355771" cy="1336765"/>
              </a:xfrm>
              <a:prstGeom prst="rect">
                <a:avLst/>
              </a:prstGeom>
            </p:spPr>
          </p:pic>
        </p:grpSp>
        <p:sp>
          <p:nvSpPr>
            <p:cNvPr id="18" name="กล่องข้อความ 17">
              <a:extLst>
                <a:ext uri="{FF2B5EF4-FFF2-40B4-BE49-F238E27FC236}">
                  <a16:creationId xmlns:a16="http://schemas.microsoft.com/office/drawing/2014/main" id="{C1A26998-1C03-4C22-A8FD-26D84BC00834}"/>
                </a:ext>
              </a:extLst>
            </p:cNvPr>
            <p:cNvSpPr txBox="1"/>
            <p:nvPr/>
          </p:nvSpPr>
          <p:spPr>
            <a:xfrm>
              <a:off x="416026" y="464815"/>
              <a:ext cx="8405832" cy="59984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6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16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7.6.2 ท่อแก๊ส</a:t>
              </a:r>
            </a:p>
            <a:p>
              <a:pPr algn="l"/>
              <a:r>
                <a:rPr lang="en-US" sz="16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	</a:t>
              </a:r>
              <a:r>
                <a:rPr lang="th-TH" sz="16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ท่อแก๊สต้องเป็นท่อทองแดง ไม่มีตะเข็บ มีความหนา และขนาดเส้นศูนย์กลางภายในที่เหมาะสม โดยปกติ ถ้าเป็นท่อทองแดงที่มาจากต่างประเทศ ความ</a:t>
              </a:r>
              <a:r>
                <a:rPr lang="th-TH" sz="1600" b="0" i="0" u="none" strike="noStrike" baseline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โตน</a:t>
              </a:r>
              <a:r>
                <a:rPr lang="th-TH" sz="16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อก จะขนาดประมาณ 6 </a:t>
              </a:r>
              <a:r>
                <a:rPr lang="th-TH" sz="1600" b="0" i="0" u="none" strike="noStrike" baseline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มิลิ</a:t>
              </a:r>
              <a:r>
                <a:rPr lang="th-TH" sz="16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เมตรความหนา 1 มิลลิเมตร ซึ่งเป็นท่อแก๊สสำหรับ </a:t>
              </a:r>
              <a:r>
                <a:rPr lang="en-US" sz="16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LPG </a:t>
              </a:r>
              <a:r>
                <a:rPr lang="th-TH" sz="16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โดยเฉพาะ จะระบุขนาดของท่อและมาตรฐานรองรับถ้ามาจากยุโรปจะใช้มาตรฐาน 67</a:t>
              </a:r>
              <a:r>
                <a:rPr lang="en-US" sz="16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R 010 </a:t>
              </a:r>
              <a:r>
                <a:rPr lang="th-TH" sz="16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แต่ถ้าหาท่อแก๊สนอกไม่ได้ ต้องใช้ท่อภายในประเทศให้ตรวจสอบดูว่าหนาถึง 1 มิลลิเมตร หรือไม่</a:t>
              </a:r>
            </a:p>
            <a:p>
              <a:pPr algn="l"/>
              <a:r>
                <a:rPr lang="th-TH" sz="16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7.6.3 หม้อต้ม</a:t>
              </a:r>
            </a:p>
            <a:p>
              <a:pPr algn="l"/>
              <a:r>
                <a:rPr lang="en-US" sz="16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16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ในประเทศไทยมี กฎกระทรวง ฉบับที่ 20 (2525) ออกตามความในพระราชบัญญัติการขนส่งทางบก พ.ศ. 2522 ซึ่งใช้ควบคุมการติดตั้งแก๊สรถยนต์ให้ได้มาตรฐานควรเป็นหม้อต้มใหม่ เพราะถ้าเป็นหม้อต้มเก่าเราไม่รู้ว่าอยู่ในสภาพพร้อมใช้งานหรือไม่ การที่จะตรวจสอบหม้อต้มว่าได้มาตรฐาน หรือไม่ ให้ดูดังต่อไปนี้</a:t>
              </a:r>
            </a:p>
            <a:p>
              <a:pPr algn="l"/>
              <a:r>
                <a:rPr lang="en-US" sz="16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	</a:t>
              </a:r>
              <a:r>
                <a:rPr lang="th-TH" sz="16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– บริษัทผู้ผลิต ใช้มาตรฐานอะไรในการผลิต (ยุโรปใช้ 67</a:t>
              </a:r>
              <a:r>
                <a:rPr lang="en-US" sz="16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R)</a:t>
              </a:r>
            </a:p>
            <a:p>
              <a:pPr algn="l"/>
              <a:r>
                <a:rPr lang="en-US" sz="16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	</a:t>
              </a:r>
              <a:r>
                <a:rPr lang="th-TH" sz="16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– ผลิตจากประเทศอะไร</a:t>
              </a:r>
            </a:p>
            <a:p>
              <a:pPr algn="l"/>
              <a:r>
                <a:rPr lang="en-US" sz="16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	</a:t>
              </a:r>
              <a:r>
                <a:rPr lang="th-TH" sz="16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– บริษัทผู้นำเข้า หรือ ผู้จัดจำหน่าย</a:t>
              </a:r>
            </a:p>
            <a:p>
              <a:pPr algn="l"/>
              <a:r>
                <a:rPr lang="en-US" sz="16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16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โดยปกติหม้อต้มที่ผลิตได้มาตรฐาน 67</a:t>
              </a:r>
              <a:r>
                <a:rPr lang="en-US" sz="16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R </a:t>
              </a:r>
              <a:r>
                <a:rPr lang="th-TH" sz="16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ทุกใบจะมีซีรีส์</a:t>
              </a:r>
              <a:r>
                <a:rPr lang="th-TH" sz="1600" b="0" i="0" u="none" strike="noStrike" baseline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นัม</a:t>
              </a:r>
              <a:r>
                <a:rPr lang="th-TH" sz="16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เบอร์กำกับ และใบรับรองมาตรฐานมา ให้ด้วย ซึ่งในใบรับรองจะมีหมายเลขตรงซีรี</a:t>
              </a:r>
              <a:r>
                <a:rPr lang="th-TH" sz="1600" b="0" i="0" u="none" strike="noStrike" baseline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่ส์นัม</a:t>
              </a:r>
              <a:r>
                <a:rPr lang="th-TH" sz="16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เบอร์กับหม้อต้ม (เป็นมาตรฐานความปลอดภัยเท่านั้น)</a:t>
              </a:r>
            </a:p>
            <a:p>
              <a:pPr algn="l"/>
              <a:r>
                <a:rPr lang="th-TH" sz="16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7.6.4 ท่อยางต่าง ๆ</a:t>
              </a:r>
            </a:p>
            <a:p>
              <a:pPr algn="l"/>
              <a:r>
                <a:rPr lang="en-US" sz="16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16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ท่อน้ำร้อน ท่อนำไอแก๊ส ควรตรวจสอบดูว่า ผลิตมาเพื่อใช้กับน้ำร้อนหรือแก๊สหรือไม่ โดยสามารถตรวจสอบได้จากตัวท่อเอง เพราะข้างท่อจะพิมพ์การทนแรงดันใช้งานของท่อเอาไว้หรืออุณหภูมิใช้งานของท่อและยี่ห้อ หรือ ผู้ผลิต</a:t>
              </a:r>
              <a:endParaRPr lang="en-US" sz="1600" b="0" i="0" u="none" strike="noStrike" baseline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l"/>
              <a:r>
                <a:rPr lang="th-TH" sz="16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7.6.5 การติดตั้ง</a:t>
              </a:r>
            </a:p>
            <a:p>
              <a:pPr algn="l"/>
              <a:r>
                <a:rPr lang="en-US" sz="16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16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ความปลอดภัย ต้องปฏิบัติตามกฎกระทรวงและ พรบ.ที่เกี่ยวข้อง</a:t>
              </a:r>
            </a:p>
            <a:p>
              <a:pPr algn="l"/>
              <a:r>
                <a:rPr lang="th-TH" sz="16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7.6.6 การตรวจสอบหลังการติดตั้ง</a:t>
              </a:r>
            </a:p>
            <a:p>
              <a:pPr algn="l"/>
              <a:r>
                <a:rPr lang="en-US" sz="16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16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หลังการติดตั้งควรนำรถของท่านไปให้บุคคลที่ 3 เป็นผู้ตรวจสอบ (วิศวกรผู้ตรวจ) ว่าถูกต้องตามพระราชบัญญัติการขนส่งทางบก และเป็นผู้รับรองออกใบวิศวฯในการติดตั้งให้จะได้มั่นใจได้ว่าการติดตั้งถูกต้องและปลอดภัย ซึ่งสามารถสอบถามชื่อผู้ตรวจได้ที่ กรมขนส่งทางบก หมายเลขโทรศัพท์ 02–</a:t>
              </a:r>
              <a:r>
                <a:rPr lang="en-US" sz="16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272–3100</a:t>
              </a:r>
              <a:r>
                <a:rPr lang="th-TH" sz="16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เท่านี้</a:t>
              </a:r>
              <a:r>
                <a:rPr lang="th-TH" sz="1600" b="0" i="0" u="none" strike="noStrike" baseline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ก้อ</a:t>
              </a:r>
              <a:r>
                <a:rPr lang="th-TH" sz="16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มั่นใจได้ว่าการติดตั้งปลอดภัย ถูกกฎหมาย และอย่าลืมเมื่อติดตั้งเสร็จแล้ว ต้องนำรถของท่านไปแจ้งกับขนส่งตามที่อยู่ของรถท่าน </a:t>
              </a:r>
              <a:r>
                <a:rPr lang="en-US" sz="16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16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ภายใน 15 วัน</a:t>
              </a:r>
              <a:endParaRPr lang="en-US" sz="16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E62078B3-6FBF-4F61-9563-D06E1840AE7C}"/>
              </a:ext>
            </a:extLst>
          </p:cNvPr>
          <p:cNvGrpSpPr/>
          <p:nvPr/>
        </p:nvGrpSpPr>
        <p:grpSpPr>
          <a:xfrm>
            <a:off x="8345525" y="6063367"/>
            <a:ext cx="810209" cy="768311"/>
            <a:chOff x="7722968" y="106516"/>
            <a:chExt cx="1154709" cy="1025278"/>
          </a:xfrm>
        </p:grpSpPr>
        <p:sp>
          <p:nvSpPr>
            <p:cNvPr id="21" name="วงรี 20">
              <a:extLst>
                <a:ext uri="{FF2B5EF4-FFF2-40B4-BE49-F238E27FC236}">
                  <a16:creationId xmlns:a16="http://schemas.microsoft.com/office/drawing/2014/main" id="{C5664742-ABCF-4A51-BA23-0827FD6FF9EE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2" name="รูปภาพ 21">
              <a:extLst>
                <a:ext uri="{FF2B5EF4-FFF2-40B4-BE49-F238E27FC236}">
                  <a16:creationId xmlns:a16="http://schemas.microsoft.com/office/drawing/2014/main" id="{D20EDA4A-9414-4C01-B56B-A240CA4FF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012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1F06014-D26D-41EF-9214-B51A9BA4A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9536AE42-DD5E-40C8-9806-84E5AF5E735E}"/>
              </a:ext>
            </a:extLst>
          </p:cNvPr>
          <p:cNvSpPr txBox="1"/>
          <p:nvPr/>
        </p:nvSpPr>
        <p:spPr>
          <a:xfrm>
            <a:off x="1986084" y="1989937"/>
            <a:ext cx="5423263" cy="3323987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ln>
                  <a:solidFill>
                    <a:srgbClr val="660066"/>
                  </a:solidFill>
                </a:ln>
                <a:solidFill>
                  <a:srgbClr val="FF0066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25400" dist="50800" dir="12600000" algn="ctr" rotWithShape="0">
                    <a:srgbClr val="CCFF33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7.1 </a:t>
            </a:r>
            <a:r>
              <a:rPr lang="th-TH" sz="7000" b="1" dirty="0">
                <a:ln>
                  <a:solidFill>
                    <a:srgbClr val="660066"/>
                  </a:solidFill>
                </a:ln>
                <a:solidFill>
                  <a:srgbClr val="FF0066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25400" dist="50800" dir="12600000" algn="ctr" rotWithShape="0">
                    <a:srgbClr val="CCFF33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มาตรฐานการตรวจสอบการติดตั้งอุปกรณ์ </a:t>
            </a:r>
            <a:r>
              <a:rPr lang="en-US" sz="7000" b="1" dirty="0">
                <a:ln>
                  <a:solidFill>
                    <a:srgbClr val="660066"/>
                  </a:solidFill>
                </a:ln>
                <a:solidFill>
                  <a:srgbClr val="FF0066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25400" dist="50800" dir="12600000" algn="ctr" rotWithShape="0">
                    <a:srgbClr val="CCFF33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NGV</a:t>
            </a: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918BF7A-1E08-49FD-A0B6-75D309B5EF98}"/>
              </a:ext>
            </a:extLst>
          </p:cNvPr>
          <p:cNvGrpSpPr/>
          <p:nvPr/>
        </p:nvGrpSpPr>
        <p:grpSpPr>
          <a:xfrm>
            <a:off x="8125987" y="18418"/>
            <a:ext cx="990609" cy="939382"/>
            <a:chOff x="7722968" y="106516"/>
            <a:chExt cx="1154709" cy="1025278"/>
          </a:xfrm>
        </p:grpSpPr>
        <p:sp>
          <p:nvSpPr>
            <p:cNvPr id="8" name="วงรี 7">
              <a:extLst>
                <a:ext uri="{FF2B5EF4-FFF2-40B4-BE49-F238E27FC236}">
                  <a16:creationId xmlns:a16="http://schemas.microsoft.com/office/drawing/2014/main" id="{BB1D3B04-17BC-458D-92AF-9607A155BDCA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9" name="รูปภาพ 8">
              <a:extLst>
                <a:ext uri="{FF2B5EF4-FFF2-40B4-BE49-F238E27FC236}">
                  <a16:creationId xmlns:a16="http://schemas.microsoft.com/office/drawing/2014/main" id="{15DFD2EC-3E31-40D5-BC7C-6310CB6E0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15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19F84056-328D-4A64-B2C5-ADC10A5A7053}"/>
              </a:ext>
            </a:extLst>
          </p:cNvPr>
          <p:cNvSpPr/>
          <p:nvPr/>
        </p:nvSpPr>
        <p:spPr>
          <a:xfrm>
            <a:off x="38611" y="0"/>
            <a:ext cx="9066777" cy="6864593"/>
          </a:xfrm>
          <a:prstGeom prst="roundRect">
            <a:avLst>
              <a:gd name="adj" fmla="val 0"/>
            </a:avLst>
          </a:prstGeom>
          <a:solidFill>
            <a:schemeClr val="bg1">
              <a:alpha val="78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AA1DD59B-3940-4C72-A260-5BA04A2F14C0}"/>
              </a:ext>
            </a:extLst>
          </p:cNvPr>
          <p:cNvGrpSpPr/>
          <p:nvPr/>
        </p:nvGrpSpPr>
        <p:grpSpPr>
          <a:xfrm>
            <a:off x="391500" y="87086"/>
            <a:ext cx="8771071" cy="7082364"/>
            <a:chOff x="539545" y="393605"/>
            <a:chExt cx="8390460" cy="6254133"/>
          </a:xfrm>
        </p:grpSpPr>
        <p:grpSp>
          <p:nvGrpSpPr>
            <p:cNvPr id="3" name="กลุ่ม 2">
              <a:extLst>
                <a:ext uri="{FF2B5EF4-FFF2-40B4-BE49-F238E27FC236}">
                  <a16:creationId xmlns:a16="http://schemas.microsoft.com/office/drawing/2014/main" id="{065EE628-C9C2-425A-A54E-93E8221EAC76}"/>
                </a:ext>
              </a:extLst>
            </p:cNvPr>
            <p:cNvGrpSpPr/>
            <p:nvPr/>
          </p:nvGrpSpPr>
          <p:grpSpPr>
            <a:xfrm>
              <a:off x="539545" y="393605"/>
              <a:ext cx="8390460" cy="5984927"/>
              <a:chOff x="539545" y="393605"/>
              <a:chExt cx="8390460" cy="5984927"/>
            </a:xfrm>
          </p:grpSpPr>
          <p:grpSp>
            <p:nvGrpSpPr>
              <p:cNvPr id="6" name="กลุ่ม 5">
                <a:extLst>
                  <a:ext uri="{FF2B5EF4-FFF2-40B4-BE49-F238E27FC236}">
                    <a16:creationId xmlns:a16="http://schemas.microsoft.com/office/drawing/2014/main" id="{31FFEA8B-49C6-4D6D-8758-98F401ACD805}"/>
                  </a:ext>
                </a:extLst>
              </p:cNvPr>
              <p:cNvGrpSpPr/>
              <p:nvPr/>
            </p:nvGrpSpPr>
            <p:grpSpPr>
              <a:xfrm flipH="1">
                <a:off x="539545" y="393605"/>
                <a:ext cx="8047494" cy="5826950"/>
                <a:chOff x="731522" y="647610"/>
                <a:chExt cx="7441822" cy="5650099"/>
              </a:xfrm>
            </p:grpSpPr>
            <p:sp>
              <p:nvSpPr>
                <p:cNvPr id="8" name="สี่เหลี่ยมผืนผ้า 7">
                  <a:extLst>
                    <a:ext uri="{FF2B5EF4-FFF2-40B4-BE49-F238E27FC236}">
                      <a16:creationId xmlns:a16="http://schemas.microsoft.com/office/drawing/2014/main" id="{6DA197E2-5679-46DC-8194-0560CFC653F8}"/>
                    </a:ext>
                  </a:extLst>
                </p:cNvPr>
                <p:cNvSpPr/>
                <p:nvPr/>
              </p:nvSpPr>
              <p:spPr>
                <a:xfrm>
                  <a:off x="731522" y="647610"/>
                  <a:ext cx="7441822" cy="5650099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สี่เหลี่ยมผืนผ้า 8">
                  <a:extLst>
                    <a:ext uri="{FF2B5EF4-FFF2-40B4-BE49-F238E27FC236}">
                      <a16:creationId xmlns:a16="http://schemas.microsoft.com/office/drawing/2014/main" id="{7E0C4FAF-DAF4-4FB7-800C-C827019124F9}"/>
                    </a:ext>
                  </a:extLst>
                </p:cNvPr>
                <p:cNvSpPr/>
                <p:nvPr/>
              </p:nvSpPr>
              <p:spPr>
                <a:xfrm>
                  <a:off x="838899" y="780205"/>
                  <a:ext cx="7232996" cy="5406211"/>
                </a:xfrm>
                <a:prstGeom prst="rect">
                  <a:avLst/>
                </a:prstGeom>
                <a:gradFill>
                  <a:gsLst>
                    <a:gs pos="3000">
                      <a:srgbClr val="CCFF33"/>
                    </a:gs>
                    <a:gs pos="100000">
                      <a:srgbClr val="CCFF99"/>
                    </a:gs>
                  </a:gsLst>
                  <a:lin ang="5400000" scaled="1"/>
                </a:gradFill>
                <a:ln w="76200">
                  <a:solidFill>
                    <a:srgbClr val="FFFF00"/>
                  </a:solidFill>
                  <a:prstDash val="sysDot"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5" name="รูปภาพ 4">
                <a:extLst>
                  <a:ext uri="{FF2B5EF4-FFF2-40B4-BE49-F238E27FC236}">
                    <a16:creationId xmlns:a16="http://schemas.microsoft.com/office/drawing/2014/main" id="{380DAFE3-E46F-4C84-B797-38E7B3C64D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6315" y="4518672"/>
                <a:ext cx="2333690" cy="1859860"/>
              </a:xfrm>
              <a:prstGeom prst="rect">
                <a:avLst/>
              </a:prstGeom>
            </p:spPr>
          </p:pic>
        </p:grp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9B6508F2-4891-4DFD-885D-300C74C81A56}"/>
                </a:ext>
              </a:extLst>
            </p:cNvPr>
            <p:cNvSpPr txBox="1"/>
            <p:nvPr/>
          </p:nvSpPr>
          <p:spPr>
            <a:xfrm>
              <a:off x="750070" y="553421"/>
              <a:ext cx="7695860" cy="60943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	มาตรฐานการตรวจสอบการติดตั้ง </a:t>
              </a:r>
              <a:r>
                <a: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เป็นข้อกำหนดเพื่อให้สถานประกอบการทำการตรวจสอบติดตั้ง เพื่อให้เกิดความมั่นใจในความปลอดภัยก่อนที่จะส่งให้บุคคลที่ 3 ที่กรมการขนส่งอนุญาตให้ทำการตรวจรับรอง การตรวจสอบดังกล่าวเป็นการตรวจสอบการติดตั้งที่ทำได้ทันทีหลังจากติดตั้งอุปกรณ์ </a:t>
              </a:r>
              <a:r>
                <a: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โดยใช้ก๊าซธรรมชาติอัดจากชุดแพ</a:t>
              </a:r>
              <a:r>
                <a:rPr lang="th-TH" sz="1700" b="0" i="0" u="none" strike="noStrike" baseline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็ค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ก๊าซ (</a:t>
              </a:r>
              <a:r>
                <a: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Mobile Storage Package) 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ของสถานประกอบการเอง สำหรับการตรวจสอบการอย่างละเอียดจะเป็นหน้าที่ของบุคคลที่ 3 ที่กรมการขนส่งทางบกรับรอง</a:t>
              </a:r>
            </a:p>
            <a:p>
              <a:pPr algn="l"/>
              <a:r>
                <a:rPr lang="th-TH" sz="17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7.1.1 มาตรฐานการติดตั้ง</a:t>
              </a:r>
            </a:p>
            <a:p>
              <a:pPr algn="l"/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มาตรฐานการติดตั้งต้องเป็นไปตามกฎหมาย ข้อบังคับของกรมการขนส่งทางบก ข้อกำหนดในมาตรฐาน </a:t>
              </a:r>
              <a:r>
                <a: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ISO 15501, 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มาตรฐาน </a:t>
              </a:r>
              <a:r>
                <a: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UN ECE R110 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หรือมาตรฐานอื่นใดที่กรมการขนส่งทางบกให้การรับรอง</a:t>
              </a:r>
            </a:p>
            <a:p>
              <a:pPr algn="l"/>
              <a:r>
                <a:rPr lang="th-TH" sz="17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7.1.2 ข้อกำหนดในการตรวจสอบหลังการติดตั้งอุปกรณ์ </a:t>
              </a:r>
              <a:r>
                <a:rPr lang="en-US" sz="17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</a:t>
              </a:r>
            </a:p>
            <a:p>
              <a:pPr algn="l"/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 กำหนดให้สถานประกอบการต้องจัดทำวิธีปฏิบัติงาน (</a:t>
              </a:r>
              <a:r>
                <a: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Work Instruction) 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สำหรับตรวจสอบการติดตั้ง พร้อมทั้งจัดทำแบบฟอร์มการตรวจสอบการติดตั้งอุปกรณ์ </a:t>
              </a:r>
              <a:r>
                <a: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 (Check Sheet) 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ด้วย</a:t>
              </a:r>
            </a:p>
            <a:p>
              <a:pPr algn="l"/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 เมื่อทำการติดตั้งอุปกรณ์ </a:t>
              </a:r>
              <a:r>
                <a: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แล้วเสร็จให้ทำการตรวจสอบการติดตั้งอุปกรณ์ตามแบบฟอร์มการตรวจสอบการติดตั้งอุปกรณ์ </a:t>
              </a:r>
              <a:r>
                <a: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</a:t>
              </a:r>
            </a:p>
            <a:p>
              <a:pPr algn="l"/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 หลังจากการตรวจสอบตามแบบฟอร์มครบถ้วนแล้ว ให้ผู้ตรวจสอบลงรายละเอียดแบบฟอร์มให้ครบถ้วน เซ็นชื่อพร้อมลงวันที่ตรวจสอบ และเก็บเอกสารไว้เพื่อนเป็นหลักฐานต่อไป</a:t>
              </a:r>
            </a:p>
            <a:p>
              <a:pPr algn="l"/>
              <a:r>
                <a:rPr lang="th-TH" sz="17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7.1.3 ข้อกำหนดสำหรับแบบฟอร์มการตรวจสอบ</a:t>
              </a:r>
            </a:p>
            <a:p>
              <a:pPr algn="l"/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แบบฟอร์มการตรวจสอบการติดตั้งอุปกรณ์ </a:t>
              </a:r>
              <a:r>
                <a: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ต้องระบุรายละเอียดดังนี้</a:t>
              </a:r>
            </a:p>
            <a:p>
              <a:pPr algn="l"/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 รายละเอียดการตรวจสอบ ต้องระบุให้ชัดเจนทั้งเรื่องที่จะทำการตรวจสอบ และรายละเอียดในการตรวจสอบว่าอย่างไรผ่าน อย่างไรไม่ผ่าน</a:t>
              </a:r>
            </a:p>
            <a:p>
              <a:pPr algn="l"/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 รูปภาพแสดงแผนผังการเพื่อให้สามารถระบุได้ว่าจะตรวจสอบอุปกรณ์ชิ้นใด ตำแหน่งใดของรถยนต์</a:t>
              </a:r>
            </a:p>
            <a:p>
              <a:pPr algn="l"/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 ชื่อบริษัทที่ทำการตรวจสอบ</a:t>
              </a:r>
            </a:p>
            <a:p>
              <a:pPr algn="l"/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4. ชื่อพร้อมลายเซ็นของวิศวกรหรือช่างผู้ชำนาญการที่ทำการตรวจสอบ</a:t>
              </a:r>
            </a:p>
            <a:p>
              <a:pPr algn="l"/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5. วันที่ตรวจสอบ</a:t>
              </a:r>
            </a:p>
            <a:p>
              <a:pPr algn="l"/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6. ทะเบียนรถยนต์ที่ทำการตรวจสอบ</a:t>
              </a:r>
            </a:p>
            <a:p>
              <a:pPr algn="l"/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7. หัวข้อที่กำหนดให้ตรวจสอบ</a:t>
              </a:r>
            </a:p>
            <a:p>
              <a:pPr algn="l"/>
              <a:r>
                <a:rPr lang="th-TH" sz="17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7.1.4 มาตรฐานความดัน</a:t>
              </a:r>
            </a:p>
            <a:p>
              <a:pPr algn="l"/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ตรวจสอบขนาดของมาตรวัดความดัน มาตรวัดความดันต้องวัดความดันได้ 300 บาร์เป็นอย่างน้อย</a:t>
              </a:r>
              <a:endParaRPr lang="en-US" sz="17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B110C79D-B710-4EF4-97B7-B5FB89DEB8BC}"/>
              </a:ext>
            </a:extLst>
          </p:cNvPr>
          <p:cNvGrpSpPr/>
          <p:nvPr/>
        </p:nvGrpSpPr>
        <p:grpSpPr>
          <a:xfrm>
            <a:off x="8338251" y="6069812"/>
            <a:ext cx="810209" cy="768311"/>
            <a:chOff x="7722968" y="106516"/>
            <a:chExt cx="1154709" cy="1025278"/>
          </a:xfrm>
        </p:grpSpPr>
        <p:sp>
          <p:nvSpPr>
            <p:cNvPr id="14" name="วงรี 13">
              <a:extLst>
                <a:ext uri="{FF2B5EF4-FFF2-40B4-BE49-F238E27FC236}">
                  <a16:creationId xmlns:a16="http://schemas.microsoft.com/office/drawing/2014/main" id="{809D3B45-DCD1-4B3B-B7A5-2EE7B60DF270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5" name="รูปภาพ 14">
              <a:extLst>
                <a:ext uri="{FF2B5EF4-FFF2-40B4-BE49-F238E27FC236}">
                  <a16:creationId xmlns:a16="http://schemas.microsoft.com/office/drawing/2014/main" id="{1C4F9907-9A42-4CC1-A7D0-2F2DBFA99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257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0382D5E-4E5B-41FA-8732-5275292DE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D81C2A46-1AFC-474F-9EE5-A58B05F61DEE}"/>
              </a:ext>
            </a:extLst>
          </p:cNvPr>
          <p:cNvSpPr txBox="1"/>
          <p:nvPr/>
        </p:nvSpPr>
        <p:spPr>
          <a:xfrm>
            <a:off x="2029360" y="2294736"/>
            <a:ext cx="5329382" cy="2554545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rgbClr val="660066"/>
                  </a:solidFill>
                </a:ln>
                <a:solidFill>
                  <a:srgbClr val="FF0066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25400" dist="50800" dir="12600000" algn="ctr" rotWithShape="0">
                    <a:srgbClr val="CCFF33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7.</a:t>
            </a:r>
            <a:r>
              <a:rPr lang="th-TH" sz="8000" b="1" dirty="0">
                <a:ln>
                  <a:solidFill>
                    <a:srgbClr val="660066"/>
                  </a:solidFill>
                </a:ln>
                <a:solidFill>
                  <a:srgbClr val="FF0066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25400" dist="50800" dir="12600000" algn="ctr" rotWithShape="0">
                    <a:srgbClr val="CCFF33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 การตรวจสอบหลังการติดตั้ง</a:t>
            </a:r>
            <a:endParaRPr lang="en-US" sz="8000" b="1" dirty="0">
              <a:ln>
                <a:solidFill>
                  <a:srgbClr val="660066"/>
                </a:solidFill>
              </a:ln>
              <a:solidFill>
                <a:srgbClr val="FF0066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25400" dist="50800" dir="12600000" algn="ctr" rotWithShape="0">
                  <a:srgbClr val="CCFF33"/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124776CE-ADF0-4A60-82B2-C17D9E4BE9C2}"/>
              </a:ext>
            </a:extLst>
          </p:cNvPr>
          <p:cNvGrpSpPr/>
          <p:nvPr/>
        </p:nvGrpSpPr>
        <p:grpSpPr>
          <a:xfrm>
            <a:off x="8338251" y="6069812"/>
            <a:ext cx="810209" cy="768311"/>
            <a:chOff x="7722968" y="106516"/>
            <a:chExt cx="1154709" cy="1025278"/>
          </a:xfrm>
        </p:grpSpPr>
        <p:sp>
          <p:nvSpPr>
            <p:cNvPr id="7" name="วงรี 6">
              <a:extLst>
                <a:ext uri="{FF2B5EF4-FFF2-40B4-BE49-F238E27FC236}">
                  <a16:creationId xmlns:a16="http://schemas.microsoft.com/office/drawing/2014/main" id="{2EF1481F-E515-49E0-8F2A-A776C67FC214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8E346425-C2A2-4D6C-9E4C-D11E31297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603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EFFC1B22-D091-4C79-8AC0-E4FACBE36A9C}"/>
              </a:ext>
            </a:extLst>
          </p:cNvPr>
          <p:cNvSpPr/>
          <p:nvPr/>
        </p:nvSpPr>
        <p:spPr>
          <a:xfrm>
            <a:off x="87086" y="87086"/>
            <a:ext cx="8952411" cy="6670765"/>
          </a:xfrm>
          <a:prstGeom prst="roundRect">
            <a:avLst>
              <a:gd name="adj" fmla="val 5222"/>
            </a:avLst>
          </a:prstGeom>
          <a:solidFill>
            <a:schemeClr val="bg1">
              <a:alpha val="78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75CECEAC-D951-4044-8562-2DEC1613371D}"/>
              </a:ext>
            </a:extLst>
          </p:cNvPr>
          <p:cNvGrpSpPr/>
          <p:nvPr/>
        </p:nvGrpSpPr>
        <p:grpSpPr>
          <a:xfrm>
            <a:off x="397279" y="308067"/>
            <a:ext cx="8755071" cy="6336572"/>
            <a:chOff x="397279" y="308066"/>
            <a:chExt cx="8830244" cy="6874965"/>
          </a:xfrm>
        </p:grpSpPr>
        <p:grpSp>
          <p:nvGrpSpPr>
            <p:cNvPr id="12" name="กลุ่ม 11">
              <a:extLst>
                <a:ext uri="{FF2B5EF4-FFF2-40B4-BE49-F238E27FC236}">
                  <a16:creationId xmlns:a16="http://schemas.microsoft.com/office/drawing/2014/main" id="{7646E3FC-9A81-4B8C-B655-C92562608B5C}"/>
                </a:ext>
              </a:extLst>
            </p:cNvPr>
            <p:cNvGrpSpPr/>
            <p:nvPr/>
          </p:nvGrpSpPr>
          <p:grpSpPr>
            <a:xfrm>
              <a:off x="397279" y="308066"/>
              <a:ext cx="8830244" cy="6874965"/>
              <a:chOff x="397279" y="308066"/>
              <a:chExt cx="8830244" cy="6874965"/>
            </a:xfrm>
          </p:grpSpPr>
          <p:grpSp>
            <p:nvGrpSpPr>
              <p:cNvPr id="6" name="กลุ่ม 5">
                <a:extLst>
                  <a:ext uri="{FF2B5EF4-FFF2-40B4-BE49-F238E27FC236}">
                    <a16:creationId xmlns:a16="http://schemas.microsoft.com/office/drawing/2014/main" id="{308EFD48-72D2-43C3-AC1D-19B08B400BD8}"/>
                  </a:ext>
                </a:extLst>
              </p:cNvPr>
              <p:cNvGrpSpPr/>
              <p:nvPr/>
            </p:nvGrpSpPr>
            <p:grpSpPr>
              <a:xfrm flipH="1">
                <a:off x="397279" y="308066"/>
                <a:ext cx="8349441" cy="6241868"/>
                <a:chOff x="731522" y="647610"/>
                <a:chExt cx="7441822" cy="5650099"/>
              </a:xfrm>
            </p:grpSpPr>
            <p:sp>
              <p:nvSpPr>
                <p:cNvPr id="8" name="สี่เหลี่ยมผืนผ้า 7">
                  <a:extLst>
                    <a:ext uri="{FF2B5EF4-FFF2-40B4-BE49-F238E27FC236}">
                      <a16:creationId xmlns:a16="http://schemas.microsoft.com/office/drawing/2014/main" id="{B6606866-4BEE-47C3-8A73-3B3F7D571C43}"/>
                    </a:ext>
                  </a:extLst>
                </p:cNvPr>
                <p:cNvSpPr/>
                <p:nvPr/>
              </p:nvSpPr>
              <p:spPr>
                <a:xfrm>
                  <a:off x="731522" y="647610"/>
                  <a:ext cx="7441822" cy="5650099"/>
                </a:xfrm>
                <a:prstGeom prst="rect">
                  <a:avLst/>
                </a:prstGeom>
                <a:solidFill>
                  <a:srgbClr val="CC0099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สี่เหลี่ยมผืนผ้า 8">
                  <a:extLst>
                    <a:ext uri="{FF2B5EF4-FFF2-40B4-BE49-F238E27FC236}">
                      <a16:creationId xmlns:a16="http://schemas.microsoft.com/office/drawing/2014/main" id="{D1BE8710-D565-41F8-9684-36C24F308F34}"/>
                    </a:ext>
                  </a:extLst>
                </p:cNvPr>
                <p:cNvSpPr/>
                <p:nvPr/>
              </p:nvSpPr>
              <p:spPr>
                <a:xfrm>
                  <a:off x="838899" y="780205"/>
                  <a:ext cx="7232996" cy="5406211"/>
                </a:xfrm>
                <a:prstGeom prst="rect">
                  <a:avLst/>
                </a:prstGeom>
                <a:gradFill>
                  <a:gsLst>
                    <a:gs pos="3000">
                      <a:srgbClr val="CCFF33"/>
                    </a:gs>
                    <a:gs pos="100000">
                      <a:srgbClr val="CCFF99"/>
                    </a:gs>
                  </a:gsLst>
                  <a:lin ang="5400000" scaled="1"/>
                </a:gradFill>
                <a:ln w="76200">
                  <a:solidFill>
                    <a:srgbClr val="FFFF00"/>
                  </a:solidFill>
                  <a:prstDash val="sysDot"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11" name="รูปภาพ 10">
                <a:extLst>
                  <a:ext uri="{FF2B5EF4-FFF2-40B4-BE49-F238E27FC236}">
                    <a16:creationId xmlns:a16="http://schemas.microsoft.com/office/drawing/2014/main" id="{5BBB7CB8-AC9C-4F37-A695-95B0989184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9663" y="5456834"/>
                <a:ext cx="2537860" cy="1726197"/>
              </a:xfrm>
              <a:prstGeom prst="rect">
                <a:avLst/>
              </a:prstGeom>
            </p:spPr>
          </p:pic>
        </p:grpSp>
        <p:sp>
          <p:nvSpPr>
            <p:cNvPr id="14" name="กล่องข้อความ 13">
              <a:extLst>
                <a:ext uri="{FF2B5EF4-FFF2-40B4-BE49-F238E27FC236}">
                  <a16:creationId xmlns:a16="http://schemas.microsoft.com/office/drawing/2014/main" id="{8940BA26-12DC-480A-8753-275908E289FF}"/>
                </a:ext>
              </a:extLst>
            </p:cNvPr>
            <p:cNvSpPr txBox="1"/>
            <p:nvPr/>
          </p:nvSpPr>
          <p:spPr>
            <a:xfrm>
              <a:off x="630204" y="602923"/>
              <a:ext cx="7955281" cy="55264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19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7.2.1 การตรวจสอบทั่วไป</a:t>
              </a:r>
            </a:p>
            <a:p>
              <a:pPr algn="l"/>
              <a:r>
                <a:rPr lang="th-TH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 ตรวจสอบตำแหน่งการติดตั้งอุปกรณ์ </a:t>
              </a:r>
              <a:r>
                <a:rPr lang="en-US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ว่ามีส่วนใดส่วนหนึ่งติดตั้งพ้นตัวรถหรือไม่อุปกรณ์ </a:t>
              </a:r>
              <a:r>
                <a:rPr lang="en-US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ทุกชนิดต้องไม่ติดตั้งในตำแหน่งนอกสุด สูงสุด หรือต่ำสุด และต้องติดตั้งให้สูงกว่าพื้นไม่น้อยกว่า 20 เซนติเมตร</a:t>
              </a:r>
            </a:p>
            <a:p>
              <a:pPr algn="l"/>
              <a:r>
                <a:rPr lang="th-TH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 ตรวจสอบสติ๊กเกอร์ </a:t>
              </a:r>
              <a:r>
                <a:rPr lang="en-US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CNG </a:t>
              </a:r>
              <a:r>
                <a:rPr lang="th-TH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ที่ติดไว้ด้านนอกตัวรถ รถยนต์ที่ใช้ก๊าซธรรมชาติต้องติดสติ๊กเกอร์แสดงการใช้ก๊าซธรรมชาติให้เห็นอย่างชัดเจน รายละเอียดของสติ๊กเกอร์ดังกล่าวเป็นไปตามที่กรมการขนส่งทางบกกำหนด</a:t>
              </a:r>
            </a:p>
            <a:p>
              <a:pPr algn="l"/>
              <a:r>
                <a:rPr lang="th-TH" sz="19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7.2.2 ถังบรรจุก๊าซธรรมชาติอัด</a:t>
              </a:r>
            </a:p>
            <a:p>
              <a:pPr algn="l"/>
              <a:r>
                <a:rPr lang="th-TH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 ตรวจสอบถังว่ามีการพ่นตัวอักษรสีดำว่า </a:t>
              </a:r>
              <a:r>
                <a:rPr lang="en-US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CNG/NGV </a:t>
              </a:r>
              <a:r>
                <a:rPr lang="th-TH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หรือไม่ ต้องมีการพ่นตัวอักษรดังกล่าวด้วยสีดำที่ถังทุกใบ</a:t>
              </a:r>
            </a:p>
            <a:p>
              <a:pPr algn="l"/>
              <a:r>
                <a:rPr lang="th-TH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 ตรวจสอบสลักเกลียวสำหรับยึด โดยถัง 1 ใบต้องมีสลักเกลียวสำหรับยึด 4 ตัว ถ้าเป็นถังขนาดไม่เกิน 100 ลิตรน้ำต้องใช้สลักเกลียวขนาด 10 มม. เป็นอย่างน้อย แต่ถ้าถังขนาดมากกว่า 100 ลิตรน้ำต้องใช้สลักเกลียวขนาด 12 มม. เป็นอย่างน้อย</a:t>
              </a:r>
            </a:p>
            <a:p>
              <a:pPr algn="l"/>
              <a:r>
                <a:rPr lang="th-TH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 ตรวจสอบขนาดของแถบรัดถัง ถ้าเป็นถังขนาดไม่เกิน 100 ลิตรน้ำต้องใช้แถบรัดถัง กว้าง30 มม. ขึ้นไปและต้องมียางรองระหว่างเข็มขัดกับถังก๊าซ แต่ถ้าเป็นถังขนาดเกิน 100 ลิตรน้ำต้องใช้แถบรัดถังขนาด กว้าง 50 มม. หนา 6 มม. ขึ้น</a:t>
              </a:r>
            </a:p>
            <a:p>
              <a:pPr algn="l"/>
              <a:r>
                <a:rPr lang="th-TH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4. ตรวจสอบประกับยึดถัง ประกับยึดถังต้องเป็นแผ่นโลหะขนาดไม่น้อยกว่า 3,600 ตารางมิลลิเมตร และต้องมีความหนาไม่น้อยกว่า 2.5 มม.</a:t>
              </a:r>
            </a:p>
            <a:p>
              <a:pPr algn="l"/>
              <a:r>
                <a:rPr lang="th-TH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5. ตรวจสอบอุณหภูมิที่ผิวถังขณะที่เครื่องยนต์ทำงานอยู่ อุณหภูมิที่ผิวถังต้องไม่เกิน 65องศาเซลเซียส</a:t>
              </a:r>
            </a:p>
            <a:p>
              <a:pPr algn="l"/>
              <a:r>
                <a:rPr lang="th-TH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6. ตรวจสอบท่อระบายก๊าซที่บริเวณหัวถัง ที่บริเวณหัวถังต้องมีการติดตั้งกล่องระบายก๊าซ</a:t>
              </a:r>
              <a:r>
                <a:rPr lang="en-US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(Vapor Box) </a:t>
              </a:r>
              <a:r>
                <a:rPr lang="th-TH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และท่อระบายก๊าซเพื่อว่าเมื่อเกิดอุบัติเหตุก๊าซรั่ว ก๊าซจะถูกระบายออกนอกรถจนหมด ไม่เข้าไปในตัวรถ ท่อระบายก๊าซต้องมีลักษณะเป็นท่ออ่อนขนาด 30 มม.ขึ้นไป 2 ท่อ ต่อจากหัวถังมายังใต้ท้องรถท่อหนึ่งต้องรับลมเข้าไปข้างในเพื่อเพิ่มแรงดันในการระบายก๊าซ ส่วนอีกท่อทำหน้าที่ระบายก๊าซออกนอกตัวรถ</a:t>
              </a:r>
              <a:endParaRPr lang="en-US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5C9B1446-662C-4FF3-B83C-DE565CFA8B46}"/>
              </a:ext>
            </a:extLst>
          </p:cNvPr>
          <p:cNvGrpSpPr/>
          <p:nvPr/>
        </p:nvGrpSpPr>
        <p:grpSpPr>
          <a:xfrm>
            <a:off x="8341616" y="28568"/>
            <a:ext cx="810209" cy="768311"/>
            <a:chOff x="7722968" y="106516"/>
            <a:chExt cx="1154709" cy="1025278"/>
          </a:xfrm>
        </p:grpSpPr>
        <p:sp>
          <p:nvSpPr>
            <p:cNvPr id="17" name="วงรี 16">
              <a:extLst>
                <a:ext uri="{FF2B5EF4-FFF2-40B4-BE49-F238E27FC236}">
                  <a16:creationId xmlns:a16="http://schemas.microsoft.com/office/drawing/2014/main" id="{7DF6ED7F-6DB0-4E1B-9C15-3AC033C6423B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8" name="รูปภาพ 17">
              <a:extLst>
                <a:ext uri="{FF2B5EF4-FFF2-40B4-BE49-F238E27FC236}">
                  <a16:creationId xmlns:a16="http://schemas.microsoft.com/office/drawing/2014/main" id="{4B062192-0BAC-4A1B-BA81-A20D8ECF3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840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77BD7D0-F795-42F4-9D9C-F56A40977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0AF91630-5FAA-40E3-B5E3-7468DFBB68FE}"/>
              </a:ext>
            </a:extLst>
          </p:cNvPr>
          <p:cNvSpPr txBox="1"/>
          <p:nvPr/>
        </p:nvSpPr>
        <p:spPr>
          <a:xfrm>
            <a:off x="2029360" y="2294736"/>
            <a:ext cx="5329382" cy="2800767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>
                  <a:solidFill>
                    <a:srgbClr val="660066"/>
                  </a:solidFill>
                </a:ln>
                <a:solidFill>
                  <a:srgbClr val="FF0066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25400" dist="50800" dir="12600000" algn="ctr" rotWithShape="0">
                    <a:srgbClr val="CCFF33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7.</a:t>
            </a:r>
            <a:r>
              <a:rPr lang="th-TH" sz="8800" b="1" dirty="0">
                <a:ln>
                  <a:solidFill>
                    <a:srgbClr val="660066"/>
                  </a:solidFill>
                </a:ln>
                <a:solidFill>
                  <a:srgbClr val="FF0066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25400" dist="50800" dir="12600000" algn="ctr" rotWithShape="0">
                    <a:srgbClr val="CCFF33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 ท่อนำก๊าซความดันสูง</a:t>
            </a:r>
            <a:endParaRPr lang="en-US" sz="8800" b="1" dirty="0">
              <a:ln>
                <a:solidFill>
                  <a:srgbClr val="660066"/>
                </a:solidFill>
              </a:ln>
              <a:solidFill>
                <a:srgbClr val="FF0066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25400" dist="50800" dir="12600000" algn="ctr" rotWithShape="0">
                  <a:srgbClr val="CCFF33"/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8B04BACD-3445-4622-B15D-ADCF64AB70A7}"/>
              </a:ext>
            </a:extLst>
          </p:cNvPr>
          <p:cNvGrpSpPr/>
          <p:nvPr/>
        </p:nvGrpSpPr>
        <p:grpSpPr>
          <a:xfrm>
            <a:off x="8341616" y="28568"/>
            <a:ext cx="810209" cy="768311"/>
            <a:chOff x="7722968" y="106516"/>
            <a:chExt cx="1154709" cy="1025278"/>
          </a:xfrm>
        </p:grpSpPr>
        <p:sp>
          <p:nvSpPr>
            <p:cNvPr id="7" name="วงรี 6">
              <a:extLst>
                <a:ext uri="{FF2B5EF4-FFF2-40B4-BE49-F238E27FC236}">
                  <a16:creationId xmlns:a16="http://schemas.microsoft.com/office/drawing/2014/main" id="{EDF14681-66AF-4FDE-98B9-9B56F0345BB9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0C06871D-B567-4B1F-ACBF-E4B888CEB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933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53671612-C4A4-40B4-9FEA-26013263C340}"/>
              </a:ext>
            </a:extLst>
          </p:cNvPr>
          <p:cNvSpPr/>
          <p:nvPr/>
        </p:nvSpPr>
        <p:spPr>
          <a:xfrm>
            <a:off x="87086" y="78377"/>
            <a:ext cx="8952411" cy="6670765"/>
          </a:xfrm>
          <a:prstGeom prst="roundRect">
            <a:avLst>
              <a:gd name="adj" fmla="val 9095"/>
            </a:avLst>
          </a:prstGeom>
          <a:solidFill>
            <a:schemeClr val="bg1">
              <a:alpha val="78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DA7ACA0D-9B95-4EAD-962B-595FB588A39D}"/>
              </a:ext>
            </a:extLst>
          </p:cNvPr>
          <p:cNvGrpSpPr/>
          <p:nvPr/>
        </p:nvGrpSpPr>
        <p:grpSpPr>
          <a:xfrm>
            <a:off x="614993" y="403862"/>
            <a:ext cx="8354835" cy="6824253"/>
            <a:chOff x="397279" y="308067"/>
            <a:chExt cx="8755071" cy="6865465"/>
          </a:xfrm>
        </p:grpSpPr>
        <p:grpSp>
          <p:nvGrpSpPr>
            <p:cNvPr id="12" name="กลุ่ม 11">
              <a:extLst>
                <a:ext uri="{FF2B5EF4-FFF2-40B4-BE49-F238E27FC236}">
                  <a16:creationId xmlns:a16="http://schemas.microsoft.com/office/drawing/2014/main" id="{CA1A2ED9-9989-49CD-B79E-E68B84B00FFC}"/>
                </a:ext>
              </a:extLst>
            </p:cNvPr>
            <p:cNvGrpSpPr/>
            <p:nvPr/>
          </p:nvGrpSpPr>
          <p:grpSpPr>
            <a:xfrm>
              <a:off x="397279" y="308067"/>
              <a:ext cx="8755071" cy="6865465"/>
              <a:chOff x="397279" y="308067"/>
              <a:chExt cx="8755071" cy="6865465"/>
            </a:xfrm>
          </p:grpSpPr>
          <p:grpSp>
            <p:nvGrpSpPr>
              <p:cNvPr id="6" name="กลุ่ม 5">
                <a:extLst>
                  <a:ext uri="{FF2B5EF4-FFF2-40B4-BE49-F238E27FC236}">
                    <a16:creationId xmlns:a16="http://schemas.microsoft.com/office/drawing/2014/main" id="{A682A15E-CBA7-4FBA-AA19-4B566B8EF7BA}"/>
                  </a:ext>
                </a:extLst>
              </p:cNvPr>
              <p:cNvGrpSpPr/>
              <p:nvPr/>
            </p:nvGrpSpPr>
            <p:grpSpPr>
              <a:xfrm flipH="1">
                <a:off x="397279" y="308067"/>
                <a:ext cx="8278361" cy="5753054"/>
                <a:chOff x="731522" y="647610"/>
                <a:chExt cx="7441822" cy="5650099"/>
              </a:xfrm>
            </p:grpSpPr>
            <p:sp>
              <p:nvSpPr>
                <p:cNvPr id="8" name="สี่เหลี่ยมผืนผ้า 7">
                  <a:extLst>
                    <a:ext uri="{FF2B5EF4-FFF2-40B4-BE49-F238E27FC236}">
                      <a16:creationId xmlns:a16="http://schemas.microsoft.com/office/drawing/2014/main" id="{E8FBD4BA-C96B-424F-A2D0-19FA66D714F1}"/>
                    </a:ext>
                  </a:extLst>
                </p:cNvPr>
                <p:cNvSpPr/>
                <p:nvPr/>
              </p:nvSpPr>
              <p:spPr>
                <a:xfrm>
                  <a:off x="731522" y="647610"/>
                  <a:ext cx="7441822" cy="5650099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สี่เหลี่ยมผืนผ้า 8">
                  <a:extLst>
                    <a:ext uri="{FF2B5EF4-FFF2-40B4-BE49-F238E27FC236}">
                      <a16:creationId xmlns:a16="http://schemas.microsoft.com/office/drawing/2014/main" id="{7C2FF9CE-8A34-4C35-B782-F3D05204B481}"/>
                    </a:ext>
                  </a:extLst>
                </p:cNvPr>
                <p:cNvSpPr/>
                <p:nvPr/>
              </p:nvSpPr>
              <p:spPr>
                <a:xfrm>
                  <a:off x="838899" y="780205"/>
                  <a:ext cx="7232996" cy="5406211"/>
                </a:xfrm>
                <a:prstGeom prst="rect">
                  <a:avLst/>
                </a:prstGeom>
                <a:gradFill>
                  <a:gsLst>
                    <a:gs pos="3000">
                      <a:srgbClr val="CCFF33"/>
                    </a:gs>
                    <a:gs pos="100000">
                      <a:srgbClr val="CCFF99"/>
                    </a:gs>
                  </a:gsLst>
                  <a:lin ang="5400000" scaled="1"/>
                </a:gradFill>
                <a:ln w="76200">
                  <a:solidFill>
                    <a:srgbClr val="FFFF00"/>
                  </a:solidFill>
                  <a:prstDash val="sysDot"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11" name="รูปภาพ 10">
                <a:extLst>
                  <a:ext uri="{FF2B5EF4-FFF2-40B4-BE49-F238E27FC236}">
                    <a16:creationId xmlns:a16="http://schemas.microsoft.com/office/drawing/2014/main" id="{2A4D8D25-7C2F-41A8-B23F-82071F03CC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00886" y="4722068"/>
                <a:ext cx="2451464" cy="2451464"/>
              </a:xfrm>
              <a:prstGeom prst="rect">
                <a:avLst/>
              </a:prstGeom>
            </p:spPr>
          </p:pic>
        </p:grpSp>
        <p:sp>
          <p:nvSpPr>
            <p:cNvPr id="14" name="กล่องข้อความ 13">
              <a:extLst>
                <a:ext uri="{FF2B5EF4-FFF2-40B4-BE49-F238E27FC236}">
                  <a16:creationId xmlns:a16="http://schemas.microsoft.com/office/drawing/2014/main" id="{2B864D07-76E7-46D9-A9DE-22D78B603A61}"/>
                </a:ext>
              </a:extLst>
            </p:cNvPr>
            <p:cNvSpPr txBox="1"/>
            <p:nvPr/>
          </p:nvSpPr>
          <p:spPr>
            <a:xfrm>
              <a:off x="605976" y="559140"/>
              <a:ext cx="7893991" cy="49232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19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1. ตรวจสอบการติดตั้งท่อความดันสูง ท่อความดันสูงต้องติดตั้งแนบกับโครงของรถยนต์ โดยจุดยึดแต่ละจุดต้องอยู่ห่างกันไม่เกิน 1 เมตร</a:t>
              </a:r>
            </a:p>
            <a:p>
              <a:pPr algn="l"/>
              <a:r>
                <a:rPr lang="th-TH" sz="19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2. ตรวจสอบการติดตั้งท่อความดันสูงว่ามีการเสียดสีกับอุปกรณ์อื่น ๆ หรือไม่ ท่อความดันสูงจะต้องไม่ติดตั้งให้เกิดการเสียดสีใด ๆ</a:t>
              </a:r>
            </a:p>
            <a:p>
              <a:pPr algn="l"/>
              <a:r>
                <a:rPr lang="th-TH" sz="19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3. ตรวจสอบระยะห่างระหว่างท่อความดันสูงกับท่อไอเสีย ท่อความดันสูงต้องมีระยะห่างจากท่อไอเสียไม่น้อยกว่า 20 เซนติเมตร</a:t>
              </a:r>
            </a:p>
            <a:p>
              <a:pPr algn="l"/>
              <a:r>
                <a:rPr lang="th-TH" sz="19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4. ตรวจสอบการรั่วซึมของท่อและข้อต่อต่าง ๆ ทุกจุดโดยใช้น้ำสบู่ หรือ </a:t>
              </a:r>
              <a:r>
                <a:rPr lang="en-US" sz="19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Gas Detector </a:t>
              </a:r>
              <a:r>
                <a:rPr lang="th-TH" sz="19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ตรวจสอบและต้องระบุไว้ในแบบฟอร์มการตรวจทดสอบ (</a:t>
              </a:r>
              <a:r>
                <a:rPr lang="en-US" sz="19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Check Sheet) </a:t>
              </a:r>
              <a:r>
                <a:rPr lang="th-TH" sz="19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ด้วยว่าใช้อะไรตรวจสอบ</a:t>
              </a:r>
            </a:p>
            <a:p>
              <a:pPr algn="l"/>
              <a:r>
                <a:rPr lang="th-TH" sz="19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5. หัวเติมก๊าซ ตรวจสอบว่ามีฝาปิดกันน้ำ กันฝุ่นหรือไม่ หัวเติมก๊าซต้องมีฝาปิดกันน้ำ กันฝุ่นติดตั้งอย่างถาวร</a:t>
              </a:r>
            </a:p>
            <a:p>
              <a:pPr algn="l"/>
              <a:r>
                <a:rPr lang="th-TH" sz="19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6. ลิ้นควบคุมอัตโนมัติ ตรวจสอบการทำงานของลิ้นควบคุมอัตโนมัติ ระบบต้องตัดการทำงานเมื่อเครื่องยนต์หยุดทำงาน</a:t>
              </a:r>
            </a:p>
            <a:p>
              <a:pPr algn="l"/>
              <a:r>
                <a:rPr lang="th-TH" sz="19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7. ลิ้นเปิดปิดด้วยมือ</a:t>
              </a:r>
            </a:p>
            <a:p>
              <a:pPr algn="l"/>
              <a:r>
                <a:rPr lang="th-TH" sz="19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(1) ตรวจสอบดูว่ามี </a:t>
              </a:r>
              <a:r>
                <a:rPr lang="en-US" sz="19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Master Valve </a:t>
              </a:r>
              <a:r>
                <a:rPr lang="th-TH" sz="19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หรือไม่ ระบบรถยนต์ใช้ก๊าซธรรมชาติต้องมี </a:t>
              </a:r>
              <a:r>
                <a:rPr lang="en-US" sz="195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MasterValve</a:t>
              </a:r>
              <a:r>
                <a:rPr lang="en-US" sz="19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19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ติดตั้งก่อนเข้าอุปกรณ์อื่น ๆ</a:t>
              </a:r>
            </a:p>
            <a:p>
              <a:pPr algn="l"/>
              <a:r>
                <a:rPr lang="th-TH" sz="19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(2) ตรวจสอบตำแหน่งของลิ้นปิดเปิดด้วยมือทุกตัว ว่าอยู่ในตำแหน่งที่ทำงานได้สะดวกหรือไม่ 	ลิ้นทุกตัวต้องอยู่ในตำแหน่งที่ทำงานได้สะดวก</a:t>
              </a:r>
              <a:endParaRPr lang="en-US" sz="195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CB8FEB24-4C01-499E-B776-1D03FC9AC64A}"/>
              </a:ext>
            </a:extLst>
          </p:cNvPr>
          <p:cNvGrpSpPr/>
          <p:nvPr/>
        </p:nvGrpSpPr>
        <p:grpSpPr>
          <a:xfrm>
            <a:off x="8341616" y="28568"/>
            <a:ext cx="810209" cy="768311"/>
            <a:chOff x="7722968" y="106516"/>
            <a:chExt cx="1154709" cy="1025278"/>
          </a:xfrm>
        </p:grpSpPr>
        <p:sp>
          <p:nvSpPr>
            <p:cNvPr id="17" name="วงรี 16">
              <a:extLst>
                <a:ext uri="{FF2B5EF4-FFF2-40B4-BE49-F238E27FC236}">
                  <a16:creationId xmlns:a16="http://schemas.microsoft.com/office/drawing/2014/main" id="{16FED15F-DFEE-4D04-8753-C276B67A4512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8" name="รูปภาพ 17">
              <a:extLst>
                <a:ext uri="{FF2B5EF4-FFF2-40B4-BE49-F238E27FC236}">
                  <a16:creationId xmlns:a16="http://schemas.microsoft.com/office/drawing/2014/main" id="{27C9F4D7-2B9B-4E5F-8CD0-6721F5C90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152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4C40D99-5167-4094-84B1-A327B2527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953B103B-114D-4FD7-837A-9C8ECC5FE5CC}"/>
              </a:ext>
            </a:extLst>
          </p:cNvPr>
          <p:cNvSpPr txBox="1"/>
          <p:nvPr/>
        </p:nvSpPr>
        <p:spPr>
          <a:xfrm>
            <a:off x="2003233" y="1650302"/>
            <a:ext cx="5329382" cy="4278094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800" b="1" dirty="0">
                <a:ln>
                  <a:solidFill>
                    <a:srgbClr val="660066"/>
                  </a:solidFill>
                </a:ln>
                <a:solidFill>
                  <a:srgbClr val="FF0066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25400" dist="50800" dir="12600000" algn="ctr" rotWithShape="0">
                    <a:srgbClr val="CCFF33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7.</a:t>
            </a:r>
            <a:r>
              <a:rPr lang="th-TH" sz="6800" b="1" dirty="0">
                <a:ln>
                  <a:solidFill>
                    <a:srgbClr val="660066"/>
                  </a:solidFill>
                </a:ln>
                <a:solidFill>
                  <a:srgbClr val="FF0066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25400" dist="50800" dir="12600000" algn="ctr" rotWithShape="0">
                    <a:srgbClr val="CCFF33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4 การรับรองมาตรฐานศูนย์ติดตั้ง </a:t>
            </a:r>
            <a:r>
              <a:rPr lang="en-US" sz="6800" b="1" dirty="0">
                <a:ln>
                  <a:solidFill>
                    <a:srgbClr val="660066"/>
                  </a:solidFill>
                </a:ln>
                <a:solidFill>
                  <a:srgbClr val="FF0066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25400" dist="50800" dir="12600000" algn="ctr" rotWithShape="0">
                    <a:srgbClr val="CCFF33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NGV </a:t>
            </a:r>
            <a:r>
              <a:rPr lang="th-TH" sz="6800" b="1" dirty="0">
                <a:ln>
                  <a:solidFill>
                    <a:srgbClr val="660066"/>
                  </a:solidFill>
                </a:ln>
                <a:solidFill>
                  <a:srgbClr val="FF0066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25400" dist="50800" dir="12600000" algn="ctr" rotWithShape="0">
                    <a:srgbClr val="CCFF33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สำหรับรถยนต์ขนาดเล็ก</a:t>
            </a:r>
            <a:endParaRPr lang="en-US" sz="6800" b="1" dirty="0">
              <a:ln>
                <a:solidFill>
                  <a:srgbClr val="660066"/>
                </a:solidFill>
              </a:ln>
              <a:solidFill>
                <a:srgbClr val="FF0066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25400" dist="50800" dir="12600000" algn="ctr" rotWithShape="0">
                  <a:srgbClr val="CCFF33"/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EAE9A3A7-D522-4B2A-806E-2589186BD86C}"/>
              </a:ext>
            </a:extLst>
          </p:cNvPr>
          <p:cNvGrpSpPr/>
          <p:nvPr/>
        </p:nvGrpSpPr>
        <p:grpSpPr>
          <a:xfrm>
            <a:off x="8341616" y="28568"/>
            <a:ext cx="810209" cy="768311"/>
            <a:chOff x="7722968" y="106516"/>
            <a:chExt cx="1154709" cy="1025278"/>
          </a:xfrm>
        </p:grpSpPr>
        <p:sp>
          <p:nvSpPr>
            <p:cNvPr id="7" name="วงรี 6">
              <a:extLst>
                <a:ext uri="{FF2B5EF4-FFF2-40B4-BE49-F238E27FC236}">
                  <a16:creationId xmlns:a16="http://schemas.microsoft.com/office/drawing/2014/main" id="{E3009E96-3F55-45A8-910B-A249B96D670A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3CB02B24-B9B2-4D44-893A-73BAD0C2B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968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</TotalTime>
  <Words>5163</Words>
  <Application>Microsoft Office PowerPoint</Application>
  <PresentationFormat>นำเสนอทางหน้าจอ (4:3)</PresentationFormat>
  <Paragraphs>223</Paragraphs>
  <Slides>22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TH SarabunPSK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Windows User</dc:creator>
  <cp:lastModifiedBy>Warintorn</cp:lastModifiedBy>
  <cp:revision>11</cp:revision>
  <dcterms:created xsi:type="dcterms:W3CDTF">2022-01-10T01:01:15Z</dcterms:created>
  <dcterms:modified xsi:type="dcterms:W3CDTF">2025-03-22T17:52:12Z</dcterms:modified>
</cp:coreProperties>
</file>