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70" r:id="rId14"/>
    <p:sldId id="271" r:id="rId15"/>
    <p:sldId id="272" r:id="rId16"/>
    <p:sldId id="273" r:id="rId17"/>
    <p:sldId id="274" r:id="rId18"/>
    <p:sldId id="275" r:id="rId19"/>
    <p:sldId id="268" r:id="rId20"/>
    <p:sldId id="269" r:id="rId21"/>
    <p:sldId id="276" r:id="rId22"/>
    <p:sldId id="277" r:id="rId23"/>
    <p:sldId id="278" r:id="rId24"/>
    <p:sldId id="279" r:id="rId25"/>
    <p:sldId id="281" r:id="rId26"/>
    <p:sldId id="280" r:id="rId27"/>
    <p:sldId id="283" r:id="rId28"/>
    <p:sldId id="282" r:id="rId29"/>
    <p:sldId id="284" r:id="rId30"/>
    <p:sldId id="285" r:id="rId31"/>
    <p:sldId id="286" r:id="rId32"/>
    <p:sldId id="287" r:id="rId33"/>
    <p:sldId id="288" r:id="rId34"/>
    <p:sldId id="289" r:id="rId35"/>
    <p:sldId id="290" r:id="rId36"/>
    <p:sldId id="291" r:id="rId37"/>
    <p:sldId id="29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9304"/>
    <a:srgbClr val="0066FF"/>
    <a:srgbClr val="FF5050"/>
    <a:srgbClr val="B636A5"/>
    <a:srgbClr val="0033CC"/>
    <a:srgbClr val="FFFFCC"/>
    <a:srgbClr val="AAB7D5"/>
    <a:srgbClr val="A1A2A4"/>
    <a:srgbClr val="FF3399"/>
    <a:srgbClr val="5B8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80" autoAdjust="0"/>
    <p:restoredTop sz="94660"/>
  </p:normalViewPr>
  <p:slideViewPr>
    <p:cSldViewPr snapToGrid="0">
      <p:cViewPr varScale="1">
        <p:scale>
          <a:sx n="85" d="100"/>
          <a:sy n="85" d="100"/>
        </p:scale>
        <p:origin x="144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491627F9-0F3A-4C4C-8EE6-055BC3F9976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115559286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491627F9-0F3A-4C4C-8EE6-055BC3F9976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92727988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491627F9-0F3A-4C4C-8EE6-055BC3F9976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281505899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491627F9-0F3A-4C4C-8EE6-055BC3F9976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213904874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491627F9-0F3A-4C4C-8EE6-055BC3F99767}" type="datetimeFigureOut">
              <a:rPr lang="en-US" smtClean="0"/>
              <a:t>3/23/2025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246896407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491627F9-0F3A-4C4C-8EE6-055BC3F99767}"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43159747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Content Placeholder 3"/>
          <p:cNvSpPr>
            <a:spLocks noGrp="1"/>
          </p:cNvSpPr>
          <p:nvPr>
            <p:ph sz="half" idx="2"/>
          </p:nvPr>
        </p:nvSpPr>
        <p:spPr>
          <a:xfrm>
            <a:off x="629842" y="2505075"/>
            <a:ext cx="3868340"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6" name="Content Placeholder 5"/>
          <p:cNvSpPr>
            <a:spLocks noGrp="1"/>
          </p:cNvSpPr>
          <p:nvPr>
            <p:ph sz="quarter" idx="4"/>
          </p:nvPr>
        </p:nvSpPr>
        <p:spPr>
          <a:xfrm>
            <a:off x="4629150" y="2505075"/>
            <a:ext cx="3887391" cy="3684588"/>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491627F9-0F3A-4C4C-8EE6-055BC3F99767}" type="datetimeFigureOut">
              <a:rPr lang="en-US" smtClean="0"/>
              <a:t>3/23/2025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127035686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491627F9-0F3A-4C4C-8EE6-055BC3F99767}" type="datetimeFigureOut">
              <a:rPr lang="en-US" smtClean="0"/>
              <a:t>3/23/2025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167302334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627F9-0F3A-4C4C-8EE6-055BC3F99767}" type="datetimeFigureOut">
              <a:rPr lang="en-US" smtClean="0"/>
              <a:t>3/23/2025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39752286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491627F9-0F3A-4C4C-8EE6-055BC3F99767}"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287631905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491627F9-0F3A-4C4C-8EE6-055BC3F99767}" type="datetimeFigureOut">
              <a:rPr lang="en-US" smtClean="0"/>
              <a:t>3/23/2025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97720-16AA-4F09-93C0-262F106B6DB8}" type="slidenum">
              <a:rPr lang="en-US" smtClean="0"/>
              <a:t>‹#›</a:t>
            </a:fld>
            <a:endParaRPr lang="en-US"/>
          </a:p>
        </p:txBody>
      </p:sp>
    </p:spTree>
    <p:extLst>
      <p:ext uri="{BB962C8B-B14F-4D97-AF65-F5344CB8AC3E}">
        <p14:creationId xmlns:p14="http://schemas.microsoft.com/office/powerpoint/2010/main" val="13703557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4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627F9-0F3A-4C4C-8EE6-055BC3F99767}" type="datetimeFigureOut">
              <a:rPr lang="en-US" smtClean="0"/>
              <a:t>3/23/2025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97720-16AA-4F09-93C0-262F106B6DB8}" type="slidenum">
              <a:rPr lang="en-US" smtClean="0"/>
              <a:t>‹#›</a:t>
            </a:fld>
            <a:endParaRPr lang="en-US"/>
          </a:p>
        </p:txBody>
      </p:sp>
    </p:spTree>
    <p:extLst>
      <p:ext uri="{BB962C8B-B14F-4D97-AF65-F5344CB8AC3E}">
        <p14:creationId xmlns:p14="http://schemas.microsoft.com/office/powerpoint/2010/main" val="2785120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tamagozzilla.blogspot.com/2009/08/mo&#8211;memoir_4858.html"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benzckw.com/node/72"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4" name="กลุ่ม 3">
            <a:extLst>
              <a:ext uri="{FF2B5EF4-FFF2-40B4-BE49-F238E27FC236}">
                <a16:creationId xmlns:a16="http://schemas.microsoft.com/office/drawing/2014/main" id="{7229339F-C62B-483C-99B9-6FCE85C4952D}"/>
              </a:ext>
            </a:extLst>
          </p:cNvPr>
          <p:cNvGrpSpPr/>
          <p:nvPr/>
        </p:nvGrpSpPr>
        <p:grpSpPr>
          <a:xfrm>
            <a:off x="957944" y="164936"/>
            <a:ext cx="8682445" cy="3356861"/>
            <a:chOff x="0" y="530695"/>
            <a:chExt cx="7707087" cy="2781213"/>
          </a:xfrm>
        </p:grpSpPr>
        <p:sp>
          <p:nvSpPr>
            <p:cNvPr id="3" name="สี่เหลี่ยมผืนผ้า: มุมมน 2">
              <a:extLst>
                <a:ext uri="{FF2B5EF4-FFF2-40B4-BE49-F238E27FC236}">
                  <a16:creationId xmlns:a16="http://schemas.microsoft.com/office/drawing/2014/main" id="{E06C922C-F6D3-4742-940E-9F870FA596DD}"/>
                </a:ext>
              </a:extLst>
            </p:cNvPr>
            <p:cNvSpPr/>
            <p:nvPr/>
          </p:nvSpPr>
          <p:spPr>
            <a:xfrm>
              <a:off x="0" y="530695"/>
              <a:ext cx="7707087" cy="2717074"/>
            </a:xfrm>
            <a:prstGeom prst="roundRect">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กล่องข้อความ 1">
              <a:extLst>
                <a:ext uri="{FF2B5EF4-FFF2-40B4-BE49-F238E27FC236}">
                  <a16:creationId xmlns:a16="http://schemas.microsoft.com/office/drawing/2014/main" id="{1C4109C7-BB67-49BC-860A-1CFE55600BC3}"/>
                </a:ext>
              </a:extLst>
            </p:cNvPr>
            <p:cNvSpPr txBox="1"/>
            <p:nvPr/>
          </p:nvSpPr>
          <p:spPr>
            <a:xfrm>
              <a:off x="833683" y="698180"/>
              <a:ext cx="6873404" cy="2613728"/>
            </a:xfrm>
            <a:prstGeom prst="rect">
              <a:avLst/>
            </a:prstGeom>
            <a:noFill/>
            <a:effectLst>
              <a:outerShdw blurRad="50800" dist="38100" dir="13500000" algn="br" rotWithShape="0">
                <a:prstClr val="black">
                  <a:alpha val="40000"/>
                </a:prstClr>
              </a:outerShdw>
            </a:effectLst>
          </p:spPr>
          <p:txBody>
            <a:bodyPr wrap="square" rtlCol="0">
              <a:spAutoFit/>
            </a:bodyPr>
            <a:lstStyle/>
            <a:p>
              <a:r>
                <a:rPr lang="th-TH" sz="19900" b="1" dirty="0">
                  <a:ln w="28575">
                    <a:solidFill>
                      <a:srgbClr val="FFFF00"/>
                    </a:solidFill>
                  </a:ln>
                  <a:solidFill>
                    <a:srgbClr val="0033CC"/>
                  </a:solidFill>
                  <a:effectLst>
                    <a:glow rad="63500">
                      <a:schemeClr val="accent4">
                        <a:satMod val="175000"/>
                        <a:alpha val="40000"/>
                      </a:schemeClr>
                    </a:glow>
                    <a:outerShdw blurRad="25400" dist="50800" dir="10800000" algn="ctr" rotWithShape="0">
                      <a:srgbClr val="FF0000"/>
                    </a:outerShdw>
                  </a:effectLst>
                  <a:latin typeface="TH SarabunPSK" panose="020B0500040200020003" pitchFamily="34" charset="-34"/>
                  <a:cs typeface="TH SarabunPSK" panose="020B0500040200020003" pitchFamily="34" charset="-34"/>
                </a:rPr>
                <a:t>หน่วยที่ 8</a:t>
              </a:r>
              <a:endParaRPr lang="en-US" sz="19900" b="1" dirty="0">
                <a:ln w="28575">
                  <a:solidFill>
                    <a:srgbClr val="FFFF00"/>
                  </a:solidFill>
                </a:ln>
                <a:solidFill>
                  <a:srgbClr val="0033CC"/>
                </a:solidFill>
                <a:effectLst>
                  <a:glow rad="63500">
                    <a:schemeClr val="accent4">
                      <a:satMod val="175000"/>
                      <a:alpha val="40000"/>
                    </a:schemeClr>
                  </a:glow>
                  <a:outerShdw blurRad="25400" dist="50800" dir="10800000" algn="ctr" rotWithShape="0">
                    <a:srgbClr val="FF0000"/>
                  </a:outerShdw>
                </a:effectLst>
                <a:latin typeface="TH SarabunPSK" panose="020B0500040200020003" pitchFamily="34" charset="-34"/>
                <a:cs typeface="TH SarabunPSK" panose="020B0500040200020003" pitchFamily="34" charset="-34"/>
              </a:endParaRPr>
            </a:p>
          </p:txBody>
        </p:sp>
      </p:grpSp>
      <p:sp>
        <p:nvSpPr>
          <p:cNvPr id="5" name="สี่เหลี่ยมผืนผ้า: มุมมน 4">
            <a:extLst>
              <a:ext uri="{FF2B5EF4-FFF2-40B4-BE49-F238E27FC236}">
                <a16:creationId xmlns:a16="http://schemas.microsoft.com/office/drawing/2014/main" id="{1B4DC6D4-7B79-421D-AD83-51EF83E89025}"/>
              </a:ext>
            </a:extLst>
          </p:cNvPr>
          <p:cNvSpPr/>
          <p:nvPr/>
        </p:nvSpPr>
        <p:spPr>
          <a:xfrm>
            <a:off x="-1089909" y="2790437"/>
            <a:ext cx="8413818" cy="4472512"/>
          </a:xfrm>
          <a:prstGeom prst="roundRect">
            <a:avLst/>
          </a:prstGeom>
          <a:solidFill>
            <a:schemeClr val="bg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กล่องข้อความ 5">
            <a:extLst>
              <a:ext uri="{FF2B5EF4-FFF2-40B4-BE49-F238E27FC236}">
                <a16:creationId xmlns:a16="http://schemas.microsoft.com/office/drawing/2014/main" id="{E71D0609-D02C-4F36-9A35-13E1E1DDB1D7}"/>
              </a:ext>
            </a:extLst>
          </p:cNvPr>
          <p:cNvSpPr txBox="1"/>
          <p:nvPr/>
        </p:nvSpPr>
        <p:spPr>
          <a:xfrm>
            <a:off x="46893" y="3646534"/>
            <a:ext cx="6140213" cy="3139321"/>
          </a:xfrm>
          <a:prstGeom prst="rect">
            <a:avLst/>
          </a:prstGeom>
          <a:noFill/>
        </p:spPr>
        <p:txBody>
          <a:bodyPr wrap="square" rtlCol="0">
            <a:spAutoFit/>
          </a:bodyPr>
          <a:lstStyle/>
          <a:p>
            <a:pPr algn="ctr"/>
            <a:r>
              <a:rPr lang="th-TH" sz="6600" b="1" dirty="0">
                <a:ln>
                  <a:solidFill>
                    <a:srgbClr val="7030A0"/>
                  </a:solidFill>
                </a:ln>
                <a:solidFill>
                  <a:srgbClr val="B636A5"/>
                </a:solidFill>
                <a:effectLst>
                  <a:glow rad="63500">
                    <a:schemeClr val="accent4">
                      <a:satMod val="175000"/>
                      <a:alpha val="40000"/>
                    </a:schemeClr>
                  </a:glow>
                  <a:outerShdw blurRad="25400" dist="50800" dir="11400000" algn="ctr" rotWithShape="0">
                    <a:srgbClr val="F29304"/>
                  </a:outerShdw>
                </a:effectLst>
                <a:latin typeface="TH SarabunPSK" panose="020B0500040200020003" pitchFamily="34" charset="-34"/>
                <a:cs typeface="TH SarabunPSK" panose="020B0500040200020003" pitchFamily="34" charset="-34"/>
              </a:rPr>
              <a:t>การปรับแต่งและการปรับปรุงสภาพเครื่องยนต์ใช้เชื้อเพลิงแก๊ส</a:t>
            </a:r>
            <a:endParaRPr lang="en-US" sz="6600" b="1" dirty="0">
              <a:ln>
                <a:solidFill>
                  <a:srgbClr val="7030A0"/>
                </a:solidFill>
              </a:ln>
              <a:solidFill>
                <a:srgbClr val="B636A5"/>
              </a:solidFill>
              <a:effectLst>
                <a:glow rad="63500">
                  <a:schemeClr val="accent4">
                    <a:satMod val="175000"/>
                    <a:alpha val="40000"/>
                  </a:schemeClr>
                </a:glow>
                <a:outerShdw blurRad="25400" dist="50800" dir="11400000" algn="ctr" rotWithShape="0">
                  <a:srgbClr val="F29304"/>
                </a:outerShdw>
              </a:effectLst>
              <a:latin typeface="TH SarabunPSK" panose="020B0500040200020003" pitchFamily="34" charset="-34"/>
              <a:cs typeface="TH SarabunPSK" panose="020B0500040200020003" pitchFamily="34" charset="-34"/>
            </a:endParaRPr>
          </a:p>
        </p:txBody>
      </p:sp>
      <p:grpSp>
        <p:nvGrpSpPr>
          <p:cNvPr id="7" name="กลุ่ม 6">
            <a:extLst>
              <a:ext uri="{FF2B5EF4-FFF2-40B4-BE49-F238E27FC236}">
                <a16:creationId xmlns:a16="http://schemas.microsoft.com/office/drawing/2014/main" id="{0D54959F-F729-4E71-8D63-C7747F5BC68B}"/>
              </a:ext>
            </a:extLst>
          </p:cNvPr>
          <p:cNvGrpSpPr/>
          <p:nvPr/>
        </p:nvGrpSpPr>
        <p:grpSpPr>
          <a:xfrm>
            <a:off x="73020" y="89563"/>
            <a:ext cx="998423" cy="946792"/>
            <a:chOff x="7722968" y="106516"/>
            <a:chExt cx="1154709" cy="1025278"/>
          </a:xfrm>
        </p:grpSpPr>
        <p:sp>
          <p:nvSpPr>
            <p:cNvPr id="8" name="วงรี 7">
              <a:extLst>
                <a:ext uri="{FF2B5EF4-FFF2-40B4-BE49-F238E27FC236}">
                  <a16:creationId xmlns:a16="http://schemas.microsoft.com/office/drawing/2014/main" id="{3EC52BB6-7E2B-483C-9BA2-4751182684EF}"/>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รูปภาพ 8">
              <a:extLst>
                <a:ext uri="{FF2B5EF4-FFF2-40B4-BE49-F238E27FC236}">
                  <a16:creationId xmlns:a16="http://schemas.microsoft.com/office/drawing/2014/main" id="{9EA3E597-851A-404E-A0E1-3777269043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pic>
        <p:nvPicPr>
          <p:cNvPr id="11" name="รูปภาพ 10">
            <a:extLst>
              <a:ext uri="{FF2B5EF4-FFF2-40B4-BE49-F238E27FC236}">
                <a16:creationId xmlns:a16="http://schemas.microsoft.com/office/drawing/2014/main" id="{33A88E61-5AF9-45B2-8104-E83264DF3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66912" y="609187"/>
            <a:ext cx="756597" cy="854335"/>
          </a:xfrm>
          <a:prstGeom prst="rect">
            <a:avLst/>
          </a:prstGeom>
        </p:spPr>
      </p:pic>
      <p:pic>
        <p:nvPicPr>
          <p:cNvPr id="13" name="รูปภาพ 12">
            <a:extLst>
              <a:ext uri="{FF2B5EF4-FFF2-40B4-BE49-F238E27FC236}">
                <a16:creationId xmlns:a16="http://schemas.microsoft.com/office/drawing/2014/main" id="{1278379E-541D-45BF-BA28-BCB4AD9FA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5312224" y="3809632"/>
            <a:ext cx="313511" cy="29588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0866442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F8F1BA78-0929-4636-A464-CFE1AC7A7B18}"/>
              </a:ext>
            </a:extLst>
          </p:cNvPr>
          <p:cNvSpPr/>
          <p:nvPr/>
        </p:nvSpPr>
        <p:spPr>
          <a:xfrm>
            <a:off x="78377" y="78377"/>
            <a:ext cx="8969829" cy="6696892"/>
          </a:xfrm>
          <a:prstGeom prst="roundRect">
            <a:avLst>
              <a:gd name="adj" fmla="val 808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84E3251B-A185-445B-9026-28B9ADD76886}"/>
              </a:ext>
            </a:extLst>
          </p:cNvPr>
          <p:cNvGrpSpPr/>
          <p:nvPr/>
        </p:nvGrpSpPr>
        <p:grpSpPr>
          <a:xfrm>
            <a:off x="431083" y="362827"/>
            <a:ext cx="8805340" cy="6532401"/>
            <a:chOff x="431083" y="362827"/>
            <a:chExt cx="8805340" cy="6532401"/>
          </a:xfrm>
        </p:grpSpPr>
        <p:grpSp>
          <p:nvGrpSpPr>
            <p:cNvPr id="14" name="กลุ่ม 13">
              <a:extLst>
                <a:ext uri="{FF2B5EF4-FFF2-40B4-BE49-F238E27FC236}">
                  <a16:creationId xmlns:a16="http://schemas.microsoft.com/office/drawing/2014/main" id="{9337DA13-4926-41CC-97CF-D8E8034F1A84}"/>
                </a:ext>
              </a:extLst>
            </p:cNvPr>
            <p:cNvGrpSpPr/>
            <p:nvPr/>
          </p:nvGrpSpPr>
          <p:grpSpPr>
            <a:xfrm>
              <a:off x="431083" y="362827"/>
              <a:ext cx="8281833" cy="6132345"/>
              <a:chOff x="431083" y="362827"/>
              <a:chExt cx="8281833" cy="6132345"/>
            </a:xfrm>
          </p:grpSpPr>
          <p:grpSp>
            <p:nvGrpSpPr>
              <p:cNvPr id="6" name="กลุ่ม 5">
                <a:extLst>
                  <a:ext uri="{FF2B5EF4-FFF2-40B4-BE49-F238E27FC236}">
                    <a16:creationId xmlns:a16="http://schemas.microsoft.com/office/drawing/2014/main" id="{5B5A57D7-B14D-4DDD-9772-3C0E0C256190}"/>
                  </a:ext>
                </a:extLst>
              </p:cNvPr>
              <p:cNvGrpSpPr/>
              <p:nvPr/>
            </p:nvGrpSpPr>
            <p:grpSpPr>
              <a:xfrm flipH="1">
                <a:off x="431083" y="362827"/>
                <a:ext cx="8281833" cy="6132345"/>
                <a:chOff x="731522" y="647610"/>
                <a:chExt cx="7441822" cy="5650099"/>
              </a:xfrm>
            </p:grpSpPr>
            <p:sp>
              <p:nvSpPr>
                <p:cNvPr id="8" name="สี่เหลี่ยมผืนผ้า 7">
                  <a:extLst>
                    <a:ext uri="{FF2B5EF4-FFF2-40B4-BE49-F238E27FC236}">
                      <a16:creationId xmlns:a16="http://schemas.microsoft.com/office/drawing/2014/main" id="{0C67744F-F4D7-49E1-9158-70FA2A60F6A3}"/>
                    </a:ext>
                  </a:extLst>
                </p:cNvPr>
                <p:cNvSpPr/>
                <p:nvPr/>
              </p:nvSpPr>
              <p:spPr>
                <a:xfrm>
                  <a:off x="731522" y="647610"/>
                  <a:ext cx="7441822" cy="5650099"/>
                </a:xfrm>
                <a:prstGeom prst="rect">
                  <a:avLst/>
                </a:prstGeom>
                <a:solidFill>
                  <a:srgbClr val="0070C0"/>
                </a:solidFill>
                <a:ln w="57150">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CB95167E-0FC1-4956-BAB6-EFC1F8A3E250}"/>
                    </a:ext>
                  </a:extLst>
                </p:cNvPr>
                <p:cNvSpPr/>
                <p:nvPr/>
              </p:nvSpPr>
              <p:spPr>
                <a:xfrm>
                  <a:off x="838899" y="780205"/>
                  <a:ext cx="7232996" cy="5406211"/>
                </a:xfrm>
                <a:prstGeom prst="rect">
                  <a:avLst/>
                </a:prstGeom>
                <a:gradFill>
                  <a:gsLst>
                    <a:gs pos="3000">
                      <a:srgbClr val="FFFF00"/>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กล่องข้อความ 12">
                <a:extLst>
                  <a:ext uri="{FF2B5EF4-FFF2-40B4-BE49-F238E27FC236}">
                    <a16:creationId xmlns:a16="http://schemas.microsoft.com/office/drawing/2014/main" id="{C5362F55-EED3-4B6B-9633-39CCC9EE792B}"/>
                  </a:ext>
                </a:extLst>
              </p:cNvPr>
              <p:cNvSpPr txBox="1"/>
              <p:nvPr/>
            </p:nvSpPr>
            <p:spPr>
              <a:xfrm>
                <a:off x="595195" y="633750"/>
                <a:ext cx="7936192" cy="5586145"/>
              </a:xfrm>
              <a:prstGeom prst="rect">
                <a:avLst/>
              </a:prstGeom>
              <a:noFill/>
            </p:spPr>
            <p:txBody>
              <a:bodyPr wrap="square">
                <a:spAutoFit/>
              </a:bodyPr>
              <a:lstStyle/>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ส่วนที่อยู่ในกรอบสีส้มคือโครงสร้างของคาร์บูเรเตอร์ซึ่งจะว่าไปแล้วหลักการทำงานของมันก็อาศัยหลักการของท่อเวนจูรี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venturi tube)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นั่นเอง โครงสร้างส่วนที่เป็นคอคอด (ท่อเวนจูรี) ของคาร์บูเรเตอร์นั้นจะมีท่อจ่ายน้ำมันโผล่เข้ามา เมื่อลูกสูบ (ที่อยู่ในกระบอกสูบของเครื่องยนต์) นั้นเคลื่อนที่ลง ก็จะเกิดการดูดอากาศเข้าเครื่องยนต์ผ่านทางท่อเวนจูรี เมื่ออากาศไหลผ่านท่อเวนจูรีที่มีพื้นที่หน้าตัดเล็กลง อัตราการไหลของอากาศก็จะเพิ่มสูงขึ้น ในขณะที่ความดันจะลดลง ดังนั้นน้ำมันที่อยู่ในท่อที่ต่อเข้ามาโผล่ในท่อเวนจูรีก็จะระเหยผสมออกไปกับอากาศที่ไหลผ่าน อากาศที่ไหลผ่านท่อเวนจูรีออกไปจึงเป็นอากาศผสมกับน้ำมันเชื้อเพลิงที่เรียกว่า "ไอดี"</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ของเหลวนั้นสามารถระเหยกลายไปไอได้ที่อุณหภูมิต่ำกว่าจุดเดือดของมัน คือออกมาในรูปของไอระเหย และจะอยู่ในภาวะที่เป็นไอได้ตราบเท่าที่ความดันไอของมันนั้นยังต่ำกว่าความดันไออิ่มตัวที่อุณหภูมินั้น ที่อุณหภูมิเดียวกัน ของเหลวที่มีจุดเดือดต่ำกว่าก็จะมีความดันไอสูงกว่าของเหลวที่มีจุดเดือดสูงกว่าอัตราการระเหยของไอน้ำมันในท่อเวนจูรีนั้นจะขึ้นอยู่กับปัจจัยหลัก ๆ ๓ ปัจจัยคือ อุณหภูมิอากาศที่ไหลผ่าน ความเร็วอากาศที่ไหลผ่าน และองค์ประกอบของน้ำมันเบนซิน กล่าวคือถ้าอากาศที่ไหลผ่านมีอุณหภูมิสูง น้ำมันก็จะระเหยได้ง่าย ถ้าอากาศไหลผ่านด้วยอัตราเร็วที่สูง ความดันบริเวณท่อเวนจูรีก็จะลดต่ำลงมาก น้ำมันก็จะระเหยได้ง่าย และถ้าน้ำมันมีองค์ประกอบที่มีจุดเดือดต่ำอยู่มาก น้ำมันก็จะระเหยได้ง่าย</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อุณหภูมิอากาศนั้นจะขึ้นอยู่กับอากาศในห้องเครื่องยนต์ (ใต้ฝากระโปรง) ถ้าเริ่มติดเครื่องจากตอนเครื่องเย็น อุณหภูมิอากาศก็คืออุณหภูมิอากาศรอบนอกตัวรถนั่นเอง แต่พอเริ่มเดินเครื่องแล้ว ความร้อนจากเครื่องยนต์จะทำให้อากาศที่อยู่รอบ ๆ เครื่องยนต์ร้อนขึ้น หรือบางทีก็ใช้การดึงเอาอากาศจากบริเวณที่อยู่ใกล้เครื่องยนต์หรือท่อไอเสียไปผสม ทำให้อุณหภูมิอากาศที่ไหลเข้าคาร์บูเรเตอร์สูงขึ้น พออุณหภูมิอากาศสูงขึ้น น้ำมันก็ระเหยได้ง่ายขึ้น ส่วนอัตราการไหลของอากาศนั้นจะขึ้นอยู่กับความเร็วรอบของเครื่องยนต์ ที่ความเร็วรอบต่ำ ลูกสูบก็เคลื่อนที่ช้า อัตราการไหลของอากาศก็ต่ำ ที่ความเร็วรอบสูงขึ้นลูกสูบก็เคลื่อนที่เร็วขึ้น อัตราการไหลของอากาศก็สูงขึ้น ซึ่งก็ส่งผลให้ความดันในท่อเวนจูรีลดต่ำลงไปอีกน้ำมันก็ระเหยได้ง่ายขึ้น</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ในขณะที่เริ่มเดินเครื่องนั้น มอเตอร์ไฟฟ้าจะทำงานโดยไปหมุนเครื่องยนต์เพื่อให้ลูกสูบเคลื่อนที่ลงแต่เป็นการหมุนที่รอบต่ำ ทำให้อากาศที่ไหลผ่านท่อเวนจูรีนั้นมีความเร็วต่ำ ความดันในท่อเวนจูรีจึงลดลงไม่มาก ประจวบกับอุณหภูมิของอากาศก็ต่ำด้วย ดังนั้นไอดีที่ไหลเข้าเครื่องยนต์จึงมีไอน้ำมันเพียงเล็กน้อยเพื่อที่จะช่วยให้เครื่องยนต์เริ่มเดินเครื่องได้ ก็จะมีการใช้โช้ค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choke)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ช่วย โช้คก็คือวาล์วปีกผีเสื้อที่อยู่ทางด้านอากาศเข้าคาร์บูเรเตอร์ ในตอนสตาร์ตเครื่องนั้นวาล์วตัวนี้จะปิดขวางทางไหลอากาศเอาไว้ ทำให้</a:t>
                </a:r>
                <a:endParaRPr lang="en-US" sz="1700" dirty="0">
                  <a:latin typeface="TH SarabunPSK" panose="020B0500040200020003" pitchFamily="34" charset="-34"/>
                  <a:cs typeface="TH SarabunPSK" panose="020B0500040200020003" pitchFamily="34" charset="-34"/>
                </a:endParaRPr>
              </a:p>
            </p:txBody>
          </p:sp>
        </p:grpSp>
        <p:pic>
          <p:nvPicPr>
            <p:cNvPr id="11" name="รูปภาพ 10">
              <a:extLst>
                <a:ext uri="{FF2B5EF4-FFF2-40B4-BE49-F238E27FC236}">
                  <a16:creationId xmlns:a16="http://schemas.microsoft.com/office/drawing/2014/main" id="{201844AD-AFF6-45A7-A3CB-91FC71244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50727">
              <a:off x="8031440" y="5690245"/>
              <a:ext cx="1204983" cy="1204983"/>
            </a:xfrm>
            <a:prstGeom prst="rect">
              <a:avLst/>
            </a:prstGeom>
          </p:spPr>
        </p:pic>
      </p:grpSp>
      <p:grpSp>
        <p:nvGrpSpPr>
          <p:cNvPr id="16" name="กลุ่ม 15">
            <a:extLst>
              <a:ext uri="{FF2B5EF4-FFF2-40B4-BE49-F238E27FC236}">
                <a16:creationId xmlns:a16="http://schemas.microsoft.com/office/drawing/2014/main" id="{3A199F77-A775-4F7D-BED4-1310E6670D67}"/>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A0CEF8D4-1610-417F-9A5D-4E85CB17F60E}"/>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A32796E1-9B7B-4DA8-9F91-8B0B39D47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18997095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C4B50490-6313-4D4F-99E1-45C1D3A1D716}"/>
              </a:ext>
            </a:extLst>
          </p:cNvPr>
          <p:cNvSpPr/>
          <p:nvPr/>
        </p:nvSpPr>
        <p:spPr>
          <a:xfrm>
            <a:off x="1" y="0"/>
            <a:ext cx="9144000" cy="6858000"/>
          </a:xfrm>
          <a:prstGeom prst="roundRect">
            <a:avLst>
              <a:gd name="adj" fmla="val 0"/>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กลุ่ม 15">
            <a:extLst>
              <a:ext uri="{FF2B5EF4-FFF2-40B4-BE49-F238E27FC236}">
                <a16:creationId xmlns:a16="http://schemas.microsoft.com/office/drawing/2014/main" id="{2F9489D3-E2ED-4334-8EA6-BD95EDF4D36C}"/>
              </a:ext>
            </a:extLst>
          </p:cNvPr>
          <p:cNvGrpSpPr/>
          <p:nvPr/>
        </p:nvGrpSpPr>
        <p:grpSpPr>
          <a:xfrm>
            <a:off x="142875" y="134157"/>
            <a:ext cx="8858250" cy="6573495"/>
            <a:chOff x="247650" y="228600"/>
            <a:chExt cx="8648700" cy="6400800"/>
          </a:xfrm>
        </p:grpSpPr>
        <p:grpSp>
          <p:nvGrpSpPr>
            <p:cNvPr id="8" name="กลุ่ม 7">
              <a:extLst>
                <a:ext uri="{FF2B5EF4-FFF2-40B4-BE49-F238E27FC236}">
                  <a16:creationId xmlns:a16="http://schemas.microsoft.com/office/drawing/2014/main" id="{2271AE85-1967-477B-A371-FC5089ED6D48}"/>
                </a:ext>
              </a:extLst>
            </p:cNvPr>
            <p:cNvGrpSpPr/>
            <p:nvPr/>
          </p:nvGrpSpPr>
          <p:grpSpPr>
            <a:xfrm flipH="1">
              <a:off x="247650" y="228600"/>
              <a:ext cx="8648700" cy="6400800"/>
              <a:chOff x="731522" y="647610"/>
              <a:chExt cx="7441822" cy="5650099"/>
            </a:xfrm>
          </p:grpSpPr>
          <p:sp>
            <p:nvSpPr>
              <p:cNvPr id="10" name="สี่เหลี่ยมผืนผ้า 9">
                <a:extLst>
                  <a:ext uri="{FF2B5EF4-FFF2-40B4-BE49-F238E27FC236}">
                    <a16:creationId xmlns:a16="http://schemas.microsoft.com/office/drawing/2014/main" id="{7147D9C3-4481-4346-AFAF-61A0AF3D47D1}"/>
                  </a:ext>
                </a:extLst>
              </p:cNvPr>
              <p:cNvSpPr/>
              <p:nvPr/>
            </p:nvSpPr>
            <p:spPr>
              <a:xfrm>
                <a:off x="731522" y="647610"/>
                <a:ext cx="7441822" cy="5650099"/>
              </a:xfrm>
              <a:prstGeom prst="rect">
                <a:avLst/>
              </a:prstGeom>
              <a:solidFill>
                <a:srgbClr val="00B0F0"/>
              </a:solidFill>
              <a:ln w="57150">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สี่เหลี่ยมผืนผ้า 10">
                <a:extLst>
                  <a:ext uri="{FF2B5EF4-FFF2-40B4-BE49-F238E27FC236}">
                    <a16:creationId xmlns:a16="http://schemas.microsoft.com/office/drawing/2014/main" id="{E2DAC4DF-A7AC-4907-A88A-397435CE2945}"/>
                  </a:ext>
                </a:extLst>
              </p:cNvPr>
              <p:cNvSpPr/>
              <p:nvPr/>
            </p:nvSpPr>
            <p:spPr>
              <a:xfrm>
                <a:off x="838899" y="780205"/>
                <a:ext cx="7232996" cy="5406211"/>
              </a:xfrm>
              <a:prstGeom prst="rect">
                <a:avLst/>
              </a:prstGeom>
              <a:gradFill>
                <a:gsLst>
                  <a:gs pos="3000">
                    <a:srgbClr val="FFFF00"/>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กล่องข้อความ 14">
              <a:extLst>
                <a:ext uri="{FF2B5EF4-FFF2-40B4-BE49-F238E27FC236}">
                  <a16:creationId xmlns:a16="http://schemas.microsoft.com/office/drawing/2014/main" id="{C93D3215-4D34-4943-8F8E-7BD712B4C56B}"/>
                </a:ext>
              </a:extLst>
            </p:cNvPr>
            <p:cNvSpPr txBox="1"/>
            <p:nvPr/>
          </p:nvSpPr>
          <p:spPr>
            <a:xfrm>
              <a:off x="415637" y="412346"/>
              <a:ext cx="8295308" cy="6083724"/>
            </a:xfrm>
            <a:prstGeom prst="rect">
              <a:avLst/>
            </a:prstGeom>
            <a:noFill/>
          </p:spPr>
          <p:txBody>
            <a:bodyPr wrap="square">
              <a:spAutoFit/>
            </a:bodyPr>
            <a:lstStyle/>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	อากาศไหลเข้าคาร์บูเรเตอร์ลดลง ไอดีที่ไหลไปยังเครื่องยนต์ก็จะมีความเข้มข้นไอน้ำมันสูงขึ้น เครื่องยนต์ก็จะสตาร์ตติดได้ง่ายขึ้น พอสตาร์ตเครื่องยนต์ติดแล้ววาล์วตัวนี้ก็จะเปิดออก</a:t>
              </a:r>
            </a:p>
            <a:p>
              <a:pPr algn="l"/>
              <a:r>
                <a:rPr lang="th-TH" sz="1600" dirty="0">
                  <a:solidFill>
                    <a:srgbClr val="0D0D0D"/>
                  </a:solidFill>
                  <a:latin typeface="TH SarabunPSK" panose="020B0500040200020003" pitchFamily="34" charset="-34"/>
                  <a:cs typeface="TH SarabunPSK" panose="020B0500040200020003" pitchFamily="34" charset="-34"/>
                </a:rPr>
                <a:t>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ที่ความเร็วรอบเครื่องยนต์ต่ำนั้นพวกที่มีจุดเดือดต่ำจะระเหยได้ง่าย ส่วนที่ความเร็วรอบสูงพวกที่มีจุดเดือดสูงจะระเหยได้ง่ายขึ้น สิ่งที่เครื่องยนต์ต้องการคือส่วนผสมของเชื้อเพลิงที่มีค่า</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อ็</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อกเทนคงที่ </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ขอ็อกเทนที่เราเรียกนั้นเป็นค่าเฉลี่ยของไฮโดรคาร์บอนและออกซีจี</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เนต</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ต่าง ๆ ที่มี</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ขอ็อกเทนต่ำและ</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ขอ็อกเทนสูง ดังนั้นไอระเหยของน้ำมันนั้นไม่ว่าจะเป็นที่อุณหภูมิต่ำ (ซึ่งเป็นพวกระเหยได้ดีที่รอบเครื่องต่ำ) หรือที่อุณหภูมิสูง (ซึ่งระเหยได้ดีมากขึ้นที่รอบเครื่องยนต์สูง) ควรที่จะมี</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ขอ็อกเทนคงที่</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	ดังนั้นสมมุติว่าเรามีน้ำมันที่มี</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 95 แต่เป็นน้ำมันที่พวกที่มีจุดเดือดต่ำเป็นพวก</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 ต่ำกว่า 95 มาก และพวกที่มีจุดเดือดสูงเป็นพวก</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ขอ็อกเทนสูงเกิน 100 ที่ความเร็วรอบต่ำไอระเหยของน้ำมันก็จะมีแต่พวก</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ขอ็อกเทนต่ำมาก ค่าเฉลี่ยก็จะต่ำกว่า 95 ทำให้เครื่องยนต์เกิดการน</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๊อค</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ที่รอบต่ำได้ แต่พอรอบเครื่องยนต์สูงขึ้น พวกสารประกอบที่มี</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ขอ็อกเทนสูงก็จะระเหยได้มากขึ้น ไอระเหยของน้ำมันก็จะมี</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ขอ็อกเทนสูงถึงระดับ 95 หรือมากกว่า อาการน</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๊อคข</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องเครื่องยนต์ก็จะหายไป</a:t>
              </a:r>
            </a:p>
            <a:p>
              <a:pPr algn="l"/>
              <a:r>
                <a:rPr lang="th-TH" sz="1600" dirty="0">
                  <a:solidFill>
                    <a:srgbClr val="0D0D0D"/>
                  </a:solidFill>
                  <a:latin typeface="TH SarabunPSK" panose="020B0500040200020003" pitchFamily="34" charset="-34"/>
                  <a:cs typeface="TH SarabunPSK" panose="020B0500040200020003" pitchFamily="34" charset="-34"/>
                </a:rPr>
                <a:t>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ในอดีตที่ผ่านมา มีการนำน้ำมันไร้สารตะกั่ว ที่มี</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ขอ็อกเทนสูงถึง 98 มาใช้กัน แต่ปรากฏว่าเครื่องยนต์อืดขึ้น (เร่งไม่ขึ้น)สาเหตุเนื่องจากน้ำมันเบนซินไร้สารตะกั่วที่ออกมาในช่วงแรกนั้นมีพวก</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อะโร</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มาติกที่มีจุดเดือดสูงมากเกินไป แม้ว่าสารพวกนี้จะมี</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ขอ็อกเทนสูงแต่มันก็มีจุดเดือดที่สูงด้วย ดังนั้นไอระเหยของน้ำมันที่รอบต่ำจึงเป็นไอระเหยที่มีสารประกอบที่มี</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ขอ๊อกเทนต่ำเป็นหลัก และการที่น้ำมันระเหยได้ยากที่ความเร็วรอบต่ำทำให้การตอบสนองของเครื่องยนต์ไม่ดี ผู้ใช้รถจึงรู้สึกว่าเครื่องยนต์อืด (ช่วงเร่งความเร็วนั้นเครื่องยนต์ต้องการไอดีที่มีความเข้มข้นน้ำมันสูงขึ้น ในขณะที่เครื่องยนต์ทำงานที่รอบคงที่นั้นต้องการไอดีที่มีความเข้มข้นน้ำมันต่ำกว่า)</a:t>
              </a:r>
            </a:p>
            <a:p>
              <a:pPr algn="l"/>
              <a:r>
                <a:rPr lang="th-TH" sz="1600" dirty="0">
                  <a:solidFill>
                    <a:srgbClr val="0D0D0D"/>
                  </a:solidFill>
                  <a:latin typeface="TH SarabunPSK" panose="020B0500040200020003" pitchFamily="34" charset="-34"/>
                  <a:cs typeface="TH SarabunPSK" panose="020B0500040200020003" pitchFamily="34" charset="-34"/>
                </a:rPr>
                <a:t>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ปัจจุบันรถยนต์นั่งส่วนบุคคลที่ออกมาใหม่ (ที่ใช้เครื่องยนต์เบนซิน) นั้นจะไปใช้ระบบหัวฉีดอิเล็กทรอนิกส์กันหมดแล้ว แม้แต่มอเตอร์ไซค์เองก็เริ่มมีการใช้ระบบหัวฉีดเข้าไปแทนที่ ดังนั้นองค์ประกอบของน้ำมันที่ออกมาผสมกับอากาศจึงไม่ขึ้นอยู่กับอัตราการไหลหรืออุณหภูมิอากาศ (ปรับแต่ปริมาณที่ฉีดออกมา) แต่ถึงกระนั้นก็ตาม ระบบหัวฉีดก็ยังคงเป็นการฉีดน้ำมันเชื้อเพลิงที่เป็นของเหลวให้เข้าไปผสมกับอากาศที่ไหลเข้ากระบอกสูบ ซึ่งละอองน้ำมันที่ฉีดออกมาควรที่จะระเหยเป็นไอและผสมเข้ากับอากาศได้ดีก่อนที่จะไหลเข้ากระบอกสูบ การเพิ่มกำลังให้เครื่องยนต์ มีหลักการหนึ่งคือ การเพิ่มอากาศ</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	เครื่องยนต์ดีเซลที่ใช้งานกันนั้นมีทั้งเครื่องยนต์ดีเซล 4 จังหวะและเครื่องยนต์ดีเซล 2 จังหวะ แต่ที่เราพบเห็นกันส่วนใหญ่จะเป็นเครื่องยนต์ดีเซล 4 จังหวะที่ใช้กับรถบรรทุก รถโดยสาร เรือโดยสารขนาดเล็กเครื่องกำเนิดไฟฟ้า ฯลฯ เครื่องยนต์ดีเซลพวกนี้บางทีจะเรียกว่าเป็นพวก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High speed diesel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กล่าวคือทำงานที่รอบเครื่องยนต์สูง (มากกว่า 1000 </a:t>
              </a:r>
              <a:r>
                <a:rPr lang="en-US" sz="1600" b="0" i="0" u="none" strike="noStrike" baseline="0" dirty="0" err="1">
                  <a:solidFill>
                    <a:srgbClr val="0D0D0D"/>
                  </a:solidFill>
                  <a:latin typeface="TH SarabunPSK" panose="020B0500040200020003" pitchFamily="34" charset="-34"/>
                  <a:cs typeface="TH SarabunPSK" panose="020B0500040200020003" pitchFamily="34" charset="-34"/>
                </a:rPr>
                <a:t>rmp</a:t>
              </a:r>
              <a:r>
                <a:rPr lang="en-US" sz="1600" b="0" i="0" u="none" strike="noStrike" baseline="0" dirty="0">
                  <a:solidFill>
                    <a:srgbClr val="0D0D0D"/>
                  </a:solidFill>
                  <a:latin typeface="TH SarabunPSK" panose="020B0500040200020003" pitchFamily="34" charset="-34"/>
                  <a:cs typeface="TH SarabunPSK" panose="020B0500040200020003" pitchFamily="34" charset="-34"/>
                </a:rPr>
                <a:t>)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ใช้น้ำมันเชื้อเพลิงที่เราเรียกว่าน้ำมันดีเซล หรือที่ชาวบ้านเรียกว่า "น้ำมันโซล่า" (ถ้าเรียกให้ชัดเจนตามข้อกำหนดคุณลักษณะก็ต้องเรียกว่า "น้ำมันดีเซลหมุนเร็ว"–</a:t>
              </a:r>
              <a:r>
                <a:rPr lang="en-US" sz="1600" b="0" i="0" u="none" strike="noStrike" baseline="0" dirty="0">
                  <a:solidFill>
                    <a:srgbClr val="0D0D0D"/>
                  </a:solidFill>
                  <a:latin typeface="TH SarabunPSK" panose="020B0500040200020003" pitchFamily="34" charset="-34"/>
                  <a:cs typeface="TH SarabunPSK" panose="020B0500040200020003" pitchFamily="34" charset="-34"/>
                </a:rPr>
                <a:t>HSD High speed diesel)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ส่วนเครื่องยนต์ดีเซล 2 จังหวะนั้นมักจะเป็นเครื่องยนต์ขนาดใหญ่ ทำงานที่รอบการทำงานที่ต่ำกว่า ใช้งานกับเรือโดยสาร เรือบรรทุกขนาดใหญ่ ใช้น้ำมันเชื้อเพลิงที่ชาวบ้านเรียกว่าน้ำมันขี้โล้</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 (หรือ "น้ำมันดีเซลหมุนช้า–</a:t>
              </a:r>
              <a:r>
                <a:rPr lang="en-US" sz="1600" b="0" i="0" u="none" strike="noStrike" baseline="0" dirty="0">
                  <a:solidFill>
                    <a:srgbClr val="0D0D0D"/>
                  </a:solidFill>
                  <a:latin typeface="TH SarabunPSK" panose="020B0500040200020003" pitchFamily="34" charset="-34"/>
                  <a:cs typeface="TH SarabunPSK" panose="020B0500040200020003" pitchFamily="34" charset="-34"/>
                </a:rPr>
                <a:t>LSD Low speed diesel)"</a:t>
              </a:r>
              <a:endParaRPr lang="en-US" sz="1600" dirty="0">
                <a:latin typeface="TH SarabunPSK" panose="020B0500040200020003" pitchFamily="34" charset="-34"/>
                <a:cs typeface="TH SarabunPSK" panose="020B0500040200020003" pitchFamily="34" charset="-34"/>
              </a:endParaRPr>
            </a:p>
          </p:txBody>
        </p:sp>
      </p:grpSp>
      <p:grpSp>
        <p:nvGrpSpPr>
          <p:cNvPr id="17" name="กลุ่ม 16">
            <a:extLst>
              <a:ext uri="{FF2B5EF4-FFF2-40B4-BE49-F238E27FC236}">
                <a16:creationId xmlns:a16="http://schemas.microsoft.com/office/drawing/2014/main" id="{F73C1FE2-A18D-4F56-91E2-62FC3FA0AE4D}"/>
              </a:ext>
            </a:extLst>
          </p:cNvPr>
          <p:cNvGrpSpPr/>
          <p:nvPr/>
        </p:nvGrpSpPr>
        <p:grpSpPr>
          <a:xfrm>
            <a:off x="8333790" y="6014515"/>
            <a:ext cx="810209" cy="768311"/>
            <a:chOff x="7722968" y="106516"/>
            <a:chExt cx="1154709" cy="1025278"/>
          </a:xfrm>
        </p:grpSpPr>
        <p:sp>
          <p:nvSpPr>
            <p:cNvPr id="18" name="วงรี 17">
              <a:extLst>
                <a:ext uri="{FF2B5EF4-FFF2-40B4-BE49-F238E27FC236}">
                  <a16:creationId xmlns:a16="http://schemas.microsoft.com/office/drawing/2014/main" id="{9306512F-C693-4571-BAA0-2EB392C701E7}"/>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รูปภาพ 18">
              <a:extLst>
                <a:ext uri="{FF2B5EF4-FFF2-40B4-BE49-F238E27FC236}">
                  <a16:creationId xmlns:a16="http://schemas.microsoft.com/office/drawing/2014/main" id="{0E387651-D386-4A9A-986C-361FFA684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98504500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6000"/>
          </a:stretch>
        </a:blipFill>
        <a:effectLst/>
      </p:bgPr>
    </p:bg>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0A0BB981-83A3-4C42-965C-1BD8F17659CB}"/>
              </a:ext>
            </a:extLst>
          </p:cNvPr>
          <p:cNvSpPr txBox="1"/>
          <p:nvPr/>
        </p:nvSpPr>
        <p:spPr>
          <a:xfrm>
            <a:off x="1038225" y="1737596"/>
            <a:ext cx="7277099" cy="2123658"/>
          </a:xfrm>
          <a:prstGeom prst="rect">
            <a:avLst/>
          </a:prstGeom>
          <a:noFill/>
        </p:spPr>
        <p:txBody>
          <a:bodyPr wrap="square" rtlCol="0">
            <a:spAutoFit/>
          </a:bodyPr>
          <a:lstStyle/>
          <a:p>
            <a:pPr algn="ctr"/>
            <a:r>
              <a:rPr lang="th-TH" sz="66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8.3 เครื่องยนต์ดีเซลทำงานตามวัฏจักรดีเซล</a:t>
            </a:r>
            <a:endParaRPr lang="en-US" sz="66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endParaRPr>
          </a:p>
        </p:txBody>
      </p:sp>
      <p:grpSp>
        <p:nvGrpSpPr>
          <p:cNvPr id="5" name="กลุ่ม 4">
            <a:extLst>
              <a:ext uri="{FF2B5EF4-FFF2-40B4-BE49-F238E27FC236}">
                <a16:creationId xmlns:a16="http://schemas.microsoft.com/office/drawing/2014/main" id="{704691B5-E711-4D05-9F48-BDA168C20312}"/>
              </a:ext>
            </a:extLst>
          </p:cNvPr>
          <p:cNvGrpSpPr/>
          <p:nvPr/>
        </p:nvGrpSpPr>
        <p:grpSpPr>
          <a:xfrm>
            <a:off x="8341616" y="28568"/>
            <a:ext cx="810209" cy="768311"/>
            <a:chOff x="7722968" y="106516"/>
            <a:chExt cx="1154709" cy="1025278"/>
          </a:xfrm>
        </p:grpSpPr>
        <p:sp>
          <p:nvSpPr>
            <p:cNvPr id="6" name="วงรี 5">
              <a:extLst>
                <a:ext uri="{FF2B5EF4-FFF2-40B4-BE49-F238E27FC236}">
                  <a16:creationId xmlns:a16="http://schemas.microsoft.com/office/drawing/2014/main" id="{5304BC00-506C-4D5B-B6E8-D06C7A7282CB}"/>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รูปภาพ 6">
              <a:extLst>
                <a:ext uri="{FF2B5EF4-FFF2-40B4-BE49-F238E27FC236}">
                  <a16:creationId xmlns:a16="http://schemas.microsoft.com/office/drawing/2014/main" id="{0FAE1D36-6271-4E87-A667-68EDDF3BDF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0277945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BBB9EE2F-9889-4110-8F9C-88AB84749BFC}"/>
              </a:ext>
            </a:extLst>
          </p:cNvPr>
          <p:cNvSpPr/>
          <p:nvPr/>
        </p:nvSpPr>
        <p:spPr>
          <a:xfrm>
            <a:off x="78377" y="78377"/>
            <a:ext cx="8969829" cy="6696892"/>
          </a:xfrm>
          <a:prstGeom prst="roundRect">
            <a:avLst>
              <a:gd name="adj" fmla="val 0"/>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กลุ่ม 11">
            <a:extLst>
              <a:ext uri="{FF2B5EF4-FFF2-40B4-BE49-F238E27FC236}">
                <a16:creationId xmlns:a16="http://schemas.microsoft.com/office/drawing/2014/main" id="{D2AAFAEB-43B5-41C7-B78C-03920E810CAC}"/>
              </a:ext>
            </a:extLst>
          </p:cNvPr>
          <p:cNvGrpSpPr/>
          <p:nvPr/>
        </p:nvGrpSpPr>
        <p:grpSpPr>
          <a:xfrm>
            <a:off x="293568" y="266701"/>
            <a:ext cx="8850432" cy="6591299"/>
            <a:chOff x="293568" y="266701"/>
            <a:chExt cx="8850432" cy="6591299"/>
          </a:xfrm>
        </p:grpSpPr>
        <p:grpSp>
          <p:nvGrpSpPr>
            <p:cNvPr id="4" name="กลุ่ม 3">
              <a:extLst>
                <a:ext uri="{FF2B5EF4-FFF2-40B4-BE49-F238E27FC236}">
                  <a16:creationId xmlns:a16="http://schemas.microsoft.com/office/drawing/2014/main" id="{F65E442D-8D77-4AC2-9834-E08D5831AAD9}"/>
                </a:ext>
              </a:extLst>
            </p:cNvPr>
            <p:cNvGrpSpPr/>
            <p:nvPr/>
          </p:nvGrpSpPr>
          <p:grpSpPr>
            <a:xfrm>
              <a:off x="293568" y="266701"/>
              <a:ext cx="8850432" cy="6591299"/>
              <a:chOff x="457280" y="474345"/>
              <a:chExt cx="8659852" cy="6383654"/>
            </a:xfrm>
          </p:grpSpPr>
          <p:grpSp>
            <p:nvGrpSpPr>
              <p:cNvPr id="6" name="กลุ่ม 5">
                <a:extLst>
                  <a:ext uri="{FF2B5EF4-FFF2-40B4-BE49-F238E27FC236}">
                    <a16:creationId xmlns:a16="http://schemas.microsoft.com/office/drawing/2014/main" id="{A4A30B72-3866-41EC-8E8F-DB61DA7D2619}"/>
                  </a:ext>
                </a:extLst>
              </p:cNvPr>
              <p:cNvGrpSpPr/>
              <p:nvPr/>
            </p:nvGrpSpPr>
            <p:grpSpPr>
              <a:xfrm>
                <a:off x="457280" y="474345"/>
                <a:ext cx="8229439" cy="5909310"/>
                <a:chOff x="583474" y="618309"/>
                <a:chExt cx="7811589" cy="5564777"/>
              </a:xfrm>
            </p:grpSpPr>
            <p:sp>
              <p:nvSpPr>
                <p:cNvPr id="8" name="สี่เหลี่ยมผืนผ้า 7">
                  <a:extLst>
                    <a:ext uri="{FF2B5EF4-FFF2-40B4-BE49-F238E27FC236}">
                      <a16:creationId xmlns:a16="http://schemas.microsoft.com/office/drawing/2014/main" id="{FA286077-E0FD-4400-8759-1236F227DE69}"/>
                    </a:ext>
                  </a:extLst>
                </p:cNvPr>
                <p:cNvSpPr/>
                <p:nvPr/>
              </p:nvSpPr>
              <p:spPr>
                <a:xfrm>
                  <a:off x="583474" y="618309"/>
                  <a:ext cx="7811589" cy="5564777"/>
                </a:xfrm>
                <a:prstGeom prst="rect">
                  <a:avLst/>
                </a:prstGeom>
                <a:solidFill>
                  <a:srgbClr val="AC9F92"/>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มุมมน 8">
                  <a:extLst>
                    <a:ext uri="{FF2B5EF4-FFF2-40B4-BE49-F238E27FC236}">
                      <a16:creationId xmlns:a16="http://schemas.microsoft.com/office/drawing/2014/main" id="{2BA7D050-32F5-4401-A52A-D96A85B4365A}"/>
                    </a:ext>
                  </a:extLst>
                </p:cNvPr>
                <p:cNvSpPr/>
                <p:nvPr/>
              </p:nvSpPr>
              <p:spPr>
                <a:xfrm>
                  <a:off x="722589" y="791460"/>
                  <a:ext cx="7541623" cy="5259977"/>
                </a:xfrm>
                <a:prstGeom prst="roundRect">
                  <a:avLst>
                    <a:gd name="adj" fmla="val 0"/>
                  </a:avLst>
                </a:prstGeom>
                <a:solidFill>
                  <a:srgbClr val="FFFFCC"/>
                </a:solidFill>
                <a:ln>
                  <a:noFill/>
                </a:ln>
                <a:effectLst>
                  <a:outerShdw blurRad="50800" dist="38100" dir="16200000"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รูปภาพ 6">
                <a:extLst>
                  <a:ext uri="{FF2B5EF4-FFF2-40B4-BE49-F238E27FC236}">
                    <a16:creationId xmlns:a16="http://schemas.microsoft.com/office/drawing/2014/main" id="{3F407D52-882D-4D0F-93E0-92EC2821E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863" y="5297026"/>
                <a:ext cx="1941269" cy="1560973"/>
              </a:xfrm>
              <a:prstGeom prst="rect">
                <a:avLst/>
              </a:prstGeom>
            </p:spPr>
          </p:pic>
        </p:grpSp>
        <p:sp>
          <p:nvSpPr>
            <p:cNvPr id="11" name="กล่องข้อความ 10">
              <a:extLst>
                <a:ext uri="{FF2B5EF4-FFF2-40B4-BE49-F238E27FC236}">
                  <a16:creationId xmlns:a16="http://schemas.microsoft.com/office/drawing/2014/main" id="{7A274462-3443-4089-A369-5EC573F1E713}"/>
                </a:ext>
              </a:extLst>
            </p:cNvPr>
            <p:cNvSpPr txBox="1"/>
            <p:nvPr/>
          </p:nvSpPr>
          <p:spPr>
            <a:xfrm>
              <a:off x="580769" y="537618"/>
              <a:ext cx="7867905" cy="5586145"/>
            </a:xfrm>
            <a:prstGeom prst="rect">
              <a:avLst/>
            </a:prstGeom>
            <a:noFill/>
          </p:spPr>
          <p:txBody>
            <a:bodyPr wrap="square">
              <a:spAutoFit/>
            </a:bodyPr>
            <a:lstStyle/>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การทำงานของเครื่องยนต์ดีเซลจะคล้ายกับเครื่องยนต์เบนซินที่ได้กล่าวมาก่อนหน้านี้ จะมีข้อแตกต่างกันตรงที่ในกรณีของเครื่องยนต์ดีเซลนั้นจะทำการดูดอากาศเข้ากระบอกสูบก่อน ทำการอัดอากาศให้ร้อนจัด แล้วจึงฉีดน้ำมันเข้าไปเผาไหม้ในกระบอกสูบ ซึ่งเมื่อน้ำมันเชื้อเพลิงเจอกับอากาศที่ถูกอัดจนร้อนน้ำมันเชื้อเพลิงก็จะลุกติดไฟทันที ส่วนเครื่องยนต์เบนซินจะผสมน้ำมันเชื้อเพลิงกับอากาศเข้าด้วยกันก่อนจากนั้นจึงค่อยป้อนไอดีเข้าสู่กระบอกสูบและทำการจุดระเบิดด้วยหัวเทียน</a:t>
              </a:r>
            </a:p>
            <a:p>
              <a:pPr algn="l"/>
              <a:r>
                <a:rPr lang="th-TH" sz="170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ในทางทฤษฎีแล้ว ที่ค่าอัตราส่วนการอัดเท่ากัน เครื่องยนต์เบนซินจะมีประสิทธิภาพสูงกว่าเครื่องยนต์ดีเซล แต่เนื่องจากอัตราส่วนการอัดของเครื่องยนต์เบนซินถูกจำกัดด้วยความสามารถในการต้านทานการน็อคของเชื้อเพลิง ทำให้เครื่องยนต์เบนซินที่ใช้กันอยู่มีค่าอัตราส่วนการอัดมักจะไม่เกิน 10:1แต่กรณีของเครื่องยนต์ดีเซลนั้นเนื่องจากเป็นการอัดอากาศอย่างเดียว จึงทำให้สามารถออกแบบเครื่องยนต์ดีเซลที่มีค่าอัตราส่วนการอัดสูงกว่าได้ กล่าวคืออาจอยู่ในช่วง 14:1 ถึง 22:1 ซึ่งทำให้สามารถออกแบบเครื่องยนต์ดีเซลที่มีประสิทธิภาพสูงกว่าได้ต่อไปจะอธิบายการทำงานของเครื่องยนต์ดีเซล 4 จังหวะ โดยดูรูปที่ 3 และรูปที่ 4 ในรูปที่ 8.13 ประกอบ</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1 : ลูกสูบอยู่ในตำแหน่งสูงสุด (ศูนย์ตายบน–</a:t>
              </a:r>
              <a:r>
                <a:rPr lang="en-US" sz="1700" b="0" i="0" u="none" strike="noStrike" baseline="0" dirty="0">
                  <a:solidFill>
                    <a:srgbClr val="0D0D0D"/>
                  </a:solidFill>
                  <a:latin typeface="TH SarabunPSK" panose="020B0500040200020003" pitchFamily="34" charset="-34"/>
                  <a:cs typeface="TH SarabunPSK" panose="020B0500040200020003" pitchFamily="34" charset="-34"/>
                </a:rPr>
                <a:t>Top dead </a:t>
              </a:r>
              <a:r>
                <a:rPr lang="en-US" sz="1700" b="0" i="0" u="none" strike="noStrike" baseline="0" dirty="0" err="1">
                  <a:solidFill>
                    <a:srgbClr val="0D0D0D"/>
                  </a:solidFill>
                  <a:latin typeface="TH SarabunPSK" panose="020B0500040200020003" pitchFamily="34" charset="-34"/>
                  <a:cs typeface="TH SarabunPSK" panose="020B0500040200020003" pitchFamily="34" charset="-34"/>
                </a:rPr>
                <a:t>centre</a:t>
              </a:r>
              <a:r>
                <a:rPr lang="en-US" sz="1700" b="0" i="0" u="none" strike="noStrike" baseline="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ขณะนี้วาล์วไอดีและวาล์วไอเสียปิดอยู่</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2 : จังหวะดูด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Intake stroke)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ลูกสูบเคลื่อนที่ลงจากตำแหน่ง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V2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ไปยังตำแหน่ง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V1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ซึ่งเป็นการดูดอากาศเข้าไปในกระบอกสูบ (วาล์วไอดีเปิด วาล์วไอเสียปิด) ขณะนี้มีแต่อากาศเท่านั้นที่ไหลเข้ากระบอกสูบ</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3 : จังหวะอัด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Compression stroke) :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วาล์วไอดีปิด (วาล์วไอเสียยังคงปิดอยู่) และลูกสูบเคลื่อนที่ขึ้น อัดอากาศที่อยู่ในกระบอกสูบให้มีปริมาตรลดลงและความดันเพิ่มขึ้น (จากจุด 1 ปริมาตร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V1</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ไปยังจุด 2 ปริมาตร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V2)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อุณหภูมิของอากาศที่ถูกอัดจะเพิ่มตามไปด้วย</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4 : จังหวะจุดระเบิด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Ignition) :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วาล์วไอดีและวาล์วไอเสียปิด) หัวฉีดน้ำมันจะฉีดน้ำมันเข้าไปในกระบอกสูบ เมื่อน้ำมันกระทบกับอากาศที่ถูกอัดจนร้อนก็จะลุกติดไฟเอง (ไม่ต้องพึ่งหัวเทียน) เกิดเป็นเปลวไฟเผาไหม้ละอองน้ำมันที่ถูกฉีดออกมา ในขณะนี้ลูกสูบกำลังเคลื่อนที่ลง ปริมาตรของกระบอกสูบจึงเพิ่มมากขึ้นในขณะที่ความดันยังคงเดิม (จากจุด 2 ไปยังจุด 3)</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5 : จังหวะกำลัง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Power stroke) :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หัวฉีดหยุดฉีดน้ำมันเข้ากระบอกสูบ แต่แก๊สร้อนที่เกิด</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จากการเผาไหม้ยังคงขยายตัวดันลูกสูบเคลื่อนที่ลงล่างอย่างต่อเนื่อง ส่งกำลังไปหมุนข้อเหวี่ยงและเพลาขับเคลื่อน</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(วาล์วไอดีและวาล์วไอเสียปิด) ในขณะนี้ความดันในห้องกระบอกสูบจะลดลงในขณะที่ปริมาตร</a:t>
              </a:r>
              <a:endParaRPr lang="en-US" sz="1700" dirty="0">
                <a:latin typeface="TH SarabunPSK" panose="020B0500040200020003" pitchFamily="34" charset="-34"/>
                <a:cs typeface="TH SarabunPSK" panose="020B0500040200020003" pitchFamily="34" charset="-34"/>
              </a:endParaRPr>
            </a:p>
          </p:txBody>
        </p:sp>
      </p:grpSp>
      <p:grpSp>
        <p:nvGrpSpPr>
          <p:cNvPr id="13" name="กลุ่ม 12">
            <a:extLst>
              <a:ext uri="{FF2B5EF4-FFF2-40B4-BE49-F238E27FC236}">
                <a16:creationId xmlns:a16="http://schemas.microsoft.com/office/drawing/2014/main" id="{4C23B702-E106-4170-AC6F-04A57A43DB44}"/>
              </a:ext>
            </a:extLst>
          </p:cNvPr>
          <p:cNvGrpSpPr/>
          <p:nvPr/>
        </p:nvGrpSpPr>
        <p:grpSpPr>
          <a:xfrm>
            <a:off x="8341616" y="28568"/>
            <a:ext cx="810209" cy="768311"/>
            <a:chOff x="7722968" y="106516"/>
            <a:chExt cx="1154709" cy="1025278"/>
          </a:xfrm>
        </p:grpSpPr>
        <p:sp>
          <p:nvSpPr>
            <p:cNvPr id="14" name="วงรี 13">
              <a:extLst>
                <a:ext uri="{FF2B5EF4-FFF2-40B4-BE49-F238E27FC236}">
                  <a16:creationId xmlns:a16="http://schemas.microsoft.com/office/drawing/2014/main" id="{916AE5B7-703A-4F89-9680-983CEDD19414}"/>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รูปภาพ 14">
              <a:extLst>
                <a:ext uri="{FF2B5EF4-FFF2-40B4-BE49-F238E27FC236}">
                  <a16:creationId xmlns:a16="http://schemas.microsoft.com/office/drawing/2014/main" id="{271DC458-6B98-48E2-9D7A-9959370216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3671002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5E5B8309-6329-49AD-8008-2C93D3E215B6}"/>
              </a:ext>
            </a:extLst>
          </p:cNvPr>
          <p:cNvSpPr/>
          <p:nvPr/>
        </p:nvSpPr>
        <p:spPr>
          <a:xfrm>
            <a:off x="78377" y="78377"/>
            <a:ext cx="8969829" cy="6696892"/>
          </a:xfrm>
          <a:prstGeom prst="roundRect">
            <a:avLst>
              <a:gd name="adj" fmla="val 0"/>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6A5FF259-EAD8-4041-B3EF-F76C758C9FE5}"/>
              </a:ext>
            </a:extLst>
          </p:cNvPr>
          <p:cNvGrpSpPr/>
          <p:nvPr/>
        </p:nvGrpSpPr>
        <p:grpSpPr>
          <a:xfrm>
            <a:off x="293568" y="266701"/>
            <a:ext cx="9088236" cy="6765662"/>
            <a:chOff x="293568" y="266701"/>
            <a:chExt cx="9088236" cy="6765662"/>
          </a:xfrm>
        </p:grpSpPr>
        <p:grpSp>
          <p:nvGrpSpPr>
            <p:cNvPr id="14" name="กลุ่ม 13">
              <a:extLst>
                <a:ext uri="{FF2B5EF4-FFF2-40B4-BE49-F238E27FC236}">
                  <a16:creationId xmlns:a16="http://schemas.microsoft.com/office/drawing/2014/main" id="{AC5D4D1F-967F-4E44-81AB-E8335A038773}"/>
                </a:ext>
              </a:extLst>
            </p:cNvPr>
            <p:cNvGrpSpPr/>
            <p:nvPr/>
          </p:nvGrpSpPr>
          <p:grpSpPr>
            <a:xfrm>
              <a:off x="293568" y="266701"/>
              <a:ext cx="8410547" cy="6101526"/>
              <a:chOff x="293568" y="266701"/>
              <a:chExt cx="8410547" cy="6101526"/>
            </a:xfrm>
          </p:grpSpPr>
          <p:grpSp>
            <p:nvGrpSpPr>
              <p:cNvPr id="6" name="กลุ่ม 5">
                <a:extLst>
                  <a:ext uri="{FF2B5EF4-FFF2-40B4-BE49-F238E27FC236}">
                    <a16:creationId xmlns:a16="http://schemas.microsoft.com/office/drawing/2014/main" id="{DF51786D-D2BA-438D-AB40-8E3B5942672E}"/>
                  </a:ext>
                </a:extLst>
              </p:cNvPr>
              <p:cNvGrpSpPr/>
              <p:nvPr/>
            </p:nvGrpSpPr>
            <p:grpSpPr>
              <a:xfrm>
                <a:off x="293568" y="266701"/>
                <a:ext cx="8410547" cy="6101526"/>
                <a:chOff x="583474" y="618309"/>
                <a:chExt cx="7811589" cy="5564777"/>
              </a:xfrm>
            </p:grpSpPr>
            <p:sp>
              <p:nvSpPr>
                <p:cNvPr id="8" name="สี่เหลี่ยมผืนผ้า 7">
                  <a:extLst>
                    <a:ext uri="{FF2B5EF4-FFF2-40B4-BE49-F238E27FC236}">
                      <a16:creationId xmlns:a16="http://schemas.microsoft.com/office/drawing/2014/main" id="{F8B40210-7A33-42DE-B48E-9F32ACEFBD2F}"/>
                    </a:ext>
                  </a:extLst>
                </p:cNvPr>
                <p:cNvSpPr/>
                <p:nvPr/>
              </p:nvSpPr>
              <p:spPr>
                <a:xfrm>
                  <a:off x="583474" y="618309"/>
                  <a:ext cx="7811589" cy="5564777"/>
                </a:xfrm>
                <a:prstGeom prst="rect">
                  <a:avLst/>
                </a:prstGeom>
                <a:solidFill>
                  <a:srgbClr val="FF0000"/>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มุมมน 8">
                  <a:extLst>
                    <a:ext uri="{FF2B5EF4-FFF2-40B4-BE49-F238E27FC236}">
                      <a16:creationId xmlns:a16="http://schemas.microsoft.com/office/drawing/2014/main" id="{53DD2430-41EB-48E2-AF83-1103203D0C2F}"/>
                    </a:ext>
                  </a:extLst>
                </p:cNvPr>
                <p:cNvSpPr/>
                <p:nvPr/>
              </p:nvSpPr>
              <p:spPr>
                <a:xfrm>
                  <a:off x="722589" y="791460"/>
                  <a:ext cx="7541623" cy="5259977"/>
                </a:xfrm>
                <a:prstGeom prst="roundRect">
                  <a:avLst>
                    <a:gd name="adj" fmla="val 0"/>
                  </a:avLst>
                </a:prstGeom>
                <a:solidFill>
                  <a:srgbClr val="FFFFCC"/>
                </a:solidFill>
                <a:ln>
                  <a:noFill/>
                </a:ln>
                <a:effectLst>
                  <a:outerShdw blurRad="50800" dist="38100" dir="16200000"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กล่องข้อความ 12">
                <a:extLst>
                  <a:ext uri="{FF2B5EF4-FFF2-40B4-BE49-F238E27FC236}">
                    <a16:creationId xmlns:a16="http://schemas.microsoft.com/office/drawing/2014/main" id="{15843FA7-47C4-41B9-B23A-D5B87824B865}"/>
                  </a:ext>
                </a:extLst>
              </p:cNvPr>
              <p:cNvSpPr txBox="1"/>
              <p:nvPr/>
            </p:nvSpPr>
            <p:spPr>
              <a:xfrm>
                <a:off x="510327" y="562864"/>
                <a:ext cx="8052904" cy="5509200"/>
              </a:xfrm>
              <a:prstGeom prst="rect">
                <a:avLst/>
              </a:prstGeom>
              <a:noFill/>
            </p:spPr>
            <p:txBody>
              <a:bodyPr wrap="square">
                <a:spAutoFit/>
              </a:bodyPr>
              <a:lstStyle/>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เพิ่มขึ้นจนกระทั่งลูกสูบเคลื่อนที่ลงต่ำสุด (จากจุด 3 ไปยังจุด 4) และเมื่อมีการระบายความร้อนออกจากแก๊สร้อน ความดันในกระบอกสูบก็จะลดลง (จากจุด 4 ไปยังจุด 1)</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	ขั้นตอนที่ 6 : จังหวะคาย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Exhaust stroke) :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แรงเฉื่อยจากจังหวะกำลังจะทำให้ลูกสูบเคลื่อนที่กลับไปข้างบนใหม่ วาล์วไอเสียจะเปิด (วาล์วไอดียังคงปิดอยู่) แรงดันที่เกิดจากการเคลื่อนที่ขึ้นของลูกสูบจะดันให้ไอเสีย ไหลออกทางวาล์วไอเสียที่เปิดอยู่ เมื่อลูกสูบเคลื่อนที่ขึ้นสูงสุด วาล์วไอเสียก็จะปิด และกลับไปเริ่มต้นขั้นตอนที่ 1 ใหม่ (จากจุด 1 ที่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V1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ไปยังจุด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V2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ที่ความดัน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เดียวกัน)</a:t>
                </a:r>
              </a:p>
              <a:p>
                <a:pPr algn="l"/>
                <a:r>
                  <a:rPr lang="th-TH" sz="1600" dirty="0">
                    <a:solidFill>
                      <a:srgbClr val="0D0D0D"/>
                    </a:solidFill>
                    <a:latin typeface="TH SarabunPSK" panose="020B0500040200020003" pitchFamily="34" charset="-34"/>
                    <a:cs typeface="TH SarabunPSK" panose="020B0500040200020003" pitchFamily="34" charset="-34"/>
                  </a:rPr>
                  <a:t>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จะสังเกตว่าลูกสูบมีการเคลื่อนที่ขึ้นสู่ด้านบน 2 ครั้งต่อการจุดระเบิด 1 ครั้ง จากการที่เครื่องยนต์ดีเซลดูดเฉพาะอากาศเท่านั้นเข้าไปในกระบอกสูบ ดังนั้นการออกแบบเครื่องยนต์ดีเซล 2 จังหวะจึงแตกต่างออกไปจากเครื่องยนต์เบนซิน 4 จังหวะ รูปที่ 8.14 แสดงการทำงานของเครื่องยนต์ดีเซล 2 จังหวะ พึงสังเกตว่าในกรณีนี้มีการใช้เครื่องอัดอากาศ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Compressor)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ช่วยในการอัดอากาศเข้ากระบอกสูบ ขั้นตอนการทำงานของเครื่องยนต์ดีเซล 2 จังหวะเป็นดังนี้</a:t>
                </a:r>
              </a:p>
              <a:p>
                <a:pPr algn="l"/>
                <a:r>
                  <a:rPr lang="th-TH" sz="1600" dirty="0">
                    <a:solidFill>
                      <a:srgbClr val="0D0D0D"/>
                    </a:solidFill>
                    <a:latin typeface="TH SarabunPSK" panose="020B0500040200020003" pitchFamily="34" charset="-34"/>
                    <a:cs typeface="TH SarabunPSK" panose="020B0500040200020003" pitchFamily="34" charset="-34"/>
                  </a:rPr>
                  <a:t>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ขั้นตอนที่ 1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Scavenging) :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ลูกสูบเคลื่อนที่ลง (เนื่องจากการขยายตัวของแก๊สร้อนที่เกิดจากการเผาไหม้ที่เกิดก่อนหน้า) ช่องทางให้อากาศบริสุทธิ์เข้าเปิดออก เครื่องอัดอากาศทำการอัดอากาศเข้าไปในกระบอกสูบ และไล่ไอเสียที่เกิดจากการเผาไหม้ก่อนหน้าออกไปทางวาล์วไอเสีย</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	ขั้นตอนที่ 2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Compression) :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ลูกสูบเคลื่อนที่ขึ้น อัดอากาศในกระบอกสูบให้มีปริมาตรเล็กลงและมีอุณหภูมิสูงขึ้น</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	ขั้นตอนที่ 3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Power) :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หัวฉีดทำการฉีดน้ำมันเชื้อเพลิงเข้าไปในกระบอกสูบ ทำให้น้ำมันเชื้อเพลิงลุกเป็นเปลวไฟเผาไหม้เกิดเป็นแก๊สร้อน</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	ขั้นตอนที่ 4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Exhaust) :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หลังจากลูกสูบเคลื่อนที่ลงมาได้ในระดับหนึ่ง วาล์วไอเสียจะเปิดออก ทำให้ไอเสียบางส่วนระบายออกไปทางวาล์วไอเสีย และเมื่อลูกสูบเคลื่อนที่</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ต่ำลง</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มาอีก ก็จะกลับไปสู่ขั้นตอนที่ 1 ใหม่ คือเครื่องอัดอากาศจะทำการป้อนอากาศบริสุทธิ์ใหม่เข้ามาในกระบอกสูบเพื่อไล่ไอเสียออกไปจะสังเกตว่าในกรณีของเครื่องยนต์ 2 จังหวะนี้ ทุก ๆ ครั้งที่ลูกสูบเคลื่อนที่ขึ้นจะมีการจุดระเบิดทุกครั้ง</a:t>
                </a:r>
              </a:p>
              <a:p>
                <a:pPr algn="l"/>
                <a:r>
                  <a:rPr lang="th-TH" sz="1600" dirty="0">
                    <a:solidFill>
                      <a:srgbClr val="0D0D0D"/>
                    </a:solidFill>
                    <a:latin typeface="TH SarabunPSK" panose="020B0500040200020003" pitchFamily="34" charset="-34"/>
                    <a:cs typeface="TH SarabunPSK" panose="020B0500040200020003" pitchFamily="34" charset="-34"/>
                  </a:rPr>
                  <a:t>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จุดเด่นของเครื่องยนต์ดีเซลคือให้แรงบิดสูงที่รอบต่ำ ในขณะที่เครื่องยนต์เบนซินจะให้แรงบิดสูงที่รอบสูง การที่เครื่องยนต์ดีเซลให้แรงบิดสูงที่รอบต่ำจึงทำให้เหมาะสมกับรถที่มีน้ำหนักมาก เพราะในการเริ่มเคลื่อนที่จากสภาพหยุดนิ่งนั้นจำเป็นต้องใช้แรงบิดมากเพื่อให้ล้อรถเริ่มหมุน (นึกถึงตอนที่คุณต้องเข็นรถ ช่วงที่ทำให้รถเริ่มเคลื่อนที่จะต้องใช้แรงมาก แต่พอรถเริ่มเคลื่อนที่แล้วจะใช้แรงลดลง) ในกรณีที่รถวิ่งความเร็วเท่ากัน เครื่องยนต์ดีเซลจะทำงานที่รอบเครื่องยนต์ต่ำกว่าเครื่องยนต์เบนซิน ทำให้การสึก</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หรอ</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ของเครื่องยนต์ต่ำกว่าและไม่ต้องการน้ำมันหล่อลื่นที่มีประสิทธิภาพสูงเหมือนของเครื่องยนต์เบนซิน (พึงสังเกตว่าราคาน้ำมันหล่อลื่นของเครื่องยนต์ดีเซลจะต่ำกว่าของเครื่องยนต์เบนซิน) แต่เครื่องยนต์ดีเซลก็มีข้อเสียคือ</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มีน้ำหนักมาก (อัตราส่วนกำลังที่ได้ต่อน้ำหนักเครื่องยนต์จะต่ำกว่าของเครื่องยนต์เบนซิน)</a:t>
                </a:r>
                <a:endParaRPr lang="en-US" sz="1600" dirty="0">
                  <a:latin typeface="TH SarabunPSK" panose="020B0500040200020003" pitchFamily="34" charset="-34"/>
                  <a:cs typeface="TH SarabunPSK" panose="020B0500040200020003" pitchFamily="34" charset="-34"/>
                </a:endParaRPr>
              </a:p>
            </p:txBody>
          </p:sp>
        </p:grpSp>
        <p:pic>
          <p:nvPicPr>
            <p:cNvPr id="11" name="รูปภาพ 10">
              <a:extLst>
                <a:ext uri="{FF2B5EF4-FFF2-40B4-BE49-F238E27FC236}">
                  <a16:creationId xmlns:a16="http://schemas.microsoft.com/office/drawing/2014/main" id="{1AF1E2E9-D274-4F89-8620-70C63D0EA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4658" y="5415397"/>
              <a:ext cx="1637146" cy="1616966"/>
            </a:xfrm>
            <a:prstGeom prst="rect">
              <a:avLst/>
            </a:prstGeom>
          </p:spPr>
        </p:pic>
      </p:grpSp>
      <p:grpSp>
        <p:nvGrpSpPr>
          <p:cNvPr id="16" name="กลุ่ม 15">
            <a:extLst>
              <a:ext uri="{FF2B5EF4-FFF2-40B4-BE49-F238E27FC236}">
                <a16:creationId xmlns:a16="http://schemas.microsoft.com/office/drawing/2014/main" id="{54FAB5A3-B68A-4191-8522-2C6D8A78874E}"/>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29AD0753-48EC-46EA-ACB3-430CFADFE001}"/>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C2298EAA-87B6-472E-851A-E128491986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89925696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72B72AEC-BEEE-4231-97A1-0CCCC1B66F6F}"/>
              </a:ext>
            </a:extLst>
          </p:cNvPr>
          <p:cNvSpPr/>
          <p:nvPr/>
        </p:nvSpPr>
        <p:spPr>
          <a:xfrm>
            <a:off x="78377" y="78377"/>
            <a:ext cx="8969829" cy="6696892"/>
          </a:xfrm>
          <a:prstGeom prst="roundRect">
            <a:avLst>
              <a:gd name="adj" fmla="val 0"/>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209B4662-9602-4C23-85ED-F119BACA8861}"/>
              </a:ext>
            </a:extLst>
          </p:cNvPr>
          <p:cNvGrpSpPr/>
          <p:nvPr/>
        </p:nvGrpSpPr>
        <p:grpSpPr>
          <a:xfrm>
            <a:off x="293568" y="266701"/>
            <a:ext cx="8962341" cy="6591299"/>
            <a:chOff x="293568" y="266701"/>
            <a:chExt cx="8962341" cy="6591299"/>
          </a:xfrm>
        </p:grpSpPr>
        <p:grpSp>
          <p:nvGrpSpPr>
            <p:cNvPr id="12" name="กลุ่ม 11">
              <a:extLst>
                <a:ext uri="{FF2B5EF4-FFF2-40B4-BE49-F238E27FC236}">
                  <a16:creationId xmlns:a16="http://schemas.microsoft.com/office/drawing/2014/main" id="{71DDD986-21C0-46E0-A2AA-5BBF2141225B}"/>
                </a:ext>
              </a:extLst>
            </p:cNvPr>
            <p:cNvGrpSpPr/>
            <p:nvPr/>
          </p:nvGrpSpPr>
          <p:grpSpPr>
            <a:xfrm>
              <a:off x="293568" y="266701"/>
              <a:ext cx="8410547" cy="6101526"/>
              <a:chOff x="293568" y="266701"/>
              <a:chExt cx="8410547" cy="6101526"/>
            </a:xfrm>
          </p:grpSpPr>
          <p:grpSp>
            <p:nvGrpSpPr>
              <p:cNvPr id="6" name="กลุ่ม 5">
                <a:extLst>
                  <a:ext uri="{FF2B5EF4-FFF2-40B4-BE49-F238E27FC236}">
                    <a16:creationId xmlns:a16="http://schemas.microsoft.com/office/drawing/2014/main" id="{E547708B-D4F4-4FFC-9E2A-5A338C37D493}"/>
                  </a:ext>
                </a:extLst>
              </p:cNvPr>
              <p:cNvGrpSpPr/>
              <p:nvPr/>
            </p:nvGrpSpPr>
            <p:grpSpPr>
              <a:xfrm>
                <a:off x="293568" y="266701"/>
                <a:ext cx="8410547" cy="6101526"/>
                <a:chOff x="583474" y="618309"/>
                <a:chExt cx="7811589" cy="5564777"/>
              </a:xfrm>
            </p:grpSpPr>
            <p:sp>
              <p:nvSpPr>
                <p:cNvPr id="8" name="สี่เหลี่ยมผืนผ้า 7">
                  <a:extLst>
                    <a:ext uri="{FF2B5EF4-FFF2-40B4-BE49-F238E27FC236}">
                      <a16:creationId xmlns:a16="http://schemas.microsoft.com/office/drawing/2014/main" id="{26AEECDA-8ABF-4EDE-91B3-D3DCCA662296}"/>
                    </a:ext>
                  </a:extLst>
                </p:cNvPr>
                <p:cNvSpPr/>
                <p:nvPr/>
              </p:nvSpPr>
              <p:spPr>
                <a:xfrm>
                  <a:off x="583474" y="618309"/>
                  <a:ext cx="7811589" cy="5564777"/>
                </a:xfrm>
                <a:prstGeom prst="rect">
                  <a:avLst/>
                </a:prstGeom>
                <a:solidFill>
                  <a:srgbClr val="B636A5"/>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มุมมน 8">
                  <a:extLst>
                    <a:ext uri="{FF2B5EF4-FFF2-40B4-BE49-F238E27FC236}">
                      <a16:creationId xmlns:a16="http://schemas.microsoft.com/office/drawing/2014/main" id="{B85C2808-1696-4454-89B1-BFE90FB45EBD}"/>
                    </a:ext>
                  </a:extLst>
                </p:cNvPr>
                <p:cNvSpPr/>
                <p:nvPr/>
              </p:nvSpPr>
              <p:spPr>
                <a:xfrm>
                  <a:off x="722589" y="791460"/>
                  <a:ext cx="7541623" cy="5259977"/>
                </a:xfrm>
                <a:prstGeom prst="roundRect">
                  <a:avLst>
                    <a:gd name="adj" fmla="val 0"/>
                  </a:avLst>
                </a:prstGeom>
                <a:solidFill>
                  <a:srgbClr val="FFFFCC"/>
                </a:solidFill>
                <a:ln>
                  <a:noFill/>
                </a:ln>
                <a:effectLst>
                  <a:outerShdw blurRad="50800" dist="38100" dir="16200000"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กล่องข้อความ 10">
                <a:extLst>
                  <a:ext uri="{FF2B5EF4-FFF2-40B4-BE49-F238E27FC236}">
                    <a16:creationId xmlns:a16="http://schemas.microsoft.com/office/drawing/2014/main" id="{7BE7E01B-69DC-4BBA-8B78-9EC6465D334E}"/>
                  </a:ext>
                </a:extLst>
              </p:cNvPr>
              <p:cNvSpPr txBox="1"/>
              <p:nvPr/>
            </p:nvSpPr>
            <p:spPr>
              <a:xfrm>
                <a:off x="550600" y="576971"/>
                <a:ext cx="7896481" cy="5632311"/>
              </a:xfrm>
              <a:prstGeom prst="rect">
                <a:avLst/>
              </a:prstGeom>
              <a:noFill/>
            </p:spPr>
            <p:txBody>
              <a:bodyPr wrap="square">
                <a:spAutoFit/>
              </a:bodyPr>
              <a:lstStyle/>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จุดเด่นของเครื่องยนต์ดีเซลคือให้แรงบิดสูงที่รอบต่ำ ในขณะที่เครื่องยนต์เบนซินจะให้แรงบิดสูงที่รอบสูง การที่เครื่องยนต์ดีเซลให้แรงบิดสูงที่รอบต่ำจึงทำให้เหมาะสมกับรถที่มีน้ำหนักมาก เพราะในการเริ่มเคลื่อนที่จากสภาพหยุดนิ่งนั้นจำเป็นต้องใช้แรงบิดมากเพื่อให้ล้อรถเริ่มหมุน (นึกถึงตอนที่คุณต้องเข็นรถ ช่วงที่ทำให้รถเริ่มเคลื่อนที่จะต้องใช้แรงมาก แต่พอรถเริ่มเคลื่อนที่แล้วจะใช้แรงลดลง) ในกรณีที่รถวิ่งความเร็วเท่ากัน เครื่องยนต์ดีเซลจะทำงานที่รอบเครื่องยนต์ต่ำกว่าเครื่องยนต์เบนซิน ทำให้การสึก</a:t>
                </a:r>
                <a:r>
                  <a:rPr lang="th-TH" b="0" i="0" u="none" strike="noStrike" baseline="0" dirty="0" err="1">
                    <a:solidFill>
                      <a:srgbClr val="0D0D0D"/>
                    </a:solidFill>
                    <a:latin typeface="TH SarabunPSK" panose="020B0500040200020003" pitchFamily="34" charset="-34"/>
                    <a:cs typeface="TH SarabunPSK" panose="020B0500040200020003" pitchFamily="34" charset="-34"/>
                  </a:rPr>
                  <a:t>หรอ</a:t>
                </a:r>
                <a:r>
                  <a:rPr lang="th-TH" b="0" i="0" u="none" strike="noStrike" baseline="0" dirty="0">
                    <a:solidFill>
                      <a:srgbClr val="0D0D0D"/>
                    </a:solidFill>
                    <a:latin typeface="TH SarabunPSK" panose="020B0500040200020003" pitchFamily="34" charset="-34"/>
                    <a:cs typeface="TH SarabunPSK" panose="020B0500040200020003" pitchFamily="34" charset="-34"/>
                  </a:rPr>
                  <a:t>ของเครื่องยนต์ต่ำกว่าและไม่ต้องการน้ำมันหล่อลื่นที่มีประสิทธิภาพสูงเหมือนของเครื่องยนต์เบนซิน (พึงสังเกตว่าราคาน้ำมันหล่อลื่นของเครื่องยนต์ดีเซลจะต่ำกว่าของเครื่องยนต์เบนซิน) แต่เครื่องยนต์ดีเซลก็มีข้อเสียคือมีน้ำหนักมาก (อัตราส่วนกำลังที่ได้ต่อน้ำหนักเครื่องยนต์จะต่ำกว่าของเครื่องยนต์เบนซิน)และอัตราเร่ง(การเพิ่มความเร็วรอบเครื่องยนต์) จะสู้ของเครื่องยนต์เบนซินไม่ได้ ด้วยเหตุนี้จึงทำให้รถยนต์นั่งส่วนบุคคลส่วนใหญ่จะใช้เครื่องยนต์เบนซินกัน เพราะให้การตอบสนองต่อคันเร่งดีกว่า เร่งเครื่องได้รวดเร็วทันใจกว่าด้วยเหตุนี้จึงทำให้ผู้ที่ขับรถเครื่องดีเซล (เช่นพวกปิ๊กอัพหรือรถเมล์) เมื่อรถไม่ได้บรรทุกของ จึงทำการออกรถด้วยเกียร์ 2 เพื่อให้ได้อัตราเร่งในการออกตัวที่รวดเร็ว (แต่ถ้าเผลอไปใช้ตอนรถกำลังบรรทุกของหนักอยู่ก็มีสิทธิทำให้ระบบคลัทช์หรือเกียร์พังเร็วขึ้น)</a:t>
                </a:r>
              </a:p>
              <a:p>
                <a:pPr algn="l"/>
                <a:r>
                  <a:rPr lang="th-TH" b="1" i="0" u="none" strike="noStrike" baseline="0" dirty="0">
                    <a:solidFill>
                      <a:srgbClr val="0D0D0D"/>
                    </a:solidFill>
                    <a:latin typeface="TH SarabunPSK" panose="020B0500040200020003" pitchFamily="34" charset="-34"/>
                    <a:cs typeface="TH SarabunPSK" panose="020B0500040200020003" pitchFamily="34" charset="-34"/>
                  </a:rPr>
                  <a:t>	หลักการทำงานของเครื่องยนต์ ดีเซล + </a:t>
                </a:r>
                <a:r>
                  <a:rPr lang="en-US" b="1" i="0" u="none" strike="noStrike" baseline="0" dirty="0">
                    <a:solidFill>
                      <a:srgbClr val="0D0D0D"/>
                    </a:solidFill>
                    <a:latin typeface="TH SarabunPSK" panose="020B0500040200020003" pitchFamily="34" charset="-34"/>
                    <a:cs typeface="TH SarabunPSK" panose="020B0500040200020003" pitchFamily="34" charset="-34"/>
                  </a:rPr>
                  <a:t>Gas </a:t>
                </a:r>
                <a:r>
                  <a:rPr lang="th-TH" b="1" i="0" u="none" strike="noStrike" baseline="0" dirty="0">
                    <a:solidFill>
                      <a:srgbClr val="0D0D0D"/>
                    </a:solidFill>
                    <a:latin typeface="TH SarabunPSK" panose="020B0500040200020003" pitchFamily="34" charset="-34"/>
                    <a:cs typeface="TH SarabunPSK" panose="020B0500040200020003" pitchFamily="34" charset="-34"/>
                  </a:rPr>
                  <a:t>หรือ เบนซิน + </a:t>
                </a:r>
                <a:r>
                  <a:rPr lang="en-US" b="1" i="0" u="none" strike="noStrike" baseline="0" dirty="0">
                    <a:solidFill>
                      <a:srgbClr val="0D0D0D"/>
                    </a:solidFill>
                    <a:latin typeface="TH SarabunPSK" panose="020B0500040200020003" pitchFamily="34" charset="-34"/>
                    <a:cs typeface="TH SarabunPSK" panose="020B0500040200020003" pitchFamily="34" charset="-34"/>
                  </a:rPr>
                  <a:t>Gas</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รถบรรทุกขนาดใหญ่หรือรถโดยสารขนาดใหญ่ที่ใช้แก๊สมีเทน (</a:t>
                </a:r>
                <a:r>
                  <a:rPr lang="en-US" b="0" i="0" u="none" strike="noStrike" baseline="0" dirty="0">
                    <a:solidFill>
                      <a:srgbClr val="0D0D0D"/>
                    </a:solidFill>
                    <a:latin typeface="TH SarabunPSK" panose="020B0500040200020003" pitchFamily="34" charset="-34"/>
                    <a:cs typeface="TH SarabunPSK" panose="020B0500040200020003" pitchFamily="34" charset="-34"/>
                  </a:rPr>
                  <a:t>CNG–Compressed Natural Gas)</a:t>
                </a:r>
                <a:r>
                  <a:rPr lang="th-TH" b="0" i="0" u="none" strike="noStrike" baseline="0" dirty="0">
                    <a:solidFill>
                      <a:srgbClr val="0D0D0D"/>
                    </a:solidFill>
                    <a:latin typeface="TH SarabunPSK" panose="020B0500040200020003" pitchFamily="34" charset="-34"/>
                    <a:cs typeface="TH SarabunPSK" panose="020B0500040200020003" pitchFamily="34" charset="-34"/>
                  </a:rPr>
                  <a:t>เป็นเชื้อเพลิงนั้นจะมีอยู่ 2 รูปแบบด้วยกัน รูปแบบแรกคือทำการดัดแปลงเครื่องยนต์ดีเซลเดิมจากการทำงานตาม</a:t>
                </a:r>
                <a:r>
                  <a:rPr lang="th-TH" b="0" i="0" u="none" strike="noStrike" baseline="0" dirty="0" err="1">
                    <a:solidFill>
                      <a:srgbClr val="0D0D0D"/>
                    </a:solidFill>
                    <a:latin typeface="TH SarabunPSK" panose="020B0500040200020003" pitchFamily="34" charset="-34"/>
                    <a:cs typeface="TH SarabunPSK" panose="020B0500040200020003" pitchFamily="34" charset="-34"/>
                  </a:rPr>
                  <a:t>วัฎจั</a:t>
                </a:r>
                <a:r>
                  <a:rPr lang="th-TH" b="0" i="0" u="none" strike="noStrike" baseline="0" dirty="0">
                    <a:solidFill>
                      <a:srgbClr val="0D0D0D"/>
                    </a:solidFill>
                    <a:latin typeface="TH SarabunPSK" panose="020B0500040200020003" pitchFamily="34" charset="-34"/>
                    <a:cs typeface="TH SarabunPSK" panose="020B0500040200020003" pitchFamily="34" charset="-34"/>
                  </a:rPr>
                  <a:t>กรดีเซลไปเป็นรูปแบบ</a:t>
                </a:r>
                <a:r>
                  <a:rPr lang="th-TH" b="0" i="0" u="none" strike="noStrike" baseline="0" dirty="0" err="1">
                    <a:solidFill>
                      <a:srgbClr val="0D0D0D"/>
                    </a:solidFill>
                    <a:latin typeface="TH SarabunPSK" panose="020B0500040200020003" pitchFamily="34" charset="-34"/>
                    <a:cs typeface="TH SarabunPSK" panose="020B0500040200020003" pitchFamily="34" charset="-34"/>
                  </a:rPr>
                  <a:t>วัฎจั</a:t>
                </a:r>
                <a:r>
                  <a:rPr lang="th-TH" b="0" i="0" u="none" strike="noStrike" baseline="0" dirty="0">
                    <a:solidFill>
                      <a:srgbClr val="0D0D0D"/>
                    </a:solidFill>
                    <a:latin typeface="TH SarabunPSK" panose="020B0500040200020003" pitchFamily="34" charset="-34"/>
                    <a:cs typeface="TH SarabunPSK" panose="020B0500040200020003" pitchFamily="34" charset="-34"/>
                  </a:rPr>
                  <a:t>กรออตโต (</a:t>
                </a:r>
                <a:r>
                  <a:rPr lang="en-US" b="0" i="0" u="none" strike="noStrike" baseline="0" dirty="0">
                    <a:solidFill>
                      <a:srgbClr val="0D0D0D"/>
                    </a:solidFill>
                    <a:latin typeface="TH SarabunPSK" panose="020B0500040200020003" pitchFamily="34" charset="-34"/>
                    <a:cs typeface="TH SarabunPSK" panose="020B0500040200020003" pitchFamily="34" charset="-34"/>
                  </a:rPr>
                  <a:t>Otto cycle–</a:t>
                </a:r>
                <a:r>
                  <a:rPr lang="th-TH" b="0" i="0" u="none" strike="noStrike" baseline="0" dirty="0">
                    <a:solidFill>
                      <a:srgbClr val="0D0D0D"/>
                    </a:solidFill>
                    <a:latin typeface="TH SarabunPSK" panose="020B0500040200020003" pitchFamily="34" charset="-34"/>
                    <a:cs typeface="TH SarabunPSK" panose="020B0500040200020003" pitchFamily="34" charset="-34"/>
                  </a:rPr>
                  <a:t>เครื่องยนต์เบนซิน) ต้องมีการติดตั้งหัวเทียนและตั้งค่าอัตราส่วนการอัดกันใหม่ ซึ่งถ้าช่างที่ทำการดัดแปลงฝีมือไม่ดีแล้ว โอกาสที่เครื่องพังสูง วิธีนี้มักใช้กับรถเก่าเพราะจะคืนทุนได้เร็ว (ถ้าน้ำมันดีเซลแพง) แต่ถ้าเป็นรถใหม่ก็จะเป็นเครื่องเบนซินติดรถมาเลย อีกวิธีหนึ่งคือเป็นการใช้เชื้อเพลิงร่วม คือยังคงระบบเครื่องยนต์ดีเซลไว้แบบเดิม แต่มีการฉีด </a:t>
                </a:r>
                <a:r>
                  <a:rPr lang="en-US" b="0" i="0" u="none" strike="noStrike" baseline="0" dirty="0">
                    <a:solidFill>
                      <a:srgbClr val="0D0D0D"/>
                    </a:solidFill>
                    <a:latin typeface="TH SarabunPSK" panose="020B0500040200020003" pitchFamily="34" charset="-34"/>
                    <a:cs typeface="TH SarabunPSK" panose="020B0500040200020003" pitchFamily="34" charset="-34"/>
                  </a:rPr>
                  <a:t>CNG </a:t>
                </a:r>
                <a:r>
                  <a:rPr lang="th-TH" b="0" i="0" u="none" strike="noStrike" baseline="0" dirty="0">
                    <a:solidFill>
                      <a:srgbClr val="0D0D0D"/>
                    </a:solidFill>
                    <a:latin typeface="TH SarabunPSK" panose="020B0500040200020003" pitchFamily="34" charset="-34"/>
                    <a:cs typeface="TH SarabunPSK" panose="020B0500040200020003" pitchFamily="34" charset="-34"/>
                  </a:rPr>
                  <a:t>เข้าไปผสมกับน้ำมันดีเซลเพื่อลดการใช้น้ำมันดีเซลลง (แต่ยังคงต้องใช้น้ำมันดีเซลอยู่ เพราะมีเทนจะไม่จุดระเบิดกับอากาศร้อนที่</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เกิดจากการถูกอัดของลูกสูบ จำเป็นต้องจุดติดน้ำมันดีเซลให้ลุกติดไฟก่อน จึงจะป้อนมีเทนเข้าไปได้) วิธีนี้จะปลอดภัยต่อ</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เครื่องยนต์มากกว่า แต่จะใช้เวลามากกว่าในการคืนทุน</a:t>
                </a:r>
                <a:endParaRPr lang="en-US" dirty="0">
                  <a:latin typeface="TH SarabunPSK" panose="020B0500040200020003" pitchFamily="34" charset="-34"/>
                  <a:cs typeface="TH SarabunPSK" panose="020B0500040200020003" pitchFamily="34" charset="-34"/>
                </a:endParaRPr>
              </a:p>
            </p:txBody>
          </p:sp>
        </p:grpSp>
        <p:pic>
          <p:nvPicPr>
            <p:cNvPr id="14" name="รูปภาพ 13">
              <a:extLst>
                <a:ext uri="{FF2B5EF4-FFF2-40B4-BE49-F238E27FC236}">
                  <a16:creationId xmlns:a16="http://schemas.microsoft.com/office/drawing/2014/main" id="{7A5260AB-15EA-4D5A-90C6-FD664EA04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253" y="5240344"/>
              <a:ext cx="1617656" cy="1617656"/>
            </a:xfrm>
            <a:prstGeom prst="rect">
              <a:avLst/>
            </a:prstGeom>
          </p:spPr>
        </p:pic>
      </p:grpSp>
      <p:grpSp>
        <p:nvGrpSpPr>
          <p:cNvPr id="16" name="กลุ่ม 15">
            <a:extLst>
              <a:ext uri="{FF2B5EF4-FFF2-40B4-BE49-F238E27FC236}">
                <a16:creationId xmlns:a16="http://schemas.microsoft.com/office/drawing/2014/main" id="{2F3BD615-2D6E-4965-8065-1CD0F157571A}"/>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1E029CC8-8884-4540-A0D6-DF8800CC96C2}"/>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08FCBB61-BFC9-4488-9A2C-3B9DFA6A6A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65457371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1000"/>
          </a:stretch>
        </a:blipFill>
        <a:effectLst/>
      </p:bgPr>
    </p:bg>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D666E920-A853-47F8-B24C-732EBE4F9971}"/>
              </a:ext>
            </a:extLst>
          </p:cNvPr>
          <p:cNvSpPr txBox="1"/>
          <p:nvPr/>
        </p:nvSpPr>
        <p:spPr>
          <a:xfrm>
            <a:off x="1647825" y="1661396"/>
            <a:ext cx="6238875" cy="2123658"/>
          </a:xfrm>
          <a:prstGeom prst="rect">
            <a:avLst/>
          </a:prstGeom>
          <a:noFill/>
        </p:spPr>
        <p:txBody>
          <a:bodyPr wrap="square" rtlCol="0">
            <a:spAutoFit/>
          </a:bodyPr>
          <a:lstStyle/>
          <a:p>
            <a:pPr algn="ctr"/>
            <a:r>
              <a:rPr lang="th-TH" sz="66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8.4 ก๊าซธรรมชาติสำหรับยานยนต์</a:t>
            </a:r>
            <a:endParaRPr lang="en-US" sz="66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endParaRPr>
          </a:p>
        </p:txBody>
      </p:sp>
      <p:grpSp>
        <p:nvGrpSpPr>
          <p:cNvPr id="5" name="กลุ่ม 4">
            <a:extLst>
              <a:ext uri="{FF2B5EF4-FFF2-40B4-BE49-F238E27FC236}">
                <a16:creationId xmlns:a16="http://schemas.microsoft.com/office/drawing/2014/main" id="{B97F72D7-0E96-4EE4-9E2E-42DBE63E3EF7}"/>
              </a:ext>
            </a:extLst>
          </p:cNvPr>
          <p:cNvGrpSpPr/>
          <p:nvPr/>
        </p:nvGrpSpPr>
        <p:grpSpPr>
          <a:xfrm>
            <a:off x="8341616" y="28568"/>
            <a:ext cx="810209" cy="768311"/>
            <a:chOff x="7722968" y="106516"/>
            <a:chExt cx="1154709" cy="1025278"/>
          </a:xfrm>
        </p:grpSpPr>
        <p:sp>
          <p:nvSpPr>
            <p:cNvPr id="6" name="วงรี 5">
              <a:extLst>
                <a:ext uri="{FF2B5EF4-FFF2-40B4-BE49-F238E27FC236}">
                  <a16:creationId xmlns:a16="http://schemas.microsoft.com/office/drawing/2014/main" id="{72AB5364-BA38-4E75-8D1A-EC20AB9A8D8B}"/>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รูปภาพ 6">
              <a:extLst>
                <a:ext uri="{FF2B5EF4-FFF2-40B4-BE49-F238E27FC236}">
                  <a16:creationId xmlns:a16="http://schemas.microsoft.com/office/drawing/2014/main" id="{201B5939-2605-4507-8180-66BC86B94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167610670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FBFF56F2-77A7-497B-8CB1-CCC1DB1A5650}"/>
              </a:ext>
            </a:extLst>
          </p:cNvPr>
          <p:cNvSpPr/>
          <p:nvPr/>
        </p:nvSpPr>
        <p:spPr>
          <a:xfrm>
            <a:off x="78377" y="78377"/>
            <a:ext cx="8969829" cy="6696892"/>
          </a:xfrm>
          <a:prstGeom prst="roundRect">
            <a:avLst>
              <a:gd name="adj" fmla="val 0"/>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กลุ่ม 11">
            <a:extLst>
              <a:ext uri="{FF2B5EF4-FFF2-40B4-BE49-F238E27FC236}">
                <a16:creationId xmlns:a16="http://schemas.microsoft.com/office/drawing/2014/main" id="{6ACEF912-D9D5-4C06-859A-725FCF62DE46}"/>
              </a:ext>
            </a:extLst>
          </p:cNvPr>
          <p:cNvGrpSpPr/>
          <p:nvPr/>
        </p:nvGrpSpPr>
        <p:grpSpPr>
          <a:xfrm>
            <a:off x="388929" y="308067"/>
            <a:ext cx="8969829" cy="6430980"/>
            <a:chOff x="388929" y="308067"/>
            <a:chExt cx="8969829" cy="6430980"/>
          </a:xfrm>
        </p:grpSpPr>
        <p:grpSp>
          <p:nvGrpSpPr>
            <p:cNvPr id="4" name="กลุ่ม 3">
              <a:extLst>
                <a:ext uri="{FF2B5EF4-FFF2-40B4-BE49-F238E27FC236}">
                  <a16:creationId xmlns:a16="http://schemas.microsoft.com/office/drawing/2014/main" id="{47F6E2A9-982C-4080-9411-11B69FED4D5B}"/>
                </a:ext>
              </a:extLst>
            </p:cNvPr>
            <p:cNvGrpSpPr/>
            <p:nvPr/>
          </p:nvGrpSpPr>
          <p:grpSpPr>
            <a:xfrm>
              <a:off x="388929" y="308067"/>
              <a:ext cx="8969829" cy="6430980"/>
              <a:chOff x="397279" y="308066"/>
              <a:chExt cx="9046846" cy="6750109"/>
            </a:xfrm>
          </p:grpSpPr>
          <p:grpSp>
            <p:nvGrpSpPr>
              <p:cNvPr id="6" name="กลุ่ม 5">
                <a:extLst>
                  <a:ext uri="{FF2B5EF4-FFF2-40B4-BE49-F238E27FC236}">
                    <a16:creationId xmlns:a16="http://schemas.microsoft.com/office/drawing/2014/main" id="{98773945-7E43-4ADC-9153-64298815CCC6}"/>
                  </a:ext>
                </a:extLst>
              </p:cNvPr>
              <p:cNvGrpSpPr/>
              <p:nvPr/>
            </p:nvGrpSpPr>
            <p:grpSpPr>
              <a:xfrm flipH="1">
                <a:off x="397279" y="308066"/>
                <a:ext cx="8349441" cy="6241868"/>
                <a:chOff x="731522" y="647610"/>
                <a:chExt cx="7441822" cy="5650099"/>
              </a:xfrm>
            </p:grpSpPr>
            <p:sp>
              <p:nvSpPr>
                <p:cNvPr id="8" name="สี่เหลี่ยมผืนผ้า 7">
                  <a:extLst>
                    <a:ext uri="{FF2B5EF4-FFF2-40B4-BE49-F238E27FC236}">
                      <a16:creationId xmlns:a16="http://schemas.microsoft.com/office/drawing/2014/main" id="{F1637666-CC89-49E9-9B67-68957E0244D1}"/>
                    </a:ext>
                  </a:extLst>
                </p:cNvPr>
                <p:cNvSpPr/>
                <p:nvPr/>
              </p:nvSpPr>
              <p:spPr>
                <a:xfrm>
                  <a:off x="731522" y="647610"/>
                  <a:ext cx="7441822" cy="5650099"/>
                </a:xfrm>
                <a:prstGeom prst="rect">
                  <a:avLst/>
                </a:prstGeom>
                <a:solidFill>
                  <a:srgbClr val="CC0099"/>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2C6E68E6-64E8-4BA2-BFCC-99508ACBDB62}"/>
                    </a:ext>
                  </a:extLst>
                </p:cNvPr>
                <p:cNvSpPr/>
                <p:nvPr/>
              </p:nvSpPr>
              <p:spPr>
                <a:xfrm>
                  <a:off x="838899" y="780205"/>
                  <a:ext cx="7232996" cy="5406211"/>
                </a:xfrm>
                <a:prstGeom prst="rect">
                  <a:avLst/>
                </a:prstGeom>
                <a:gradFill>
                  <a:gsLst>
                    <a:gs pos="3000">
                      <a:srgbClr val="CCFF33"/>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รูปภาพ 6">
                <a:extLst>
                  <a:ext uri="{FF2B5EF4-FFF2-40B4-BE49-F238E27FC236}">
                    <a16:creationId xmlns:a16="http://schemas.microsoft.com/office/drawing/2014/main" id="{98A668CC-BC93-45C8-9DA1-44709E879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157" y="5593092"/>
                <a:ext cx="2153968" cy="1465083"/>
              </a:xfrm>
              <a:prstGeom prst="rect">
                <a:avLst/>
              </a:prstGeom>
            </p:spPr>
          </p:pic>
        </p:grpSp>
        <p:sp>
          <p:nvSpPr>
            <p:cNvPr id="11" name="กล่องข้อความ 10">
              <a:extLst>
                <a:ext uri="{FF2B5EF4-FFF2-40B4-BE49-F238E27FC236}">
                  <a16:creationId xmlns:a16="http://schemas.microsoft.com/office/drawing/2014/main" id="{7E591E34-54F7-454F-816A-BF325F8F8AFD}"/>
                </a:ext>
              </a:extLst>
            </p:cNvPr>
            <p:cNvSpPr txBox="1"/>
            <p:nvPr/>
          </p:nvSpPr>
          <p:spPr>
            <a:xfrm>
              <a:off x="565215" y="551944"/>
              <a:ext cx="7862043" cy="5489195"/>
            </a:xfrm>
            <a:prstGeom prst="rect">
              <a:avLst/>
            </a:prstGeom>
            <a:noFill/>
          </p:spPr>
          <p:txBody>
            <a:bodyPr wrap="square">
              <a:spAutoFit/>
            </a:bodyPr>
            <a:lstStyle/>
            <a:p>
              <a:pPr algn="l"/>
              <a:r>
                <a:rPr lang="th-TH" sz="1670" b="0" i="0" u="none" strike="noStrike" baseline="0" dirty="0">
                  <a:solidFill>
                    <a:srgbClr val="0D0D0D"/>
                  </a:solidFill>
                  <a:latin typeface="TH SarabunPSK" panose="020B0500040200020003" pitchFamily="34" charset="-34"/>
                  <a:cs typeface="TH SarabunPSK" panose="020B0500040200020003" pitchFamily="34" charset="-34"/>
                </a:rPr>
                <a:t>	ยานยนต์ที่ใช้ก๊าซธรรมชาติ หรือภาษาอังกฤษเรียกว่า </a:t>
              </a:r>
              <a:r>
                <a:rPr lang="en-US" sz="1670" b="0" i="0" u="none" strike="noStrike" baseline="0" dirty="0">
                  <a:solidFill>
                    <a:srgbClr val="0D0D0D"/>
                  </a:solidFill>
                  <a:latin typeface="TH SarabunPSK" panose="020B0500040200020003" pitchFamily="34" charset="-34"/>
                  <a:cs typeface="TH SarabunPSK" panose="020B0500040200020003" pitchFamily="34" charset="-34"/>
                </a:rPr>
                <a:t>Natural Gas Vehicles </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หรือเรียกย่อๆ ว่า</a:t>
              </a:r>
              <a:r>
                <a:rPr lang="en-US" sz="167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หมายถึงยานยนต์ที่ใช้ก๊าซธรรมชาติอัด (</a:t>
              </a:r>
              <a:r>
                <a:rPr lang="en-US" sz="1670" b="0" i="0" u="none" strike="noStrike" baseline="0" dirty="0">
                  <a:solidFill>
                    <a:srgbClr val="0D0D0D"/>
                  </a:solidFill>
                  <a:latin typeface="TH SarabunPSK" panose="020B0500040200020003" pitchFamily="34" charset="-34"/>
                  <a:cs typeface="TH SarabunPSK" panose="020B0500040200020003" pitchFamily="34" charset="-34"/>
                </a:rPr>
                <a:t>Compressed Natural Gas : CNG) </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เป็นเชื้อเพลิง ซึ่งก็เหมือนกับก๊าซธรรมชาติ ที่นำมาใช้ในบ้านอยู่อาศัยในหลายๆ ประเทศ เช่น ออสเตรเลีย เพื่อการประกอบอาหาร </a:t>
              </a:r>
              <a:r>
                <a:rPr lang="th-TH" sz="1670" b="0" i="0" u="none" strike="noStrike" baseline="0" dirty="0" err="1">
                  <a:solidFill>
                    <a:srgbClr val="0D0D0D"/>
                  </a:solidFill>
                  <a:latin typeface="TH SarabunPSK" panose="020B0500040200020003" pitchFamily="34" charset="-34"/>
                  <a:cs typeface="TH SarabunPSK" panose="020B0500040200020003" pitchFamily="34" charset="-34"/>
                </a:rPr>
                <a:t>การทำ</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ความร้อน และ</a:t>
              </a:r>
              <a:r>
                <a:rPr lang="th-TH" sz="1670" b="0" i="0" u="none" strike="noStrike" baseline="0" dirty="0" err="1">
                  <a:solidFill>
                    <a:srgbClr val="0D0D0D"/>
                  </a:solidFill>
                  <a:latin typeface="TH SarabunPSK" panose="020B0500040200020003" pitchFamily="34" charset="-34"/>
                  <a:cs typeface="TH SarabunPSK" panose="020B0500040200020003" pitchFamily="34" charset="-34"/>
                </a:rPr>
                <a:t>การทำ</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น้ำร้อน เป็นต้น</a:t>
              </a:r>
            </a:p>
            <a:p>
              <a:pPr algn="l"/>
              <a:r>
                <a:rPr lang="th-TH" sz="1670" b="0" i="0" u="none" strike="noStrike" baseline="0" dirty="0">
                  <a:solidFill>
                    <a:srgbClr val="0D0D0D"/>
                  </a:solidFill>
                  <a:latin typeface="TH SarabunPSK" panose="020B0500040200020003" pitchFamily="34" charset="-34"/>
                  <a:cs typeface="TH SarabunPSK" panose="020B0500040200020003" pitchFamily="34" charset="-34"/>
                </a:rPr>
                <a:t>	ยานยนต์ที่ใช้ก๊าซธรรมชาติได้มีการพัฒนาและนำมาใช้ตั้งแต่ปี ค.ศ. 1860 (พ.ศ. 2403) โดยชาวฝรั่งเศสชื่อ </a:t>
              </a:r>
              <a:r>
                <a:rPr lang="en-US" sz="1670" b="0" i="0" u="none" strike="noStrike" baseline="0" dirty="0">
                  <a:solidFill>
                    <a:srgbClr val="0D0D0D"/>
                  </a:solidFill>
                  <a:latin typeface="TH SarabunPSK" panose="020B0500040200020003" pitchFamily="34" charset="-34"/>
                  <a:cs typeface="TH SarabunPSK" panose="020B0500040200020003" pitchFamily="34" charset="-34"/>
                </a:rPr>
                <a:t>Jean Etienne Lenoir </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แต่ยังไม่เป็นที่นิยม จนกระทั่งในช่วงสงครามโลกครั้งที่ 2 และช่วงที่เกิดวิกฤตการณ์น้ำมันในปี ค.ศ. 1973 ซึ่งทำให้ราคาน้ำมันเพิ่มสูงขึ้น ส่งผลให้การใช้ก๊าซธรรมชาติในยานยนต์เริ่มแพร่ หลายมากขึ้น โดยเฉพาะอย่างยิ่งในประเทศออสเตรเลีย แคนาดา นิวซีแลนด์ และสหรัฐอเมริกา</a:t>
              </a:r>
            </a:p>
            <a:p>
              <a:pPr algn="l"/>
              <a:r>
                <a:rPr lang="th-TH" sz="1670" b="0" i="0" u="none" strike="noStrike" baseline="0" dirty="0">
                  <a:solidFill>
                    <a:srgbClr val="0D0D0D"/>
                  </a:solidFill>
                  <a:latin typeface="TH SarabunPSK" panose="020B0500040200020003" pitchFamily="34" charset="-34"/>
                  <a:cs typeface="TH SarabunPSK" panose="020B0500040200020003" pitchFamily="34" charset="-34"/>
                </a:rPr>
                <a:t>	ในปัจจุบันการเลือกใช้เชื้อเพลิงที่มีผลกระทบต่อสิ่งแวดล้อมน้อยในยานยนต์ เช่น ก๊าซธรรมชาติกำลังได้รับการสนับสนุนมากขึ้นในหลายๆ ประเทศ อันเนื่องมาจากปัญหาคุณภาพอากาศ และปัญหาก๊าซเรือนกระจกที่เกิดขึ้นทั่วโลก และด้วยคุณสมบัติทางฟิสิกส์ของก๊าซธรรมชาติที่ใช้ในยานยนต์พบว่ามีมลพิษน้อยที่สุดเมื่อเทียบกับเชื้อเพลิงอื่นๆ อย่างไรก็ตาม การพัฒนาระบบควบคุมมลพิษสำหรับยานยนต์ที่ใช้ก๊าซธรรมชาตินับว่ายังล้าหลังยานยนต์ที่ใช้น้ำมันเชื้อเพลิง เนื่องจากยานยนต์ที่ใช้น้ำมันเชื้อเพลิงได้มีการพัฒนา เทคโนโลยีของเครื่องยนต์และการปรับปรุงสูตรของน้ำมันเชื้อเพลิงเพื่อลดผลกระทบต่อสิ่งแวดล้อมมานานกว่า แต่ด้วยข้อได้เปรียบทางด้านสภาพแวดล้อม ก๊าซธรรมชาติจึงเป็นทางเลือกเชื้อเพลิงหนึ่งสำหรับยานยนต์และมีจำนวนมากขึ้นตามลำดับ ประมาณว่าประเทศไทยมีรถยนต์ติดแก๊สไปแล้วมากกว่า 2 ล้านคันทั่วประเทศโดยกว่า 80 % อยู่ในกรุงเทพฯ และปริมณฑล</a:t>
              </a:r>
            </a:p>
            <a:p>
              <a:pPr algn="l"/>
              <a:r>
                <a:rPr lang="th-TH" sz="1670" b="1" i="0" u="none" strike="noStrike" baseline="0" dirty="0">
                  <a:solidFill>
                    <a:srgbClr val="000D8E"/>
                  </a:solidFill>
                  <a:latin typeface="TH SarabunPSK" panose="020B0500040200020003" pitchFamily="34" charset="-34"/>
                  <a:cs typeface="TH SarabunPSK" panose="020B0500040200020003" pitchFamily="34" charset="-34"/>
                </a:rPr>
                <a:t>8.4.1 คุณสมบัติของก๊าซธรรมชาติ</a:t>
              </a:r>
            </a:p>
            <a:p>
              <a:pPr algn="l"/>
              <a:r>
                <a:rPr lang="th-TH" sz="1670" b="0" i="0" u="none" strike="noStrike" baseline="0" dirty="0">
                  <a:solidFill>
                    <a:srgbClr val="0D0D0D"/>
                  </a:solidFill>
                  <a:latin typeface="TH SarabunPSK" panose="020B0500040200020003" pitchFamily="34" charset="-34"/>
                  <a:cs typeface="TH SarabunPSK" panose="020B0500040200020003" pitchFamily="34" charset="-34"/>
                </a:rPr>
                <a:t>	ก๊าซธรรมชาติเป็นสารประกอบไฮโดรคาร์บอน ซึ่งประกอบด้วย ธาตุถ่านคาร์บอน (</a:t>
              </a:r>
              <a:r>
                <a:rPr lang="en-US" sz="1670" b="0" i="0" u="none" strike="noStrike" baseline="0" dirty="0">
                  <a:solidFill>
                    <a:srgbClr val="0D0D0D"/>
                  </a:solidFill>
                  <a:latin typeface="TH SarabunPSK" panose="020B0500040200020003" pitchFamily="34" charset="-34"/>
                  <a:cs typeface="TH SarabunPSK" panose="020B0500040200020003" pitchFamily="34" charset="-34"/>
                </a:rPr>
                <a:t>C) </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กับธาตุ ไฮโดรเจน (</a:t>
              </a:r>
              <a:r>
                <a:rPr lang="en-US" sz="1670" b="0" i="0" u="none" strike="noStrike" baseline="0" dirty="0">
                  <a:solidFill>
                    <a:srgbClr val="0D0D0D"/>
                  </a:solidFill>
                  <a:latin typeface="TH SarabunPSK" panose="020B0500040200020003" pitchFamily="34" charset="-34"/>
                  <a:cs typeface="TH SarabunPSK" panose="020B0500040200020003" pitchFamily="34" charset="-34"/>
                </a:rPr>
                <a:t>H) </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จับตัวกันเป็นโมเลกุล โดยเกิดขึ้นเองตามธรรมชาติ จากการทับถมของซากสิ่งมีชีวิตตามชั้นหิน ดิน และในทะเลหลายร้อยล้านปีมาแล้ว เช่นเดียวกับน้ำมัน และเนื่องจากความร้อนและความกดดันของผิวโลกจึง แปรสภาพเป็นก๊าซ</a:t>
              </a:r>
            </a:p>
            <a:p>
              <a:pPr algn="l"/>
              <a:r>
                <a:rPr lang="th-TH" sz="1670" dirty="0">
                  <a:solidFill>
                    <a:srgbClr val="0D0D0D"/>
                  </a:solidFill>
                  <a:latin typeface="TH SarabunPSK" panose="020B0500040200020003" pitchFamily="34" charset="-34"/>
                  <a:cs typeface="TH SarabunPSK" panose="020B0500040200020003" pitchFamily="34" charset="-34"/>
                </a:rPr>
                <a:t>	</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คุณสมบัติของก๊าซธรรมชาติไม่มีสี ไม่มีกลิ่น (ยกเว้นกลิ่นที่เติมเพื่อให้รู้เมื่อเกิดการรั่วไหล)และไม่มีพิษ ในสถานะปกติมีสภาพเป็นก๊าซหรือไอที่อุณหภูมิและความดันบรรยากาศ โดยมีค่าความถ่วงจำเพาะต่ำกว่า อากาศจึงเบากว่าอากาศ เมื่อเกิดการรั่วไหลจะฟุ้งกระจายไปตามบรรยากาศอย่างรวดเร็ว จึงไม่มีการสะสมลุกไหม้ บนพื้นราบ</a:t>
              </a:r>
            </a:p>
            <a:p>
              <a:pPr algn="l"/>
              <a:r>
                <a:rPr lang="th-TH" sz="1670" b="0" i="0" u="none" strike="noStrike" baseline="0" dirty="0">
                  <a:solidFill>
                    <a:srgbClr val="0D0D0D"/>
                  </a:solidFill>
                  <a:latin typeface="TH SarabunPSK" panose="020B0500040200020003" pitchFamily="34" charset="-34"/>
                  <a:cs typeface="TH SarabunPSK" panose="020B0500040200020003" pitchFamily="34" charset="-34"/>
                </a:rPr>
                <a:t>	ความแตกต่างระหว่างก๊าซธรรมชาติ (</a:t>
              </a:r>
              <a:r>
                <a:rPr lang="en-US" sz="1670" b="0" i="0" u="none" strike="noStrike" baseline="0" dirty="0">
                  <a:solidFill>
                    <a:srgbClr val="0D0D0D"/>
                  </a:solidFill>
                  <a:latin typeface="TH SarabunPSK" panose="020B0500040200020003" pitchFamily="34" charset="-34"/>
                  <a:cs typeface="TH SarabunPSK" panose="020B0500040200020003" pitchFamily="34" charset="-34"/>
                </a:rPr>
                <a:t>Natural Gas : NG) </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และก๊าซปิโตรเลียมเหลว</a:t>
              </a:r>
              <a:r>
                <a:rPr lang="en-US" sz="1670" b="0" i="0" u="none" strike="noStrike" baseline="0" dirty="0">
                  <a:solidFill>
                    <a:srgbClr val="0D0D0D"/>
                  </a:solidFill>
                  <a:latin typeface="TH SarabunPSK" panose="020B0500040200020003" pitchFamily="34" charset="-34"/>
                  <a:cs typeface="TH SarabunPSK" panose="020B0500040200020003" pitchFamily="34" charset="-34"/>
                </a:rPr>
                <a:t>(Liquefied Petroleum Gas : LPG) </a:t>
              </a:r>
              <a:r>
                <a:rPr lang="th-TH" sz="1670" b="0" i="0" u="none" strike="noStrike" baseline="0" dirty="0">
                  <a:solidFill>
                    <a:srgbClr val="0D0D0D"/>
                  </a:solidFill>
                  <a:latin typeface="TH SarabunPSK" panose="020B0500040200020003" pitchFamily="34" charset="-34"/>
                  <a:cs typeface="TH SarabunPSK" panose="020B0500040200020003" pitchFamily="34" charset="-34"/>
                </a:rPr>
                <a:t>ก็คือ</a:t>
              </a:r>
              <a:endParaRPr lang="en-US" sz="1670" dirty="0">
                <a:latin typeface="TH SarabunPSK" panose="020B0500040200020003" pitchFamily="34" charset="-34"/>
                <a:cs typeface="TH SarabunPSK" panose="020B0500040200020003" pitchFamily="34" charset="-34"/>
              </a:endParaRPr>
            </a:p>
          </p:txBody>
        </p:sp>
      </p:grpSp>
      <p:grpSp>
        <p:nvGrpSpPr>
          <p:cNvPr id="13" name="กลุ่ม 12">
            <a:extLst>
              <a:ext uri="{FF2B5EF4-FFF2-40B4-BE49-F238E27FC236}">
                <a16:creationId xmlns:a16="http://schemas.microsoft.com/office/drawing/2014/main" id="{A9A7C291-E482-4460-AAB7-7BED624ED3F2}"/>
              </a:ext>
            </a:extLst>
          </p:cNvPr>
          <p:cNvGrpSpPr/>
          <p:nvPr/>
        </p:nvGrpSpPr>
        <p:grpSpPr>
          <a:xfrm>
            <a:off x="8341616" y="28568"/>
            <a:ext cx="810209" cy="768311"/>
            <a:chOff x="7722968" y="106516"/>
            <a:chExt cx="1154709" cy="1025278"/>
          </a:xfrm>
        </p:grpSpPr>
        <p:sp>
          <p:nvSpPr>
            <p:cNvPr id="14" name="วงรี 13">
              <a:extLst>
                <a:ext uri="{FF2B5EF4-FFF2-40B4-BE49-F238E27FC236}">
                  <a16:creationId xmlns:a16="http://schemas.microsoft.com/office/drawing/2014/main" id="{C421C68E-4CF0-450C-9C39-5642CA154E67}"/>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รูปภาพ 14">
              <a:extLst>
                <a:ext uri="{FF2B5EF4-FFF2-40B4-BE49-F238E27FC236}">
                  <a16:creationId xmlns:a16="http://schemas.microsoft.com/office/drawing/2014/main" id="{9BA4F235-9102-4FC8-9422-2807B2E599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68450259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B05622FB-11C5-4A4D-A04B-655CE4B28FC0}"/>
              </a:ext>
            </a:extLst>
          </p:cNvPr>
          <p:cNvSpPr/>
          <p:nvPr/>
        </p:nvSpPr>
        <p:spPr>
          <a:xfrm>
            <a:off x="78377" y="78377"/>
            <a:ext cx="8969829" cy="6696892"/>
          </a:xfrm>
          <a:prstGeom prst="roundRect">
            <a:avLst>
              <a:gd name="adj" fmla="val 0"/>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กลุ่ม 18">
            <a:extLst>
              <a:ext uri="{FF2B5EF4-FFF2-40B4-BE49-F238E27FC236}">
                <a16:creationId xmlns:a16="http://schemas.microsoft.com/office/drawing/2014/main" id="{C0BDAB89-3A74-4D61-86A4-FA242293AFA2}"/>
              </a:ext>
            </a:extLst>
          </p:cNvPr>
          <p:cNvGrpSpPr/>
          <p:nvPr/>
        </p:nvGrpSpPr>
        <p:grpSpPr>
          <a:xfrm>
            <a:off x="388929" y="308067"/>
            <a:ext cx="8849735" cy="6553530"/>
            <a:chOff x="388929" y="308067"/>
            <a:chExt cx="8849735" cy="6553530"/>
          </a:xfrm>
        </p:grpSpPr>
        <p:grpSp>
          <p:nvGrpSpPr>
            <p:cNvPr id="16" name="กลุ่ม 15">
              <a:extLst>
                <a:ext uri="{FF2B5EF4-FFF2-40B4-BE49-F238E27FC236}">
                  <a16:creationId xmlns:a16="http://schemas.microsoft.com/office/drawing/2014/main" id="{D79AB9FC-B1A4-4D22-9222-8CD1083901C9}"/>
                </a:ext>
              </a:extLst>
            </p:cNvPr>
            <p:cNvGrpSpPr/>
            <p:nvPr/>
          </p:nvGrpSpPr>
          <p:grpSpPr>
            <a:xfrm>
              <a:off x="388929" y="308067"/>
              <a:ext cx="8849735" cy="6553530"/>
              <a:chOff x="388929" y="308067"/>
              <a:chExt cx="8849735" cy="6553530"/>
            </a:xfrm>
          </p:grpSpPr>
          <p:grpSp>
            <p:nvGrpSpPr>
              <p:cNvPr id="6" name="กลุ่ม 5">
                <a:extLst>
                  <a:ext uri="{FF2B5EF4-FFF2-40B4-BE49-F238E27FC236}">
                    <a16:creationId xmlns:a16="http://schemas.microsoft.com/office/drawing/2014/main" id="{DD47EE9D-1C0D-49BB-8481-FD61EC529D73}"/>
                  </a:ext>
                </a:extLst>
              </p:cNvPr>
              <p:cNvGrpSpPr/>
              <p:nvPr/>
            </p:nvGrpSpPr>
            <p:grpSpPr>
              <a:xfrm flipH="1">
                <a:off x="388929" y="308067"/>
                <a:ext cx="8278361" cy="5946767"/>
                <a:chOff x="731522" y="647610"/>
                <a:chExt cx="7441822" cy="5650099"/>
              </a:xfrm>
            </p:grpSpPr>
            <p:sp>
              <p:nvSpPr>
                <p:cNvPr id="8" name="สี่เหลี่ยมผืนผ้า 7">
                  <a:extLst>
                    <a:ext uri="{FF2B5EF4-FFF2-40B4-BE49-F238E27FC236}">
                      <a16:creationId xmlns:a16="http://schemas.microsoft.com/office/drawing/2014/main" id="{F0B379C0-1587-4DC9-93BC-9A5FE1D20FE5}"/>
                    </a:ext>
                  </a:extLst>
                </p:cNvPr>
                <p:cNvSpPr/>
                <p:nvPr/>
              </p:nvSpPr>
              <p:spPr>
                <a:xfrm>
                  <a:off x="731522" y="647610"/>
                  <a:ext cx="7441822" cy="5650099"/>
                </a:xfrm>
                <a:prstGeom prst="rect">
                  <a:avLst/>
                </a:prstGeom>
                <a:solidFill>
                  <a:schemeClr val="accent5">
                    <a:lumMod val="60000"/>
                    <a:lumOff val="40000"/>
                  </a:schemeClr>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AE51120F-0A86-439E-AE54-C7BBD93005DB}"/>
                    </a:ext>
                  </a:extLst>
                </p:cNvPr>
                <p:cNvSpPr/>
                <p:nvPr/>
              </p:nvSpPr>
              <p:spPr>
                <a:xfrm>
                  <a:off x="838899" y="780205"/>
                  <a:ext cx="7232996" cy="5406211"/>
                </a:xfrm>
                <a:prstGeom prst="rect">
                  <a:avLst/>
                </a:prstGeom>
                <a:gradFill>
                  <a:gsLst>
                    <a:gs pos="3000">
                      <a:srgbClr val="CCFF33"/>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กล่องข้อความ 12">
                <a:extLst>
                  <a:ext uri="{FF2B5EF4-FFF2-40B4-BE49-F238E27FC236}">
                    <a16:creationId xmlns:a16="http://schemas.microsoft.com/office/drawing/2014/main" id="{B5FADBD2-A172-4206-9FE6-04C0C09B2161}"/>
                  </a:ext>
                </a:extLst>
              </p:cNvPr>
              <p:cNvSpPr txBox="1"/>
              <p:nvPr/>
            </p:nvSpPr>
            <p:spPr>
              <a:xfrm>
                <a:off x="587448" y="466674"/>
                <a:ext cx="7951686" cy="3231654"/>
              </a:xfrm>
              <a:prstGeom prst="rect">
                <a:avLst/>
              </a:prstGeom>
              <a:noFill/>
            </p:spPr>
            <p:txBody>
              <a:bodyPr wrap="square">
                <a:spAutoFit/>
              </a:bodyPr>
              <a:lstStyle/>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ก๊าซธรรมชาติ เป็นสารประกอบไฮโดรคาร์บอนซึ่งมีองค์ประกอบของก๊าซมีเทน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Methane)</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เป็น ส่วนใหญ่ จึงเป็นก๊าซที่มีน้ำหนักเบากว่าอากาศ การขนส่งไปยังผู้ใช้จะขนส่งผ่านทางท่อในรูปก๊าซภายใต้ ความดันสูง จึงไม่เหมาะสำหรับการขนส่งไกลๆ หรืออาจบรรจุใส่ถังในรูปก๊าซธรรมชาติอัดโดยใช้ความดันสูง หรือที่เรียกว่า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CNG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แต่ปัจจุบันมีการส่งก๊าซธรรมชาติในรูปของเหลวโดยทำก๊าซให้เย็นลงถึง –160 องศา เซลเซียส จะได้องเหลวที่เรียกว่า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Liquefied Natural Gas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หรือ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LNG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ซึ่งสามารถขนส่งทางเรือไปที่ไกลๆ ได้ และเมื่อถึงปลายทางก่อนนำมาใช้ก็จะทำให้ของเหลวเปลี่ยนสถานะกลับเป็นก๊าซอย่างเดิม ก๊าซธรรมชาติมีค่า ออกเทนสูงถึง 120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RON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จึงสามารถนำมาใช้เป็นเชื้อเพลิงในยานยนต์ได้</a:t>
                </a:r>
              </a:p>
              <a:p>
                <a:pPr algn="l"/>
                <a:r>
                  <a:rPr lang="th-TH" sz="170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ก๊าซปิโตรเลียมเหลว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LPG)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เป็นสารประกอบไฮโดรคาร์บอน ซึ่งมีองค์ประกอบของก๊าซโพรเพน(</a:t>
                </a:r>
                <a:r>
                  <a:rPr lang="en-US" sz="1700" b="0" i="0" u="none" strike="noStrike" baseline="0" dirty="0">
                    <a:solidFill>
                      <a:srgbClr val="0D0D0D"/>
                    </a:solidFill>
                    <a:latin typeface="TH SarabunPSK" panose="020B0500040200020003" pitchFamily="34" charset="-34"/>
                    <a:cs typeface="TH SarabunPSK" panose="020B0500040200020003" pitchFamily="34" charset="-34"/>
                  </a:rPr>
                  <a:t>Propane)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เป็นส่วนใหญ่ จึงเป็นก๊าซที่หนักกว่าอากาศ โดยตัว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LPG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เองไม่มีสี ไม่มีกลิ่นเช่นเดียวกับก๊าซธรรมชาติ แต่เนื่องจากเป็นก๊าซที่หนักกว่าอากาศจึงมีการสะสมและลุกไหม้ได้ง่าย ดังนั้น จึงมีข้อกำหนดให้เติมสารมีกลิ่น เพื่อเป็นการเตือนภัยหากเกิดการรั่วไหล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LPG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ส่วนใหญ่จะใช้เป็นเชื้อเพลิงใน</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ครัวเรือนและกิจการอุตสาหกรรม โดยบรรจุเป็นของเหลวใส่ถังที่ทนความดันเพื่อให้ขนถ่ายง่าย นอกจากนี้ยังนิยมใช้แทนน้ำมันเบนซินในรถยนต์ เนื่องจากราคาถูกกว่า และมีค่า</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อ็</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อกเทนสูงถึง 105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RON</a:t>
                </a:r>
                <a:endParaRPr lang="th-TH" sz="1700" b="0" i="0" u="none" strike="noStrike" baseline="0" dirty="0">
                  <a:solidFill>
                    <a:srgbClr val="0D0D0D"/>
                  </a:solidFill>
                  <a:latin typeface="TH SarabunPSK" panose="020B0500040200020003" pitchFamily="34" charset="-34"/>
                  <a:cs typeface="TH SarabunPSK" panose="020B0500040200020003" pitchFamily="34" charset="-34"/>
                </a:endParaRP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a:t>
                </a:r>
                <a:r>
                  <a:rPr lang="th-TH" sz="1700" b="1" i="0" u="none" strike="noStrike" baseline="0" dirty="0">
                    <a:solidFill>
                      <a:srgbClr val="0D0D0D"/>
                    </a:solidFill>
                    <a:latin typeface="TH SarabunPSK" panose="020B0500040200020003" pitchFamily="34" charset="-34"/>
                    <a:cs typeface="TH SarabunPSK" panose="020B0500040200020003" pitchFamily="34" charset="-34"/>
                  </a:rPr>
                  <a:t>ตารางเปรียบเทียบคุณสมบัติของ </a:t>
                </a:r>
                <a:r>
                  <a:rPr lang="en-US" sz="1700" b="1" i="0" u="none" strike="noStrike" baseline="0" dirty="0">
                    <a:solidFill>
                      <a:srgbClr val="0D0D0D"/>
                    </a:solidFill>
                    <a:latin typeface="TH SarabunPSK" panose="020B0500040200020003" pitchFamily="34" charset="-34"/>
                    <a:cs typeface="TH SarabunPSK" panose="020B0500040200020003" pitchFamily="34" charset="-34"/>
                  </a:rPr>
                  <a:t>NG </a:t>
                </a:r>
                <a:r>
                  <a:rPr lang="th-TH" sz="1700" b="1" i="0" u="none" strike="noStrike" baseline="0" dirty="0">
                    <a:solidFill>
                      <a:srgbClr val="0D0D0D"/>
                    </a:solidFill>
                    <a:latin typeface="TH SarabunPSK" panose="020B0500040200020003" pitchFamily="34" charset="-34"/>
                    <a:cs typeface="TH SarabunPSK" panose="020B0500040200020003" pitchFamily="34" charset="-34"/>
                  </a:rPr>
                  <a:t>กับ </a:t>
                </a:r>
                <a:r>
                  <a:rPr lang="en-US" sz="1700" b="1" i="0" u="none" strike="noStrike" baseline="0" dirty="0">
                    <a:solidFill>
                      <a:srgbClr val="0D0D0D"/>
                    </a:solidFill>
                    <a:latin typeface="TH SarabunPSK" panose="020B0500040200020003" pitchFamily="34" charset="-34"/>
                    <a:cs typeface="TH SarabunPSK" panose="020B0500040200020003" pitchFamily="34" charset="-34"/>
                  </a:rPr>
                  <a:t>LPG</a:t>
                </a:r>
                <a:endParaRPr lang="en-US" sz="1700" b="1" dirty="0">
                  <a:latin typeface="TH SarabunPSK" panose="020B0500040200020003" pitchFamily="34" charset="-34"/>
                  <a:cs typeface="TH SarabunPSK" panose="020B0500040200020003" pitchFamily="34" charset="-34"/>
                </a:endParaRPr>
              </a:p>
            </p:txBody>
          </p:sp>
          <p:pic>
            <p:nvPicPr>
              <p:cNvPr id="15" name="รูปภาพ 14">
                <a:extLst>
                  <a:ext uri="{FF2B5EF4-FFF2-40B4-BE49-F238E27FC236}">
                    <a16:creationId xmlns:a16="http://schemas.microsoft.com/office/drawing/2014/main" id="{F4B9373E-F486-4375-968D-5025D60A7AB3}"/>
                  </a:ext>
                </a:extLst>
              </p:cNvPr>
              <p:cNvPicPr>
                <a:picLocks noChangeAspect="1"/>
              </p:cNvPicPr>
              <p:nvPr/>
            </p:nvPicPr>
            <p:blipFill>
              <a:blip r:embed="rId2"/>
              <a:stretch>
                <a:fillRect/>
              </a:stretch>
            </p:blipFill>
            <p:spPr>
              <a:xfrm>
                <a:off x="1629176" y="3660228"/>
                <a:ext cx="5885647" cy="2121447"/>
              </a:xfrm>
              <a:prstGeom prst="rect">
                <a:avLst/>
              </a:prstGeom>
              <a:ln>
                <a:solidFill>
                  <a:schemeClr val="tx1"/>
                </a:solidFill>
              </a:ln>
            </p:spPr>
          </p:pic>
          <p:pic>
            <p:nvPicPr>
              <p:cNvPr id="11" name="รูปภาพ 10">
                <a:extLst>
                  <a:ext uri="{FF2B5EF4-FFF2-40B4-BE49-F238E27FC236}">
                    <a16:creationId xmlns:a16="http://schemas.microsoft.com/office/drawing/2014/main" id="{13C9935B-8A41-45A5-BA9B-A2E91584D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4234" y="5451897"/>
                <a:ext cx="1784430" cy="1409700"/>
              </a:xfrm>
              <a:prstGeom prst="rect">
                <a:avLst/>
              </a:prstGeom>
            </p:spPr>
          </p:pic>
        </p:grpSp>
        <p:sp>
          <p:nvSpPr>
            <p:cNvPr id="18" name="กล่องข้อความ 17">
              <a:extLst>
                <a:ext uri="{FF2B5EF4-FFF2-40B4-BE49-F238E27FC236}">
                  <a16:creationId xmlns:a16="http://schemas.microsoft.com/office/drawing/2014/main" id="{7F428BDB-2B9E-49D7-B248-38435FFD5766}"/>
                </a:ext>
              </a:extLst>
            </p:cNvPr>
            <p:cNvSpPr txBox="1"/>
            <p:nvPr/>
          </p:nvSpPr>
          <p:spPr>
            <a:xfrm>
              <a:off x="1509729" y="5799143"/>
              <a:ext cx="4619624" cy="338554"/>
            </a:xfrm>
            <a:prstGeom prst="rect">
              <a:avLst/>
            </a:prstGeom>
            <a:noFill/>
          </p:spPr>
          <p:txBody>
            <a:bodyPr wrap="square">
              <a:spAutoFit/>
            </a:bodyPr>
            <a:lstStyle/>
            <a:p>
              <a:r>
                <a:rPr lang="th-TH" sz="1600" b="0" i="0" u="none" strike="noStrike" baseline="0" dirty="0">
                  <a:solidFill>
                    <a:srgbClr val="0D0D0D"/>
                  </a:solidFill>
                  <a:latin typeface="TH SarabunPSK" panose="020B0500040200020003" pitchFamily="34" charset="-34"/>
                  <a:cs typeface="TH SarabunPSK" panose="020B0500040200020003" pitchFamily="34" charset="-34"/>
                </a:rPr>
                <a:t>ที่มา:การปิโตรเลียมแห่งประเทศไทย</a:t>
              </a:r>
              <a:endParaRPr lang="en-US" sz="1600" dirty="0">
                <a:latin typeface="TH SarabunPSK" panose="020B0500040200020003" pitchFamily="34" charset="-34"/>
                <a:cs typeface="TH SarabunPSK" panose="020B0500040200020003" pitchFamily="34" charset="-34"/>
              </a:endParaRPr>
            </a:p>
          </p:txBody>
        </p:sp>
      </p:grpSp>
      <p:grpSp>
        <p:nvGrpSpPr>
          <p:cNvPr id="20" name="กลุ่ม 19">
            <a:extLst>
              <a:ext uri="{FF2B5EF4-FFF2-40B4-BE49-F238E27FC236}">
                <a16:creationId xmlns:a16="http://schemas.microsoft.com/office/drawing/2014/main" id="{F5562143-B411-45C5-BC30-797E0B2C1384}"/>
              </a:ext>
            </a:extLst>
          </p:cNvPr>
          <p:cNvGrpSpPr/>
          <p:nvPr/>
        </p:nvGrpSpPr>
        <p:grpSpPr>
          <a:xfrm>
            <a:off x="109237" y="5979152"/>
            <a:ext cx="810209" cy="768311"/>
            <a:chOff x="7722968" y="106516"/>
            <a:chExt cx="1154709" cy="1025278"/>
          </a:xfrm>
        </p:grpSpPr>
        <p:sp>
          <p:nvSpPr>
            <p:cNvPr id="21" name="วงรี 20">
              <a:extLst>
                <a:ext uri="{FF2B5EF4-FFF2-40B4-BE49-F238E27FC236}">
                  <a16:creationId xmlns:a16="http://schemas.microsoft.com/office/drawing/2014/main" id="{A68FC321-5CB6-4A35-9B37-AD7417990CAA}"/>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รูปภาพ 21">
              <a:extLst>
                <a:ext uri="{FF2B5EF4-FFF2-40B4-BE49-F238E27FC236}">
                  <a16:creationId xmlns:a16="http://schemas.microsoft.com/office/drawing/2014/main" id="{34303240-0C53-47DE-ACC1-AEB1D3A82E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5309380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51230414-99B9-4B47-BC86-DA930622D61D}"/>
              </a:ext>
            </a:extLst>
          </p:cNvPr>
          <p:cNvSpPr/>
          <p:nvPr/>
        </p:nvSpPr>
        <p:spPr>
          <a:xfrm>
            <a:off x="78377" y="78377"/>
            <a:ext cx="8969829" cy="6696892"/>
          </a:xfrm>
          <a:prstGeom prst="roundRect">
            <a:avLst>
              <a:gd name="adj" fmla="val 0"/>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D394FC02-1FDD-485E-8283-B0CE258C24AD}"/>
              </a:ext>
            </a:extLst>
          </p:cNvPr>
          <p:cNvGrpSpPr/>
          <p:nvPr/>
        </p:nvGrpSpPr>
        <p:grpSpPr>
          <a:xfrm>
            <a:off x="388929" y="308067"/>
            <a:ext cx="8772130" cy="6549933"/>
            <a:chOff x="388929" y="308067"/>
            <a:chExt cx="8772130" cy="6549933"/>
          </a:xfrm>
        </p:grpSpPr>
        <p:grpSp>
          <p:nvGrpSpPr>
            <p:cNvPr id="12" name="กลุ่ม 11">
              <a:extLst>
                <a:ext uri="{FF2B5EF4-FFF2-40B4-BE49-F238E27FC236}">
                  <a16:creationId xmlns:a16="http://schemas.microsoft.com/office/drawing/2014/main" id="{DF73D090-FDC8-4DB3-B3A7-C4B8AAD8ED7D}"/>
                </a:ext>
              </a:extLst>
            </p:cNvPr>
            <p:cNvGrpSpPr/>
            <p:nvPr/>
          </p:nvGrpSpPr>
          <p:grpSpPr>
            <a:xfrm>
              <a:off x="388929" y="308067"/>
              <a:ext cx="8278361" cy="5946767"/>
              <a:chOff x="388929" y="308067"/>
              <a:chExt cx="8278361" cy="5946767"/>
            </a:xfrm>
          </p:grpSpPr>
          <p:grpSp>
            <p:nvGrpSpPr>
              <p:cNvPr id="4" name="กลุ่ม 3">
                <a:extLst>
                  <a:ext uri="{FF2B5EF4-FFF2-40B4-BE49-F238E27FC236}">
                    <a16:creationId xmlns:a16="http://schemas.microsoft.com/office/drawing/2014/main" id="{49361F53-5159-4384-AACA-11802E611C71}"/>
                  </a:ext>
                </a:extLst>
              </p:cNvPr>
              <p:cNvGrpSpPr/>
              <p:nvPr/>
            </p:nvGrpSpPr>
            <p:grpSpPr>
              <a:xfrm flipH="1">
                <a:off x="388929" y="308067"/>
                <a:ext cx="8278361" cy="5946767"/>
                <a:chOff x="731522" y="647610"/>
                <a:chExt cx="7441822" cy="5650099"/>
              </a:xfrm>
            </p:grpSpPr>
            <p:sp>
              <p:nvSpPr>
                <p:cNvPr id="8" name="สี่เหลี่ยมผืนผ้า 7">
                  <a:extLst>
                    <a:ext uri="{FF2B5EF4-FFF2-40B4-BE49-F238E27FC236}">
                      <a16:creationId xmlns:a16="http://schemas.microsoft.com/office/drawing/2014/main" id="{4FDEB2D4-10E6-484E-82B8-2E8681BBC8B1}"/>
                    </a:ext>
                  </a:extLst>
                </p:cNvPr>
                <p:cNvSpPr/>
                <p:nvPr/>
              </p:nvSpPr>
              <p:spPr>
                <a:xfrm>
                  <a:off x="731522" y="647610"/>
                  <a:ext cx="7441822" cy="5650099"/>
                </a:xfrm>
                <a:prstGeom prst="rect">
                  <a:avLst/>
                </a:prstGeom>
                <a:solidFill>
                  <a:srgbClr val="FF5050"/>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0AC80DE0-CB9B-4264-9476-63F9BCBB03EC}"/>
                    </a:ext>
                  </a:extLst>
                </p:cNvPr>
                <p:cNvSpPr/>
                <p:nvPr/>
              </p:nvSpPr>
              <p:spPr>
                <a:xfrm>
                  <a:off x="838899" y="780205"/>
                  <a:ext cx="7232996" cy="5406211"/>
                </a:xfrm>
                <a:prstGeom prst="rect">
                  <a:avLst/>
                </a:prstGeom>
                <a:gradFill>
                  <a:gsLst>
                    <a:gs pos="3000">
                      <a:srgbClr val="CCFF33"/>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กล่องข้อความ 10">
                <a:extLst>
                  <a:ext uri="{FF2B5EF4-FFF2-40B4-BE49-F238E27FC236}">
                    <a16:creationId xmlns:a16="http://schemas.microsoft.com/office/drawing/2014/main" id="{EDF479D8-879A-4A09-BA99-D6894CCF6168}"/>
                  </a:ext>
                </a:extLst>
              </p:cNvPr>
              <p:cNvSpPr txBox="1"/>
              <p:nvPr/>
            </p:nvSpPr>
            <p:spPr>
              <a:xfrm>
                <a:off x="596157" y="543851"/>
                <a:ext cx="7862043" cy="5586145"/>
              </a:xfrm>
              <a:prstGeom prst="rect">
                <a:avLst/>
              </a:prstGeom>
              <a:noFill/>
            </p:spPr>
            <p:txBody>
              <a:bodyPr wrap="square">
                <a:spAutoFit/>
              </a:bodyPr>
              <a:lstStyle/>
              <a:p>
                <a:pPr algn="l"/>
                <a:r>
                  <a:rPr lang="th-TH" sz="1700" b="1" i="0" u="none" strike="noStrike" baseline="0" dirty="0">
                    <a:solidFill>
                      <a:srgbClr val="0D0D0D"/>
                    </a:solidFill>
                    <a:latin typeface="TH SarabunPSK" panose="020B0500040200020003" pitchFamily="34" charset="-34"/>
                    <a:cs typeface="TH SarabunPSK" panose="020B0500040200020003" pitchFamily="34" charset="-34"/>
                  </a:rPr>
                  <a:t>หมายเหตุ:</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1) ค่า</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อ็</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อกเทน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Octane number)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หมายถึง หน่วยการวัดความสามารถ ในการต้านทานการน็อคของเครื่องยนต์</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2) RON (Research Octane Number)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เป็นค่าออกเทนที่มีประสิทธิภาพต่อต้านการน็อคในเครื่องยนต์หลายสูบ ที่ทำงานอยู่ในรอบของช่วงหมุนต่ำ โดยใช้เครื่องยนต์ทดสอบมาตรฐานภายใต้สภาวะมาตรฐาน 600 รอบ ต่อนาที</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3) MON (Motor Octane Number)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เป็นค่าออกเทนที่มีประสิทธิภาพต่อต้านการน็อคในเครื่องยนต์หลายสูบ ในขณะทำงานที่รอบสูง โดยใช้เครื่องยนต์ทดสอบมาตรฐานภายใต้สภาวะมาตรฐาน 900 รอบต่อนาที</a:t>
                </a:r>
              </a:p>
              <a:p>
                <a:pPr algn="l"/>
                <a:r>
                  <a:rPr lang="th-TH" sz="1700" b="1" i="0" u="none" strike="noStrike" baseline="0" dirty="0">
                    <a:solidFill>
                      <a:srgbClr val="000D8E"/>
                    </a:solidFill>
                    <a:latin typeface="TH SarabunPSK" panose="020B0500040200020003" pitchFamily="34" charset="-34"/>
                    <a:cs typeface="TH SarabunPSK" panose="020B0500040200020003" pitchFamily="34" charset="-34"/>
                  </a:rPr>
                  <a:t>8.4.2 ยานยนต์ที่ใช้ก๊าซธรรมชาติกับผลกระทบสิ่งแวดล้อม</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จากปัญหาสภาวะที่อุณหภูมิของโลกร้อนขึ้น และนานาประเทศก็มุ่งไปสู่การลดปัญหาก๊าซเรือนกระจก รวมทั้ง การให้ความใส่ใจกับปัญหามลพิษและคุณภาพอากาศในประเทศของตน จึงทำให้มีการปรับปรุง มาตรฐานการระบายมลสารจากยานพาหนะที่เข้มงวดขึ้น แต่ก็ยังไม่เพียงพอต่อการปรับปรุงคุณภาพอากาศให้ ดีขึ้น จนกว่าจะมีการเลือกใช้เชื้อเพลิงที่เป็นมิตรกับสิ่งแวดล้อมด้วยก๊าซธรรมชาติเป็นเชื้อเพลิงที่มีการเผาไหม้ที่สะอาดกว่าเชื้อเพลิงประเภทฟอสซิลทุกชนิด ในหลายๆ ประเทศทั่วโลก จึงส่งเสริมและสนับสนุน ให้มีการใช้ยานยนต์ที่ใช้	ก๊าซธรรมชาติ เป็นเชื้อเพลิงด้วยข้อได้เปรียบ ของการเป็นเชื้อเพลิงที่สะอาด ไม่ส่งผลกระทบต่อสภาพแวดล้อม โดยประเทศที่มีการใช้ยานยนต์ที่ใช้ก๊าซธรรมชาติอยู่แล้ว ก็มีแนวโน้มที่จะขยายการใช้มากขึ้น ได้แก่ ออสเตรเลีย ญี่ปุ่น อินโดนีเซีย เกาหลี เป็นต้น ส่วนประเทศที่ยังไม่เริ่มใช้ รัฐบาลก็กำลังส่งเสริมให้มีการใช้ในอนาคต ได้แก่ ฮ่องกง และ สิงคโปร์</a:t>
                </a:r>
                <a:r>
                  <a:rPr lang="th-TH" sz="1700" dirty="0">
                    <a:solidFill>
                      <a:srgbClr val="0D0D0D"/>
                    </a:solidFill>
                    <a:latin typeface="TH SarabunPSK" panose="020B0500040200020003" pitchFamily="34" charset="-34"/>
                    <a:cs typeface="TH SarabunPSK" panose="020B0500040200020003" pitchFamily="34" charset="-34"/>
                  </a:rPr>
                  <a:t> </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รัฐบาลในหลาย ๆ ประเทศ ได้ส่งเสริมและสนับสนุนให้มีการใช้ยานยนต์ที่ใช้ก๊าซธรรมชาติโดยมาตรการลดภาษีนำเข้า ทั้งในส่วนที่เป็นอุปกรณ์ดัดแปลงเครื่องยนต์ คอมเพรสเซอร์ ตลอดจนการยกเว้นภาษีการค้า ให้แก่อุตสาหกรรมยานยนต์ที่ใช้ก๊าซธรรมชาติ</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จากการทดสอบปริมาณการปล่อยมลสารจากไอเสียของเครื่องยนต์ที่ใช้เชื้อเพลิงอื่น</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เปรียบเทียบกับ ก๊าซธรรมชาติของ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Research and Development Institute Saibu Gas Co., Ltd.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พบว่ารถ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ปล่อยก๊าซ คาร์บอนมอนอกไซด์ ไฮโดรคาร์บอน ไนโตรเจนออกไซด์ และคาร์บอนไดออกไซด์ น้อยกว่ารถที่ใช้น้ำมันเบนซิน โดยเฉพาะการ</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ปล่อยก๊าซไนโตรเจนออกไซด์เพียง 300 ส่วนในล้านส่วน 4/ ในขณะที่รถเบนซินมีการปล่อยสูงถึง 1,400 ส่วนในล้านส่วน </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อย่างไรก็ตาม เมื่อเปรียบเทียบกับรถที่ใช้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LPG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แล้วรถ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จะปล่อยก๊าซ ไฮโดรคาร์บอนมากกว่ารถ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LPG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เล็กน้อย</a:t>
                </a:r>
                <a:endParaRPr lang="en-US" sz="1700" dirty="0">
                  <a:latin typeface="TH SarabunPSK" panose="020B0500040200020003" pitchFamily="34" charset="-34"/>
                  <a:cs typeface="TH SarabunPSK" panose="020B0500040200020003" pitchFamily="34" charset="-34"/>
                </a:endParaRPr>
              </a:p>
            </p:txBody>
          </p:sp>
        </p:grpSp>
        <p:pic>
          <p:nvPicPr>
            <p:cNvPr id="14" name="รูปภาพ 13">
              <a:extLst>
                <a:ext uri="{FF2B5EF4-FFF2-40B4-BE49-F238E27FC236}">
                  <a16:creationId xmlns:a16="http://schemas.microsoft.com/office/drawing/2014/main" id="{C2DBF846-5AEB-45DE-B8BB-D7ED249CF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539" y="5295413"/>
              <a:ext cx="1729520" cy="1562587"/>
            </a:xfrm>
            <a:prstGeom prst="rect">
              <a:avLst/>
            </a:prstGeom>
          </p:spPr>
        </p:pic>
      </p:grpSp>
      <p:grpSp>
        <p:nvGrpSpPr>
          <p:cNvPr id="16" name="กลุ่ม 15">
            <a:extLst>
              <a:ext uri="{FF2B5EF4-FFF2-40B4-BE49-F238E27FC236}">
                <a16:creationId xmlns:a16="http://schemas.microsoft.com/office/drawing/2014/main" id="{D6EE86BF-433B-498D-AA1C-6EE4AFECD467}"/>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B3FB51C4-33D1-4897-AB5F-95EA7260CDBD}"/>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186CD5A3-E4F8-48A7-8BDC-AE123A7982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71475668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36EBC217-F028-4C19-A882-80578403FCDA}"/>
              </a:ext>
            </a:extLst>
          </p:cNvPr>
          <p:cNvSpPr/>
          <p:nvPr/>
        </p:nvSpPr>
        <p:spPr>
          <a:xfrm>
            <a:off x="235131" y="167640"/>
            <a:ext cx="8673737" cy="6522720"/>
          </a:xfrm>
          <a:prstGeom prst="roundRect">
            <a:avLst>
              <a:gd name="adj" fmla="val 5607"/>
            </a:avLst>
          </a:prstGeom>
          <a:solidFill>
            <a:srgbClr val="FF5050"/>
          </a:solidFill>
          <a:ln w="76200">
            <a:solidFill>
              <a:schemeClr val="accent6">
                <a:lumMod val="5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กลุ่ม 69">
            <a:extLst>
              <a:ext uri="{FF2B5EF4-FFF2-40B4-BE49-F238E27FC236}">
                <a16:creationId xmlns:a16="http://schemas.microsoft.com/office/drawing/2014/main" id="{3E5AA633-9D36-478E-B61C-CE943084A149}"/>
              </a:ext>
            </a:extLst>
          </p:cNvPr>
          <p:cNvGrpSpPr/>
          <p:nvPr/>
        </p:nvGrpSpPr>
        <p:grpSpPr>
          <a:xfrm>
            <a:off x="65312" y="2131665"/>
            <a:ext cx="8928464" cy="4356841"/>
            <a:chOff x="65312" y="2131665"/>
            <a:chExt cx="8928464" cy="4356841"/>
          </a:xfrm>
        </p:grpSpPr>
        <p:grpSp>
          <p:nvGrpSpPr>
            <p:cNvPr id="52" name="กลุ่ม 51">
              <a:extLst>
                <a:ext uri="{FF2B5EF4-FFF2-40B4-BE49-F238E27FC236}">
                  <a16:creationId xmlns:a16="http://schemas.microsoft.com/office/drawing/2014/main" id="{60C15DC8-E074-4201-BCE9-A8BB5F1545B0}"/>
                </a:ext>
              </a:extLst>
            </p:cNvPr>
            <p:cNvGrpSpPr/>
            <p:nvPr/>
          </p:nvGrpSpPr>
          <p:grpSpPr>
            <a:xfrm>
              <a:off x="3917766" y="5393024"/>
              <a:ext cx="5076010" cy="1081067"/>
              <a:chOff x="3917766" y="5393024"/>
              <a:chExt cx="5076010" cy="1081067"/>
            </a:xfrm>
          </p:grpSpPr>
          <p:pic>
            <p:nvPicPr>
              <p:cNvPr id="23" name="รูปภาพ 22">
                <a:extLst>
                  <a:ext uri="{FF2B5EF4-FFF2-40B4-BE49-F238E27FC236}">
                    <a16:creationId xmlns:a16="http://schemas.microsoft.com/office/drawing/2014/main" id="{58AFDCE6-2A3D-4615-91D4-72BCE7550A74}"/>
                  </a:ext>
                </a:extLst>
              </p:cNvPr>
              <p:cNvPicPr>
                <a:picLocks noChangeAspect="1"/>
              </p:cNvPicPr>
              <p:nvPr/>
            </p:nvPicPr>
            <p:blipFill rotWithShape="1">
              <a:blip r:embed="rId2">
                <a:extLst>
                  <a:ext uri="{28A0092B-C50C-407E-A947-70E740481C1C}">
                    <a14:useLocalDpi xmlns:a14="http://schemas.microsoft.com/office/drawing/2010/main" val="0"/>
                  </a:ext>
                </a:extLst>
              </a:blip>
              <a:srcRect t="40381" b="39428"/>
              <a:stretch/>
            </p:blipFill>
            <p:spPr>
              <a:xfrm>
                <a:off x="4458787" y="5393024"/>
                <a:ext cx="4534989" cy="1081067"/>
              </a:xfrm>
              <a:prstGeom prst="rect">
                <a:avLst/>
              </a:prstGeom>
            </p:spPr>
          </p:pic>
          <p:sp>
            <p:nvSpPr>
              <p:cNvPr id="33" name="กล่องข้อความ 32">
                <a:extLst>
                  <a:ext uri="{FF2B5EF4-FFF2-40B4-BE49-F238E27FC236}">
                    <a16:creationId xmlns:a16="http://schemas.microsoft.com/office/drawing/2014/main" id="{500084C3-61D5-4F64-9717-A49D7B90772D}"/>
                  </a:ext>
                </a:extLst>
              </p:cNvPr>
              <p:cNvSpPr txBox="1"/>
              <p:nvPr/>
            </p:nvSpPr>
            <p:spPr>
              <a:xfrm>
                <a:off x="3917766" y="5669306"/>
                <a:ext cx="3712029" cy="461665"/>
              </a:xfrm>
              <a:prstGeom prst="rect">
                <a:avLst/>
              </a:prstGeom>
              <a:noFill/>
            </p:spPr>
            <p:txBody>
              <a:bodyPr wrap="square">
                <a:spAutoFit/>
              </a:bodyPr>
              <a:lstStyle/>
              <a:p>
                <a:pPr algn="ctr"/>
                <a:r>
                  <a:rPr lang="th-TH" sz="2400" b="0" i="0" u="none" strike="noStrike" baseline="0" dirty="0">
                    <a:solidFill>
                      <a:schemeClr val="accent6">
                        <a:lumMod val="50000"/>
                      </a:schemeClr>
                    </a:solidFill>
                    <a:latin typeface="TH SarabunPSK" panose="020B0500040200020003" pitchFamily="34" charset="-34"/>
                    <a:cs typeface="TH SarabunPSK" panose="020B0500040200020003" pitchFamily="34" charset="-34"/>
                  </a:rPr>
                  <a:t>8.8 วิธีการจูนแบบที่ 1</a:t>
                </a:r>
                <a:endParaRPr lang="en-US" sz="2400" dirty="0">
                  <a:solidFill>
                    <a:schemeClr val="accent6">
                      <a:lumMod val="50000"/>
                    </a:schemeClr>
                  </a:solidFill>
                  <a:latin typeface="TH SarabunPSK" panose="020B0500040200020003" pitchFamily="34" charset="-34"/>
                  <a:cs typeface="TH SarabunPSK" panose="020B0500040200020003" pitchFamily="34" charset="-34"/>
                </a:endParaRPr>
              </a:p>
            </p:txBody>
          </p:sp>
        </p:grpSp>
        <p:grpSp>
          <p:nvGrpSpPr>
            <p:cNvPr id="48" name="กลุ่ม 47">
              <a:extLst>
                <a:ext uri="{FF2B5EF4-FFF2-40B4-BE49-F238E27FC236}">
                  <a16:creationId xmlns:a16="http://schemas.microsoft.com/office/drawing/2014/main" id="{F03DF729-25CB-436D-A80D-6C885A12749C}"/>
                </a:ext>
              </a:extLst>
            </p:cNvPr>
            <p:cNvGrpSpPr/>
            <p:nvPr/>
          </p:nvGrpSpPr>
          <p:grpSpPr>
            <a:xfrm>
              <a:off x="235131" y="2131665"/>
              <a:ext cx="4534989" cy="1081067"/>
              <a:chOff x="235131" y="2131665"/>
              <a:chExt cx="4534989" cy="1081067"/>
            </a:xfrm>
          </p:grpSpPr>
          <p:pic>
            <p:nvPicPr>
              <p:cNvPr id="17" name="รูปภาพ 16">
                <a:extLst>
                  <a:ext uri="{FF2B5EF4-FFF2-40B4-BE49-F238E27FC236}">
                    <a16:creationId xmlns:a16="http://schemas.microsoft.com/office/drawing/2014/main" id="{3EFA17E1-F50E-4564-8D6B-8307DAC25F06}"/>
                  </a:ext>
                </a:extLst>
              </p:cNvPr>
              <p:cNvPicPr>
                <a:picLocks noChangeAspect="1"/>
              </p:cNvPicPr>
              <p:nvPr/>
            </p:nvPicPr>
            <p:blipFill rotWithShape="1">
              <a:blip r:embed="rId2">
                <a:extLst>
                  <a:ext uri="{28A0092B-C50C-407E-A947-70E740481C1C}">
                    <a14:useLocalDpi xmlns:a14="http://schemas.microsoft.com/office/drawing/2010/main" val="0"/>
                  </a:ext>
                </a:extLst>
              </a:blip>
              <a:srcRect b="79809"/>
              <a:stretch/>
            </p:blipFill>
            <p:spPr>
              <a:xfrm>
                <a:off x="235131" y="2131665"/>
                <a:ext cx="4534989" cy="1081067"/>
              </a:xfrm>
              <a:prstGeom prst="rect">
                <a:avLst/>
              </a:prstGeom>
            </p:spPr>
          </p:pic>
          <p:sp>
            <p:nvSpPr>
              <p:cNvPr id="35" name="กล่องข้อความ 34">
                <a:extLst>
                  <a:ext uri="{FF2B5EF4-FFF2-40B4-BE49-F238E27FC236}">
                    <a16:creationId xmlns:a16="http://schemas.microsoft.com/office/drawing/2014/main" id="{911D7748-D195-4EF9-B92C-980D3C152F52}"/>
                  </a:ext>
                </a:extLst>
              </p:cNvPr>
              <p:cNvSpPr txBox="1"/>
              <p:nvPr/>
            </p:nvSpPr>
            <p:spPr>
              <a:xfrm>
                <a:off x="557349" y="2437981"/>
                <a:ext cx="3816529" cy="461665"/>
              </a:xfrm>
              <a:prstGeom prst="rect">
                <a:avLst/>
              </a:prstGeom>
              <a:noFill/>
            </p:spPr>
            <p:txBody>
              <a:bodyPr wrap="square">
                <a:spAutoFit/>
              </a:bodyPr>
              <a:lstStyle/>
              <a:p>
                <a:pPr algn="ctr"/>
                <a:r>
                  <a:rPr lang="th-TH" sz="2400" b="0" i="0" u="none" strike="noStrike" baseline="0" dirty="0">
                    <a:solidFill>
                      <a:srgbClr val="C00000"/>
                    </a:solidFill>
                    <a:latin typeface="TH SarabunPSK" panose="020B0500040200020003" pitchFamily="34" charset="-34"/>
                    <a:cs typeface="TH SarabunPSK" panose="020B0500040200020003" pitchFamily="34" charset="-34"/>
                  </a:rPr>
                  <a:t>8.1 ทฤษฎี เกี่ยวกับการทำงานของเครื่องยนต์</a:t>
                </a:r>
              </a:p>
            </p:txBody>
          </p:sp>
        </p:grpSp>
        <p:grpSp>
          <p:nvGrpSpPr>
            <p:cNvPr id="49" name="กลุ่ม 48">
              <a:extLst>
                <a:ext uri="{FF2B5EF4-FFF2-40B4-BE49-F238E27FC236}">
                  <a16:creationId xmlns:a16="http://schemas.microsoft.com/office/drawing/2014/main" id="{56CDBC4D-EDF1-4FD9-9499-54622F74DE22}"/>
                </a:ext>
              </a:extLst>
            </p:cNvPr>
            <p:cNvGrpSpPr/>
            <p:nvPr/>
          </p:nvGrpSpPr>
          <p:grpSpPr>
            <a:xfrm>
              <a:off x="235131" y="3229018"/>
              <a:ext cx="4534989" cy="1081067"/>
              <a:chOff x="235131" y="3229018"/>
              <a:chExt cx="4534989" cy="1081067"/>
            </a:xfrm>
          </p:grpSpPr>
          <p:pic>
            <p:nvPicPr>
              <p:cNvPr id="18" name="รูปภาพ 17">
                <a:extLst>
                  <a:ext uri="{FF2B5EF4-FFF2-40B4-BE49-F238E27FC236}">
                    <a16:creationId xmlns:a16="http://schemas.microsoft.com/office/drawing/2014/main" id="{9760C6CF-6CB2-4CEF-AB6F-8410C93D27A4}"/>
                  </a:ext>
                </a:extLst>
              </p:cNvPr>
              <p:cNvPicPr>
                <a:picLocks noChangeAspect="1"/>
              </p:cNvPicPr>
              <p:nvPr/>
            </p:nvPicPr>
            <p:blipFill rotWithShape="1">
              <a:blip r:embed="rId2">
                <a:extLst>
                  <a:ext uri="{28A0092B-C50C-407E-A947-70E740481C1C}">
                    <a14:useLocalDpi xmlns:a14="http://schemas.microsoft.com/office/drawing/2010/main" val="0"/>
                  </a:ext>
                </a:extLst>
              </a:blip>
              <a:srcRect t="20190" b="59619"/>
              <a:stretch/>
            </p:blipFill>
            <p:spPr>
              <a:xfrm>
                <a:off x="235131" y="3229018"/>
                <a:ext cx="4534989" cy="1081067"/>
              </a:xfrm>
              <a:prstGeom prst="rect">
                <a:avLst/>
              </a:prstGeom>
            </p:spPr>
          </p:pic>
          <p:sp>
            <p:nvSpPr>
              <p:cNvPr id="37" name="กล่องข้อความ 36">
                <a:extLst>
                  <a:ext uri="{FF2B5EF4-FFF2-40B4-BE49-F238E27FC236}">
                    <a16:creationId xmlns:a16="http://schemas.microsoft.com/office/drawing/2014/main" id="{6CC6814C-159B-402C-971C-80FCF8D0B7D4}"/>
                  </a:ext>
                </a:extLst>
              </p:cNvPr>
              <p:cNvSpPr txBox="1"/>
              <p:nvPr/>
            </p:nvSpPr>
            <p:spPr>
              <a:xfrm>
                <a:off x="557349" y="3531007"/>
                <a:ext cx="3692434" cy="461665"/>
              </a:xfrm>
              <a:prstGeom prst="rect">
                <a:avLst/>
              </a:prstGeom>
              <a:noFill/>
            </p:spPr>
            <p:txBody>
              <a:bodyPr wrap="square">
                <a:spAutoFit/>
              </a:bodyPr>
              <a:lstStyle/>
              <a:p>
                <a:pPr algn="ctr"/>
                <a:r>
                  <a:rPr lang="th-TH" sz="2400" b="0" i="0" u="none" strike="noStrike" baseline="0" dirty="0">
                    <a:solidFill>
                      <a:schemeClr val="accent4">
                        <a:lumMod val="50000"/>
                      </a:schemeClr>
                    </a:solidFill>
                    <a:latin typeface="TH SarabunPSK" panose="020B0500040200020003" pitchFamily="34" charset="-34"/>
                    <a:cs typeface="TH SarabunPSK" panose="020B0500040200020003" pitchFamily="34" charset="-34"/>
                  </a:rPr>
                  <a:t>8.2 หลักการทำงานของเครื่องยนต์เบนซิน</a:t>
                </a:r>
              </a:p>
            </p:txBody>
          </p:sp>
        </p:grpSp>
        <p:grpSp>
          <p:nvGrpSpPr>
            <p:cNvPr id="50" name="กลุ่ม 49">
              <a:extLst>
                <a:ext uri="{FF2B5EF4-FFF2-40B4-BE49-F238E27FC236}">
                  <a16:creationId xmlns:a16="http://schemas.microsoft.com/office/drawing/2014/main" id="{18625FE9-9B87-4CD4-A66C-AED2583BDAD4}"/>
                </a:ext>
              </a:extLst>
            </p:cNvPr>
            <p:cNvGrpSpPr/>
            <p:nvPr/>
          </p:nvGrpSpPr>
          <p:grpSpPr>
            <a:xfrm>
              <a:off x="192677" y="4326372"/>
              <a:ext cx="4534989" cy="1081067"/>
              <a:chOff x="192677" y="4326372"/>
              <a:chExt cx="4534989" cy="1081067"/>
            </a:xfrm>
          </p:grpSpPr>
          <p:pic>
            <p:nvPicPr>
              <p:cNvPr id="19" name="รูปภาพ 18">
                <a:extLst>
                  <a:ext uri="{FF2B5EF4-FFF2-40B4-BE49-F238E27FC236}">
                    <a16:creationId xmlns:a16="http://schemas.microsoft.com/office/drawing/2014/main" id="{599388F4-6655-4050-A609-DF78217E78FE}"/>
                  </a:ext>
                </a:extLst>
              </p:cNvPr>
              <p:cNvPicPr>
                <a:picLocks noChangeAspect="1"/>
              </p:cNvPicPr>
              <p:nvPr/>
            </p:nvPicPr>
            <p:blipFill rotWithShape="1">
              <a:blip r:embed="rId2">
                <a:extLst>
                  <a:ext uri="{28A0092B-C50C-407E-A947-70E740481C1C}">
                    <a14:useLocalDpi xmlns:a14="http://schemas.microsoft.com/office/drawing/2010/main" val="0"/>
                  </a:ext>
                </a:extLst>
              </a:blip>
              <a:srcRect t="40381" b="39428"/>
              <a:stretch/>
            </p:blipFill>
            <p:spPr>
              <a:xfrm>
                <a:off x="192677" y="4326372"/>
                <a:ext cx="4534989" cy="1081067"/>
              </a:xfrm>
              <a:prstGeom prst="rect">
                <a:avLst/>
              </a:prstGeom>
            </p:spPr>
          </p:pic>
          <p:sp>
            <p:nvSpPr>
              <p:cNvPr id="39" name="กล่องข้อความ 38">
                <a:extLst>
                  <a:ext uri="{FF2B5EF4-FFF2-40B4-BE49-F238E27FC236}">
                    <a16:creationId xmlns:a16="http://schemas.microsoft.com/office/drawing/2014/main" id="{7299EFFB-F7BE-4C33-B5D5-0EA8621E37EE}"/>
                  </a:ext>
                </a:extLst>
              </p:cNvPr>
              <p:cNvSpPr txBox="1"/>
              <p:nvPr/>
            </p:nvSpPr>
            <p:spPr>
              <a:xfrm>
                <a:off x="557349" y="4588239"/>
                <a:ext cx="3692434" cy="461665"/>
              </a:xfrm>
              <a:prstGeom prst="rect">
                <a:avLst/>
              </a:prstGeom>
              <a:noFill/>
            </p:spPr>
            <p:txBody>
              <a:bodyPr wrap="square">
                <a:spAutoFit/>
              </a:bodyPr>
              <a:lstStyle/>
              <a:p>
                <a:pPr algn="ctr"/>
                <a:r>
                  <a:rPr lang="th-TH" sz="2400" b="0" i="0" u="none" strike="noStrike" baseline="0" dirty="0">
                    <a:solidFill>
                      <a:schemeClr val="accent6">
                        <a:lumMod val="50000"/>
                      </a:schemeClr>
                    </a:solidFill>
                    <a:latin typeface="TH SarabunPSK" panose="020B0500040200020003" pitchFamily="34" charset="-34"/>
                    <a:cs typeface="TH SarabunPSK" panose="020B0500040200020003" pitchFamily="34" charset="-34"/>
                  </a:rPr>
                  <a:t>8.3 เครื่องยนต์ดีเซลทำงานตามวัฏจักรดีเซล</a:t>
                </a:r>
              </a:p>
            </p:txBody>
          </p:sp>
        </p:grpSp>
        <p:grpSp>
          <p:nvGrpSpPr>
            <p:cNvPr id="51" name="กลุ่ม 50">
              <a:extLst>
                <a:ext uri="{FF2B5EF4-FFF2-40B4-BE49-F238E27FC236}">
                  <a16:creationId xmlns:a16="http://schemas.microsoft.com/office/drawing/2014/main" id="{8230D9FC-18D6-46E1-8D0D-CACFF7B65FB7}"/>
                </a:ext>
              </a:extLst>
            </p:cNvPr>
            <p:cNvGrpSpPr/>
            <p:nvPr/>
          </p:nvGrpSpPr>
          <p:grpSpPr>
            <a:xfrm>
              <a:off x="65312" y="5407440"/>
              <a:ext cx="4619898" cy="1081066"/>
              <a:chOff x="65312" y="5407440"/>
              <a:chExt cx="4619898" cy="1081066"/>
            </a:xfrm>
          </p:grpSpPr>
          <p:pic>
            <p:nvPicPr>
              <p:cNvPr id="20" name="รูปภาพ 19">
                <a:extLst>
                  <a:ext uri="{FF2B5EF4-FFF2-40B4-BE49-F238E27FC236}">
                    <a16:creationId xmlns:a16="http://schemas.microsoft.com/office/drawing/2014/main" id="{E379B74D-7E3B-4424-9E5E-3DDCCFF0168F}"/>
                  </a:ext>
                </a:extLst>
              </p:cNvPr>
              <p:cNvPicPr>
                <a:picLocks noChangeAspect="1"/>
              </p:cNvPicPr>
              <p:nvPr/>
            </p:nvPicPr>
            <p:blipFill rotWithShape="1">
              <a:blip r:embed="rId2">
                <a:extLst>
                  <a:ext uri="{28A0092B-C50C-407E-A947-70E740481C1C}">
                    <a14:useLocalDpi xmlns:a14="http://schemas.microsoft.com/office/drawing/2010/main" val="0"/>
                  </a:ext>
                </a:extLst>
              </a:blip>
              <a:srcRect t="59619" b="20191"/>
              <a:stretch/>
            </p:blipFill>
            <p:spPr>
              <a:xfrm>
                <a:off x="150221" y="5407440"/>
                <a:ext cx="4534989" cy="1081066"/>
              </a:xfrm>
              <a:prstGeom prst="rect">
                <a:avLst/>
              </a:prstGeom>
            </p:spPr>
          </p:pic>
          <p:sp>
            <p:nvSpPr>
              <p:cNvPr id="41" name="กล่องข้อความ 40">
                <a:extLst>
                  <a:ext uri="{FF2B5EF4-FFF2-40B4-BE49-F238E27FC236}">
                    <a16:creationId xmlns:a16="http://schemas.microsoft.com/office/drawing/2014/main" id="{C23FFF47-ADE4-4394-8728-E6C4ED84F132}"/>
                  </a:ext>
                </a:extLst>
              </p:cNvPr>
              <p:cNvSpPr txBox="1"/>
              <p:nvPr/>
            </p:nvSpPr>
            <p:spPr>
              <a:xfrm>
                <a:off x="65312" y="5723999"/>
                <a:ext cx="3810000" cy="461665"/>
              </a:xfrm>
              <a:prstGeom prst="rect">
                <a:avLst/>
              </a:prstGeom>
              <a:noFill/>
            </p:spPr>
            <p:txBody>
              <a:bodyPr wrap="square">
                <a:spAutoFit/>
              </a:bodyPr>
              <a:lstStyle/>
              <a:p>
                <a:pPr algn="ctr"/>
                <a:r>
                  <a:rPr lang="th-TH" sz="2400" b="0" i="0" u="none" strike="noStrike" baseline="0" dirty="0">
                    <a:solidFill>
                      <a:srgbClr val="002060"/>
                    </a:solidFill>
                    <a:latin typeface="TH SarabunPSK" panose="020B0500040200020003" pitchFamily="34" charset="-34"/>
                    <a:cs typeface="TH SarabunPSK" panose="020B0500040200020003" pitchFamily="34" charset="-34"/>
                  </a:rPr>
                  <a:t>8.4 ก๊าซธรรมชาติสำหรับยานยนต์</a:t>
                </a:r>
              </a:p>
            </p:txBody>
          </p:sp>
        </p:grpSp>
        <p:grpSp>
          <p:nvGrpSpPr>
            <p:cNvPr id="55" name="กลุ่ม 54">
              <a:extLst>
                <a:ext uri="{FF2B5EF4-FFF2-40B4-BE49-F238E27FC236}">
                  <a16:creationId xmlns:a16="http://schemas.microsoft.com/office/drawing/2014/main" id="{BAE0CD38-2E8F-4D73-AD13-27BD0B361027}"/>
                </a:ext>
              </a:extLst>
            </p:cNvPr>
            <p:cNvGrpSpPr/>
            <p:nvPr/>
          </p:nvGrpSpPr>
          <p:grpSpPr>
            <a:xfrm>
              <a:off x="4458786" y="2188240"/>
              <a:ext cx="4534989" cy="1081067"/>
              <a:chOff x="4458786" y="2188240"/>
              <a:chExt cx="4534989" cy="1081067"/>
            </a:xfrm>
          </p:grpSpPr>
          <p:pic>
            <p:nvPicPr>
              <p:cNvPr id="21" name="รูปภาพ 20">
                <a:extLst>
                  <a:ext uri="{FF2B5EF4-FFF2-40B4-BE49-F238E27FC236}">
                    <a16:creationId xmlns:a16="http://schemas.microsoft.com/office/drawing/2014/main" id="{FCEA0792-D3EA-49FC-AB16-0F5A6AA9E51A}"/>
                  </a:ext>
                </a:extLst>
              </p:cNvPr>
              <p:cNvPicPr>
                <a:picLocks noChangeAspect="1"/>
              </p:cNvPicPr>
              <p:nvPr/>
            </p:nvPicPr>
            <p:blipFill rotWithShape="1">
              <a:blip r:embed="rId2">
                <a:extLst>
                  <a:ext uri="{28A0092B-C50C-407E-A947-70E740481C1C}">
                    <a14:useLocalDpi xmlns:a14="http://schemas.microsoft.com/office/drawing/2010/main" val="0"/>
                  </a:ext>
                </a:extLst>
              </a:blip>
              <a:srcRect t="79809"/>
              <a:stretch/>
            </p:blipFill>
            <p:spPr>
              <a:xfrm>
                <a:off x="4458786" y="2188240"/>
                <a:ext cx="4534989" cy="1081067"/>
              </a:xfrm>
              <a:prstGeom prst="rect">
                <a:avLst/>
              </a:prstGeom>
            </p:spPr>
          </p:pic>
          <p:sp>
            <p:nvSpPr>
              <p:cNvPr id="43" name="กล่องข้อความ 42">
                <a:extLst>
                  <a:ext uri="{FF2B5EF4-FFF2-40B4-BE49-F238E27FC236}">
                    <a16:creationId xmlns:a16="http://schemas.microsoft.com/office/drawing/2014/main" id="{8CFB63B0-3B35-4932-9321-DAB2FE93A4E7}"/>
                  </a:ext>
                </a:extLst>
              </p:cNvPr>
              <p:cNvSpPr txBox="1"/>
              <p:nvPr/>
            </p:nvSpPr>
            <p:spPr>
              <a:xfrm>
                <a:off x="4748892" y="2334160"/>
                <a:ext cx="3858985" cy="830997"/>
              </a:xfrm>
              <a:prstGeom prst="rect">
                <a:avLst/>
              </a:prstGeom>
              <a:noFill/>
            </p:spPr>
            <p:txBody>
              <a:bodyPr wrap="square">
                <a:spAutoFit/>
              </a:bodyPr>
              <a:lstStyle/>
              <a:p>
                <a:pPr algn="ctr"/>
                <a:r>
                  <a:rPr lang="th-TH" sz="2400" b="0" i="0" u="none" strike="noStrike" baseline="0" dirty="0">
                    <a:solidFill>
                      <a:srgbClr val="0D0D0D"/>
                    </a:solidFill>
                    <a:latin typeface="TH SarabunPSK" panose="020B0500040200020003" pitchFamily="34" charset="-34"/>
                    <a:cs typeface="TH SarabunPSK" panose="020B0500040200020003" pitchFamily="34" charset="-34"/>
                  </a:rPr>
                  <a:t>8.5 ข้อดีของการแก้ปัญหา โดยติดตั้ง อุปกรณ์ </a:t>
                </a:r>
                <a:r>
                  <a:rPr lang="en-US" sz="2400" b="0" i="0" u="none" strike="noStrike" baseline="0" dirty="0">
                    <a:solidFill>
                      <a:srgbClr val="0D0D0D"/>
                    </a:solidFill>
                    <a:latin typeface="TH SarabunPSK" panose="020B0500040200020003" pitchFamily="34" charset="-34"/>
                    <a:cs typeface="TH SarabunPSK" panose="020B0500040200020003" pitchFamily="34" charset="-34"/>
                  </a:rPr>
                  <a:t>Green Force 1</a:t>
                </a:r>
              </a:p>
            </p:txBody>
          </p:sp>
        </p:grpSp>
        <p:grpSp>
          <p:nvGrpSpPr>
            <p:cNvPr id="54" name="กลุ่ม 53">
              <a:extLst>
                <a:ext uri="{FF2B5EF4-FFF2-40B4-BE49-F238E27FC236}">
                  <a16:creationId xmlns:a16="http://schemas.microsoft.com/office/drawing/2014/main" id="{9E52BE9E-9D89-4A46-BDAE-183BB14FC791}"/>
                </a:ext>
              </a:extLst>
            </p:cNvPr>
            <p:cNvGrpSpPr/>
            <p:nvPr/>
          </p:nvGrpSpPr>
          <p:grpSpPr>
            <a:xfrm>
              <a:off x="4458786" y="3217001"/>
              <a:ext cx="4534989" cy="1081067"/>
              <a:chOff x="4458786" y="3217001"/>
              <a:chExt cx="4534989" cy="1081067"/>
            </a:xfrm>
          </p:grpSpPr>
          <p:pic>
            <p:nvPicPr>
              <p:cNvPr id="22" name="รูปภาพ 21">
                <a:extLst>
                  <a:ext uri="{FF2B5EF4-FFF2-40B4-BE49-F238E27FC236}">
                    <a16:creationId xmlns:a16="http://schemas.microsoft.com/office/drawing/2014/main" id="{7EF8F2F6-0510-4B4B-9523-C827D7D2416D}"/>
                  </a:ext>
                </a:extLst>
              </p:cNvPr>
              <p:cNvPicPr>
                <a:picLocks noChangeAspect="1"/>
              </p:cNvPicPr>
              <p:nvPr/>
            </p:nvPicPr>
            <p:blipFill rotWithShape="1">
              <a:blip r:embed="rId2">
                <a:extLst>
                  <a:ext uri="{28A0092B-C50C-407E-A947-70E740481C1C}">
                    <a14:useLocalDpi xmlns:a14="http://schemas.microsoft.com/office/drawing/2010/main" val="0"/>
                  </a:ext>
                </a:extLst>
              </a:blip>
              <a:srcRect b="79809"/>
              <a:stretch/>
            </p:blipFill>
            <p:spPr>
              <a:xfrm>
                <a:off x="4458786" y="3217001"/>
                <a:ext cx="4534989" cy="1081067"/>
              </a:xfrm>
              <a:prstGeom prst="rect">
                <a:avLst/>
              </a:prstGeom>
            </p:spPr>
          </p:pic>
          <p:sp>
            <p:nvSpPr>
              <p:cNvPr id="45" name="กล่องข้อความ 44">
                <a:extLst>
                  <a:ext uri="{FF2B5EF4-FFF2-40B4-BE49-F238E27FC236}">
                    <a16:creationId xmlns:a16="http://schemas.microsoft.com/office/drawing/2014/main" id="{B8B69DB9-E382-4549-913B-E40A2E3FF603}"/>
                  </a:ext>
                </a:extLst>
              </p:cNvPr>
              <p:cNvSpPr txBox="1"/>
              <p:nvPr/>
            </p:nvSpPr>
            <p:spPr>
              <a:xfrm>
                <a:off x="4761409" y="3356298"/>
                <a:ext cx="3712029" cy="830997"/>
              </a:xfrm>
              <a:prstGeom prst="rect">
                <a:avLst/>
              </a:prstGeom>
              <a:noFill/>
            </p:spPr>
            <p:txBody>
              <a:bodyPr wrap="square">
                <a:spAutoFit/>
              </a:bodyPr>
              <a:lstStyle/>
              <a:p>
                <a:pPr algn="ctr"/>
                <a:r>
                  <a:rPr lang="th-TH" sz="2400" b="0" i="0" u="none" strike="noStrike" baseline="0" dirty="0">
                    <a:solidFill>
                      <a:srgbClr val="C00000"/>
                    </a:solidFill>
                    <a:latin typeface="TH SarabunPSK" panose="020B0500040200020003" pitchFamily="34" charset="-34"/>
                    <a:cs typeface="TH SarabunPSK" panose="020B0500040200020003" pitchFamily="34" charset="-34"/>
                  </a:rPr>
                  <a:t>8.6 ประโยชน์ที่จะได้รับจากการติดตั้งอุปกรณ์ </a:t>
                </a:r>
                <a:r>
                  <a:rPr lang="en-US" sz="2400" b="0" i="0" u="none" strike="noStrike" baseline="0" dirty="0">
                    <a:solidFill>
                      <a:srgbClr val="C00000"/>
                    </a:solidFill>
                    <a:latin typeface="TH SarabunPSK" panose="020B0500040200020003" pitchFamily="34" charset="-34"/>
                    <a:cs typeface="TH SarabunPSK" panose="020B0500040200020003" pitchFamily="34" charset="-34"/>
                  </a:rPr>
                  <a:t>Green Force 1</a:t>
                </a:r>
              </a:p>
            </p:txBody>
          </p:sp>
        </p:grpSp>
        <p:grpSp>
          <p:nvGrpSpPr>
            <p:cNvPr id="53" name="กลุ่ม 52">
              <a:extLst>
                <a:ext uri="{FF2B5EF4-FFF2-40B4-BE49-F238E27FC236}">
                  <a16:creationId xmlns:a16="http://schemas.microsoft.com/office/drawing/2014/main" id="{1D5293EC-57E8-4AE9-9433-C2AB2AF93EE7}"/>
                </a:ext>
              </a:extLst>
            </p:cNvPr>
            <p:cNvGrpSpPr/>
            <p:nvPr/>
          </p:nvGrpSpPr>
          <p:grpSpPr>
            <a:xfrm>
              <a:off x="4458787" y="4279384"/>
              <a:ext cx="4534989" cy="1081066"/>
              <a:chOff x="4458787" y="4279384"/>
              <a:chExt cx="4534989" cy="1081066"/>
            </a:xfrm>
          </p:grpSpPr>
          <p:pic>
            <p:nvPicPr>
              <p:cNvPr id="24" name="รูปภาพ 23">
                <a:extLst>
                  <a:ext uri="{FF2B5EF4-FFF2-40B4-BE49-F238E27FC236}">
                    <a16:creationId xmlns:a16="http://schemas.microsoft.com/office/drawing/2014/main" id="{54972734-C507-4C62-B9B6-A2C729139896}"/>
                  </a:ext>
                </a:extLst>
              </p:cNvPr>
              <p:cNvPicPr>
                <a:picLocks noChangeAspect="1"/>
              </p:cNvPicPr>
              <p:nvPr/>
            </p:nvPicPr>
            <p:blipFill rotWithShape="1">
              <a:blip r:embed="rId2">
                <a:extLst>
                  <a:ext uri="{28A0092B-C50C-407E-A947-70E740481C1C}">
                    <a14:useLocalDpi xmlns:a14="http://schemas.microsoft.com/office/drawing/2010/main" val="0"/>
                  </a:ext>
                </a:extLst>
              </a:blip>
              <a:srcRect t="59619" b="20191"/>
              <a:stretch/>
            </p:blipFill>
            <p:spPr>
              <a:xfrm>
                <a:off x="4458787" y="4279384"/>
                <a:ext cx="4534989" cy="1081066"/>
              </a:xfrm>
              <a:prstGeom prst="rect">
                <a:avLst/>
              </a:prstGeom>
            </p:spPr>
          </p:pic>
          <p:sp>
            <p:nvSpPr>
              <p:cNvPr id="47" name="กล่องข้อความ 46">
                <a:extLst>
                  <a:ext uri="{FF2B5EF4-FFF2-40B4-BE49-F238E27FC236}">
                    <a16:creationId xmlns:a16="http://schemas.microsoft.com/office/drawing/2014/main" id="{ADBF9439-7227-446D-AD87-637775954D18}"/>
                  </a:ext>
                </a:extLst>
              </p:cNvPr>
              <p:cNvSpPr txBox="1"/>
              <p:nvPr/>
            </p:nvSpPr>
            <p:spPr>
              <a:xfrm>
                <a:off x="4770119" y="4428727"/>
                <a:ext cx="3816532" cy="830997"/>
              </a:xfrm>
              <a:prstGeom prst="rect">
                <a:avLst/>
              </a:prstGeom>
              <a:noFill/>
            </p:spPr>
            <p:txBody>
              <a:bodyPr wrap="square">
                <a:spAutoFit/>
              </a:bodyPr>
              <a:lstStyle/>
              <a:p>
                <a:pPr algn="ctr"/>
                <a:r>
                  <a:rPr lang="th-TH" sz="2400" b="0" i="0" u="none" strike="noStrike" baseline="0" dirty="0">
                    <a:solidFill>
                      <a:srgbClr val="002060"/>
                    </a:solidFill>
                    <a:latin typeface="TH SarabunPSK" panose="020B0500040200020003" pitchFamily="34" charset="-34"/>
                    <a:cs typeface="TH SarabunPSK" panose="020B0500040200020003" pitchFamily="34" charset="-34"/>
                  </a:rPr>
                  <a:t>8.7 การทดสอบประสิทธิภาพการเผาไหม้ ด้วยเครื่องมือวิเคราะห์การเผาไหม้</a:t>
                </a:r>
              </a:p>
            </p:txBody>
          </p:sp>
        </p:grpSp>
      </p:grpSp>
      <p:grpSp>
        <p:nvGrpSpPr>
          <p:cNvPr id="57" name="กลุ่ม 56">
            <a:extLst>
              <a:ext uri="{FF2B5EF4-FFF2-40B4-BE49-F238E27FC236}">
                <a16:creationId xmlns:a16="http://schemas.microsoft.com/office/drawing/2014/main" id="{AB2251E8-845B-47BB-A4C1-94BBE188A980}"/>
              </a:ext>
            </a:extLst>
          </p:cNvPr>
          <p:cNvGrpSpPr/>
          <p:nvPr/>
        </p:nvGrpSpPr>
        <p:grpSpPr>
          <a:xfrm>
            <a:off x="1734094" y="269966"/>
            <a:ext cx="5675812" cy="1679321"/>
            <a:chOff x="1734094" y="269966"/>
            <a:chExt cx="5675812" cy="1679321"/>
          </a:xfrm>
        </p:grpSpPr>
        <p:pic>
          <p:nvPicPr>
            <p:cNvPr id="4" name="รูปภาพ 3">
              <a:extLst>
                <a:ext uri="{FF2B5EF4-FFF2-40B4-BE49-F238E27FC236}">
                  <a16:creationId xmlns:a16="http://schemas.microsoft.com/office/drawing/2014/main" id="{93D93911-E0FA-415E-B45E-9A772E8DF3C5}"/>
                </a:ext>
              </a:extLst>
            </p:cNvPr>
            <p:cNvPicPr>
              <a:picLocks noChangeAspect="1"/>
            </p:cNvPicPr>
            <p:nvPr/>
          </p:nvPicPr>
          <p:blipFill rotWithShape="1">
            <a:blip r:embed="rId3">
              <a:extLst>
                <a:ext uri="{28A0092B-C50C-407E-A947-70E740481C1C}">
                  <a14:useLocalDpi xmlns:a14="http://schemas.microsoft.com/office/drawing/2010/main" val="0"/>
                </a:ext>
              </a:extLst>
            </a:blip>
            <a:srcRect t="34540" b="35872"/>
            <a:stretch/>
          </p:blipFill>
          <p:spPr>
            <a:xfrm>
              <a:off x="1734094" y="269966"/>
              <a:ext cx="5675812" cy="1679321"/>
            </a:xfrm>
            <a:prstGeom prst="rect">
              <a:avLst/>
            </a:prstGeom>
          </p:spPr>
        </p:pic>
        <p:sp>
          <p:nvSpPr>
            <p:cNvPr id="56" name="กล่องข้อความ 55">
              <a:extLst>
                <a:ext uri="{FF2B5EF4-FFF2-40B4-BE49-F238E27FC236}">
                  <a16:creationId xmlns:a16="http://schemas.microsoft.com/office/drawing/2014/main" id="{07FB6CFE-00F0-4E93-B453-26B3D2CFADE1}"/>
                </a:ext>
              </a:extLst>
            </p:cNvPr>
            <p:cNvSpPr txBox="1"/>
            <p:nvPr/>
          </p:nvSpPr>
          <p:spPr>
            <a:xfrm>
              <a:off x="2264227" y="634693"/>
              <a:ext cx="4598125" cy="1015663"/>
            </a:xfrm>
            <a:prstGeom prst="rect">
              <a:avLst/>
            </a:prstGeom>
            <a:noFill/>
          </p:spPr>
          <p:txBody>
            <a:bodyPr wrap="square" rtlCol="0">
              <a:spAutoFit/>
            </a:bodyPr>
            <a:lstStyle/>
            <a:p>
              <a:pPr algn="ctr"/>
              <a:r>
                <a:rPr lang="th-TH" sz="6000" b="1" dirty="0">
                  <a:ln w="12700">
                    <a:solidFill>
                      <a:srgbClr val="FFFFCC"/>
                    </a:solidFill>
                  </a:ln>
                  <a:solidFill>
                    <a:srgbClr val="FFC00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หัวข้อเรื่อง (</a:t>
              </a:r>
              <a:r>
                <a:rPr lang="en-US" sz="6000" b="1" dirty="0">
                  <a:ln w="12700">
                    <a:solidFill>
                      <a:srgbClr val="FFFFCC"/>
                    </a:solidFill>
                  </a:ln>
                  <a:solidFill>
                    <a:srgbClr val="FFC00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Topics</a:t>
              </a:r>
              <a:r>
                <a:rPr lang="th-TH" sz="6000" b="1" dirty="0">
                  <a:ln w="12700">
                    <a:solidFill>
                      <a:srgbClr val="FFFFCC"/>
                    </a:solidFill>
                  </a:ln>
                  <a:solidFill>
                    <a:srgbClr val="FFC00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 </a:t>
              </a:r>
              <a:endParaRPr lang="en-US" sz="6000" b="1" dirty="0">
                <a:ln w="12700">
                  <a:solidFill>
                    <a:srgbClr val="FFFFCC"/>
                  </a:solidFill>
                </a:ln>
                <a:solidFill>
                  <a:srgbClr val="FFC00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endParaRPr>
            </a:p>
          </p:txBody>
        </p:sp>
      </p:grpSp>
      <p:grpSp>
        <p:nvGrpSpPr>
          <p:cNvPr id="71" name="กลุ่ม 70">
            <a:extLst>
              <a:ext uri="{FF2B5EF4-FFF2-40B4-BE49-F238E27FC236}">
                <a16:creationId xmlns:a16="http://schemas.microsoft.com/office/drawing/2014/main" id="{BCEADF83-3A97-4F1A-8D35-C5028E59ADDF}"/>
              </a:ext>
            </a:extLst>
          </p:cNvPr>
          <p:cNvGrpSpPr/>
          <p:nvPr/>
        </p:nvGrpSpPr>
        <p:grpSpPr>
          <a:xfrm>
            <a:off x="8087439" y="72111"/>
            <a:ext cx="998423" cy="946792"/>
            <a:chOff x="7722968" y="106516"/>
            <a:chExt cx="1154709" cy="1025278"/>
          </a:xfrm>
        </p:grpSpPr>
        <p:sp>
          <p:nvSpPr>
            <p:cNvPr id="72" name="วงรี 71">
              <a:extLst>
                <a:ext uri="{FF2B5EF4-FFF2-40B4-BE49-F238E27FC236}">
                  <a16:creationId xmlns:a16="http://schemas.microsoft.com/office/drawing/2014/main" id="{A1B4FB26-8625-4A94-8FA0-4151352242FF}"/>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รูปภาพ 72">
              <a:extLst>
                <a:ext uri="{FF2B5EF4-FFF2-40B4-BE49-F238E27FC236}">
                  <a16:creationId xmlns:a16="http://schemas.microsoft.com/office/drawing/2014/main" id="{6AB40D0A-5007-4C9A-B33D-496646B71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35892966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500"/>
                                        <p:tgtEl>
                                          <p:spTgt spid="2"/>
                                        </p:tgtEl>
                                      </p:cBhvr>
                                    </p:animEffect>
                                  </p:childTnLst>
                                </p:cTn>
                              </p:par>
                            </p:childTnLst>
                          </p:cTn>
                        </p:par>
                        <p:par>
                          <p:cTn id="8" fill="hold">
                            <p:stCondLst>
                              <p:cond delay="1500"/>
                            </p:stCondLst>
                            <p:childTnLst>
                              <p:par>
                                <p:cTn id="9" presetID="26" presetClass="entr" presetSubtype="0" fill="hold" nodeType="afterEffect">
                                  <p:stCondLst>
                                    <p:cond delay="500"/>
                                  </p:stCondLst>
                                  <p:childTnLst>
                                    <p:set>
                                      <p:cBhvr>
                                        <p:cTn id="10" dur="1" fill="hold">
                                          <p:stCondLst>
                                            <p:cond delay="0"/>
                                          </p:stCondLst>
                                        </p:cTn>
                                        <p:tgtEl>
                                          <p:spTgt spid="57"/>
                                        </p:tgtEl>
                                        <p:attrNameLst>
                                          <p:attrName>style.visibility</p:attrName>
                                        </p:attrNameLst>
                                      </p:cBhvr>
                                      <p:to>
                                        <p:strVal val="visible"/>
                                      </p:to>
                                    </p:set>
                                    <p:animEffect transition="in" filter="wipe(down)">
                                      <p:cBhvr>
                                        <p:cTn id="11" dur="435">
                                          <p:stCondLst>
                                            <p:cond delay="0"/>
                                          </p:stCondLst>
                                        </p:cTn>
                                        <p:tgtEl>
                                          <p:spTgt spid="57"/>
                                        </p:tgtEl>
                                      </p:cBhvr>
                                    </p:animEffect>
                                    <p:anim calcmode="lin" valueType="num">
                                      <p:cBhvr>
                                        <p:cTn id="12" dur="1367"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3" dur="498"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4" dur="498" tmFilter="0, 0; 0.125,0.2665; 0.25,0.4; 0.375,0.465; 0.5,0.5;  0.625,0.535; 0.75,0.6; 0.875,0.7335; 1,1">
                                          <p:stCondLst>
                                            <p:cond delay="498"/>
                                          </p:stCondLst>
                                        </p:cTn>
                                        <p:tgtEl>
                                          <p:spTgt spid="57"/>
                                        </p:tgtEl>
                                        <p:attrNameLst>
                                          <p:attrName>ppt_y</p:attrName>
                                        </p:attrNameLst>
                                      </p:cBhvr>
                                      <p:tavLst>
                                        <p:tav tm="0" fmla="#ppt_y-sin(pi*$)/9">
                                          <p:val>
                                            <p:fltVal val="0"/>
                                          </p:val>
                                        </p:tav>
                                        <p:tav tm="100000">
                                          <p:val>
                                            <p:fltVal val="1"/>
                                          </p:val>
                                        </p:tav>
                                      </p:tavLst>
                                    </p:anim>
                                    <p:anim calcmode="lin" valueType="num">
                                      <p:cBhvr>
                                        <p:cTn id="15" dur="249" tmFilter="0, 0; 0.125,0.2665; 0.25,0.4; 0.375,0.465; 0.5,0.5;  0.625,0.535; 0.75,0.6; 0.875,0.7335; 1,1">
                                          <p:stCondLst>
                                            <p:cond delay="993"/>
                                          </p:stCondLst>
                                        </p:cTn>
                                        <p:tgtEl>
                                          <p:spTgt spid="57"/>
                                        </p:tgtEl>
                                        <p:attrNameLst>
                                          <p:attrName>ppt_y</p:attrName>
                                        </p:attrNameLst>
                                      </p:cBhvr>
                                      <p:tavLst>
                                        <p:tav tm="0" fmla="#ppt_y-sin(pi*$)/27">
                                          <p:val>
                                            <p:fltVal val="0"/>
                                          </p:val>
                                        </p:tav>
                                        <p:tav tm="100000">
                                          <p:val>
                                            <p:fltVal val="1"/>
                                          </p:val>
                                        </p:tav>
                                      </p:tavLst>
                                    </p:anim>
                                    <p:anim calcmode="lin" valueType="num">
                                      <p:cBhvr>
                                        <p:cTn id="16" dur="123" tmFilter="0, 0; 0.125,0.2665; 0.25,0.4; 0.375,0.465; 0.5,0.5;  0.625,0.535; 0.75,0.6; 0.875,0.7335; 1,1">
                                          <p:stCondLst>
                                            <p:cond delay="1242"/>
                                          </p:stCondLst>
                                        </p:cTn>
                                        <p:tgtEl>
                                          <p:spTgt spid="57"/>
                                        </p:tgtEl>
                                        <p:attrNameLst>
                                          <p:attrName>ppt_y</p:attrName>
                                        </p:attrNameLst>
                                      </p:cBhvr>
                                      <p:tavLst>
                                        <p:tav tm="0" fmla="#ppt_y-sin(pi*$)/81">
                                          <p:val>
                                            <p:fltVal val="0"/>
                                          </p:val>
                                        </p:tav>
                                        <p:tav tm="100000">
                                          <p:val>
                                            <p:fltVal val="1"/>
                                          </p:val>
                                        </p:tav>
                                      </p:tavLst>
                                    </p:anim>
                                    <p:animScale>
                                      <p:cBhvr>
                                        <p:cTn id="17" dur="20">
                                          <p:stCondLst>
                                            <p:cond delay="487"/>
                                          </p:stCondLst>
                                        </p:cTn>
                                        <p:tgtEl>
                                          <p:spTgt spid="57"/>
                                        </p:tgtEl>
                                      </p:cBhvr>
                                      <p:to x="100000" y="60000"/>
                                    </p:animScale>
                                    <p:animScale>
                                      <p:cBhvr>
                                        <p:cTn id="18" dur="124" decel="50000">
                                          <p:stCondLst>
                                            <p:cond delay="507"/>
                                          </p:stCondLst>
                                        </p:cTn>
                                        <p:tgtEl>
                                          <p:spTgt spid="57"/>
                                        </p:tgtEl>
                                      </p:cBhvr>
                                      <p:to x="100000" y="100000"/>
                                    </p:animScale>
                                    <p:animScale>
                                      <p:cBhvr>
                                        <p:cTn id="19" dur="20">
                                          <p:stCondLst>
                                            <p:cond delay="984"/>
                                          </p:stCondLst>
                                        </p:cTn>
                                        <p:tgtEl>
                                          <p:spTgt spid="57"/>
                                        </p:tgtEl>
                                      </p:cBhvr>
                                      <p:to x="100000" y="80000"/>
                                    </p:animScale>
                                    <p:animScale>
                                      <p:cBhvr>
                                        <p:cTn id="20" dur="124" decel="50000">
                                          <p:stCondLst>
                                            <p:cond delay="1004"/>
                                          </p:stCondLst>
                                        </p:cTn>
                                        <p:tgtEl>
                                          <p:spTgt spid="57"/>
                                        </p:tgtEl>
                                      </p:cBhvr>
                                      <p:to x="100000" y="100000"/>
                                    </p:animScale>
                                    <p:animScale>
                                      <p:cBhvr>
                                        <p:cTn id="21" dur="20">
                                          <p:stCondLst>
                                            <p:cond delay="1231"/>
                                          </p:stCondLst>
                                        </p:cTn>
                                        <p:tgtEl>
                                          <p:spTgt spid="57"/>
                                        </p:tgtEl>
                                      </p:cBhvr>
                                      <p:to x="100000" y="90000"/>
                                    </p:animScale>
                                    <p:animScale>
                                      <p:cBhvr>
                                        <p:cTn id="22" dur="124" decel="50000">
                                          <p:stCondLst>
                                            <p:cond delay="1251"/>
                                          </p:stCondLst>
                                        </p:cTn>
                                        <p:tgtEl>
                                          <p:spTgt spid="57"/>
                                        </p:tgtEl>
                                      </p:cBhvr>
                                      <p:to x="100000" y="100000"/>
                                    </p:animScale>
                                    <p:animScale>
                                      <p:cBhvr>
                                        <p:cTn id="23" dur="20">
                                          <p:stCondLst>
                                            <p:cond delay="1356"/>
                                          </p:stCondLst>
                                        </p:cTn>
                                        <p:tgtEl>
                                          <p:spTgt spid="57"/>
                                        </p:tgtEl>
                                      </p:cBhvr>
                                      <p:to x="100000" y="95000"/>
                                    </p:animScale>
                                    <p:animScale>
                                      <p:cBhvr>
                                        <p:cTn id="24" dur="124" decel="50000">
                                          <p:stCondLst>
                                            <p:cond delay="1376"/>
                                          </p:stCondLst>
                                        </p:cTn>
                                        <p:tgtEl>
                                          <p:spTgt spid="57"/>
                                        </p:tgtEl>
                                      </p:cBhvr>
                                      <p:to x="100000" y="100000"/>
                                    </p:animScale>
                                  </p:childTnLst>
                                </p:cTn>
                              </p:par>
                            </p:childTnLst>
                          </p:cTn>
                        </p:par>
                        <p:par>
                          <p:cTn id="25" fill="hold">
                            <p:stCondLst>
                              <p:cond delay="3500"/>
                            </p:stCondLst>
                            <p:childTnLst>
                              <p:par>
                                <p:cTn id="26" presetID="53" presetClass="entr" presetSubtype="528" fill="hold" nodeType="afterEffect">
                                  <p:stCondLst>
                                    <p:cond delay="500"/>
                                  </p:stCondLst>
                                  <p:childTnLst>
                                    <p:set>
                                      <p:cBhvr>
                                        <p:cTn id="27" dur="1" fill="hold">
                                          <p:stCondLst>
                                            <p:cond delay="0"/>
                                          </p:stCondLst>
                                        </p:cTn>
                                        <p:tgtEl>
                                          <p:spTgt spid="70"/>
                                        </p:tgtEl>
                                        <p:attrNameLst>
                                          <p:attrName>style.visibility</p:attrName>
                                        </p:attrNameLst>
                                      </p:cBhvr>
                                      <p:to>
                                        <p:strVal val="visible"/>
                                      </p:to>
                                    </p:set>
                                    <p:anim calcmode="lin" valueType="num">
                                      <p:cBhvr>
                                        <p:cTn id="28" dur="1000" fill="hold"/>
                                        <p:tgtEl>
                                          <p:spTgt spid="70"/>
                                        </p:tgtEl>
                                        <p:attrNameLst>
                                          <p:attrName>ppt_w</p:attrName>
                                        </p:attrNameLst>
                                      </p:cBhvr>
                                      <p:tavLst>
                                        <p:tav tm="0">
                                          <p:val>
                                            <p:fltVal val="0"/>
                                          </p:val>
                                        </p:tav>
                                        <p:tav tm="100000">
                                          <p:val>
                                            <p:strVal val="#ppt_w"/>
                                          </p:val>
                                        </p:tav>
                                      </p:tavLst>
                                    </p:anim>
                                    <p:anim calcmode="lin" valueType="num">
                                      <p:cBhvr>
                                        <p:cTn id="29" dur="1000" fill="hold"/>
                                        <p:tgtEl>
                                          <p:spTgt spid="70"/>
                                        </p:tgtEl>
                                        <p:attrNameLst>
                                          <p:attrName>ppt_h</p:attrName>
                                        </p:attrNameLst>
                                      </p:cBhvr>
                                      <p:tavLst>
                                        <p:tav tm="0">
                                          <p:val>
                                            <p:fltVal val="0"/>
                                          </p:val>
                                        </p:tav>
                                        <p:tav tm="100000">
                                          <p:val>
                                            <p:strVal val="#ppt_h"/>
                                          </p:val>
                                        </p:tav>
                                      </p:tavLst>
                                    </p:anim>
                                    <p:animEffect transition="in" filter="fade">
                                      <p:cBhvr>
                                        <p:cTn id="30" dur="1000"/>
                                        <p:tgtEl>
                                          <p:spTgt spid="70"/>
                                        </p:tgtEl>
                                      </p:cBhvr>
                                    </p:animEffect>
                                    <p:anim calcmode="lin" valueType="num">
                                      <p:cBhvr>
                                        <p:cTn id="31" dur="1000" fill="hold"/>
                                        <p:tgtEl>
                                          <p:spTgt spid="70"/>
                                        </p:tgtEl>
                                        <p:attrNameLst>
                                          <p:attrName>ppt_x</p:attrName>
                                        </p:attrNameLst>
                                      </p:cBhvr>
                                      <p:tavLst>
                                        <p:tav tm="0">
                                          <p:val>
                                            <p:fltVal val="0.5"/>
                                          </p:val>
                                        </p:tav>
                                        <p:tav tm="100000">
                                          <p:val>
                                            <p:strVal val="#ppt_x"/>
                                          </p:val>
                                        </p:tav>
                                      </p:tavLst>
                                    </p:anim>
                                    <p:anim calcmode="lin" valueType="num">
                                      <p:cBhvr>
                                        <p:cTn id="32" dur="1000" fill="hold"/>
                                        <p:tgtEl>
                                          <p:spTgt spid="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BCF5E96D-326B-4C20-9F21-D20F13198A7B}"/>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กลุ่ม 15">
            <a:extLst>
              <a:ext uri="{FF2B5EF4-FFF2-40B4-BE49-F238E27FC236}">
                <a16:creationId xmlns:a16="http://schemas.microsoft.com/office/drawing/2014/main" id="{7A67B3CD-FE7E-4402-8033-3F2BCFFB59F8}"/>
              </a:ext>
            </a:extLst>
          </p:cNvPr>
          <p:cNvGrpSpPr/>
          <p:nvPr/>
        </p:nvGrpSpPr>
        <p:grpSpPr>
          <a:xfrm>
            <a:off x="388929" y="308067"/>
            <a:ext cx="8772130" cy="6549933"/>
            <a:chOff x="388929" y="308067"/>
            <a:chExt cx="8772130" cy="6549933"/>
          </a:xfrm>
        </p:grpSpPr>
        <p:grpSp>
          <p:nvGrpSpPr>
            <p:cNvPr id="3" name="กลุ่ม 2">
              <a:extLst>
                <a:ext uri="{FF2B5EF4-FFF2-40B4-BE49-F238E27FC236}">
                  <a16:creationId xmlns:a16="http://schemas.microsoft.com/office/drawing/2014/main" id="{94BA1B00-FB45-49AE-AB9F-5C9388F2D085}"/>
                </a:ext>
              </a:extLst>
            </p:cNvPr>
            <p:cNvGrpSpPr/>
            <p:nvPr/>
          </p:nvGrpSpPr>
          <p:grpSpPr>
            <a:xfrm>
              <a:off x="388929" y="308067"/>
              <a:ext cx="8772130" cy="6549933"/>
              <a:chOff x="388929" y="308067"/>
              <a:chExt cx="8772130" cy="6549933"/>
            </a:xfrm>
          </p:grpSpPr>
          <p:grpSp>
            <p:nvGrpSpPr>
              <p:cNvPr id="6" name="กลุ่ม 5">
                <a:extLst>
                  <a:ext uri="{FF2B5EF4-FFF2-40B4-BE49-F238E27FC236}">
                    <a16:creationId xmlns:a16="http://schemas.microsoft.com/office/drawing/2014/main" id="{46BCF1B2-5CDE-4038-8A6A-A66B735291B6}"/>
                  </a:ext>
                </a:extLst>
              </p:cNvPr>
              <p:cNvGrpSpPr/>
              <p:nvPr/>
            </p:nvGrpSpPr>
            <p:grpSpPr>
              <a:xfrm flipH="1">
                <a:off x="388929" y="308067"/>
                <a:ext cx="8278361" cy="5946767"/>
                <a:chOff x="731522" y="647610"/>
                <a:chExt cx="7441822" cy="5650099"/>
              </a:xfrm>
            </p:grpSpPr>
            <p:sp>
              <p:nvSpPr>
                <p:cNvPr id="8" name="สี่เหลี่ยมผืนผ้า 7">
                  <a:extLst>
                    <a:ext uri="{FF2B5EF4-FFF2-40B4-BE49-F238E27FC236}">
                      <a16:creationId xmlns:a16="http://schemas.microsoft.com/office/drawing/2014/main" id="{DEBFCB11-9C29-4C69-B860-79FF28B080FC}"/>
                    </a:ext>
                  </a:extLst>
                </p:cNvPr>
                <p:cNvSpPr/>
                <p:nvPr/>
              </p:nvSpPr>
              <p:spPr>
                <a:xfrm>
                  <a:off x="731522" y="647610"/>
                  <a:ext cx="7441822" cy="5650099"/>
                </a:xfrm>
                <a:prstGeom prst="rect">
                  <a:avLst/>
                </a:prstGeom>
                <a:solidFill>
                  <a:srgbClr val="FF3399"/>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C8E7D38A-0194-4140-BA4D-D0F6A8ADA70E}"/>
                    </a:ext>
                  </a:extLst>
                </p:cNvPr>
                <p:cNvSpPr/>
                <p:nvPr/>
              </p:nvSpPr>
              <p:spPr>
                <a:xfrm>
                  <a:off x="838899" y="780205"/>
                  <a:ext cx="7232996" cy="5406211"/>
                </a:xfrm>
                <a:prstGeom prst="rect">
                  <a:avLst/>
                </a:prstGeom>
                <a:gradFill>
                  <a:gsLst>
                    <a:gs pos="3000">
                      <a:srgbClr val="FFFFCC"/>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รูปภาพ 4">
                <a:extLst>
                  <a:ext uri="{FF2B5EF4-FFF2-40B4-BE49-F238E27FC236}">
                    <a16:creationId xmlns:a16="http://schemas.microsoft.com/office/drawing/2014/main" id="{E6B9F370-3BC1-4D69-BAC3-221DAB720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1539" y="5295413"/>
                <a:ext cx="1729520" cy="1562587"/>
              </a:xfrm>
              <a:prstGeom prst="rect">
                <a:avLst/>
              </a:prstGeom>
            </p:spPr>
          </p:pic>
        </p:grpSp>
        <p:sp>
          <p:nvSpPr>
            <p:cNvPr id="11" name="กล่องข้อความ 10">
              <a:extLst>
                <a:ext uri="{FF2B5EF4-FFF2-40B4-BE49-F238E27FC236}">
                  <a16:creationId xmlns:a16="http://schemas.microsoft.com/office/drawing/2014/main" id="{C1C2E80D-E055-4F8E-80F4-E564E30E0F12}"/>
                </a:ext>
              </a:extLst>
            </p:cNvPr>
            <p:cNvSpPr txBox="1"/>
            <p:nvPr/>
          </p:nvSpPr>
          <p:spPr>
            <a:xfrm>
              <a:off x="501782" y="493876"/>
              <a:ext cx="6100762" cy="338554"/>
            </a:xfrm>
            <a:prstGeom prst="rect">
              <a:avLst/>
            </a:prstGeom>
            <a:noFill/>
          </p:spPr>
          <p:txBody>
            <a:bodyPr wrap="square">
              <a:spAutoFit/>
            </a:bodyPr>
            <a:lstStyle/>
            <a:p>
              <a:pPr algn="ctr"/>
              <a:r>
                <a:rPr lang="th-TH" sz="1600" b="0" i="0" u="none" strike="noStrike" baseline="0" dirty="0">
                  <a:solidFill>
                    <a:srgbClr val="0D0D0D"/>
                  </a:solidFill>
                  <a:latin typeface="TH SarabunPSK" panose="020B0500040200020003" pitchFamily="34" charset="-34"/>
                  <a:cs typeface="TH SarabunPSK" panose="020B0500040200020003" pitchFamily="34" charset="-34"/>
                </a:rPr>
                <a:t>ตารางเปรียบเทียบมลสารจากไอเสียของเครื่องยนต์ที่ใช้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NG, LPG, Gasoline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ที่ความเร็ว 300 รอบต่อนาที</a:t>
              </a:r>
              <a:endParaRPr lang="en-US" sz="1600" dirty="0">
                <a:latin typeface="TH SarabunPSK" panose="020B0500040200020003" pitchFamily="34" charset="-34"/>
                <a:cs typeface="TH SarabunPSK" panose="020B0500040200020003" pitchFamily="34" charset="-34"/>
              </a:endParaRPr>
            </a:p>
          </p:txBody>
        </p:sp>
        <p:pic>
          <p:nvPicPr>
            <p:cNvPr id="13" name="รูปภาพ 12">
              <a:extLst>
                <a:ext uri="{FF2B5EF4-FFF2-40B4-BE49-F238E27FC236}">
                  <a16:creationId xmlns:a16="http://schemas.microsoft.com/office/drawing/2014/main" id="{E0FC1658-C638-4775-9083-7C00AEEB6E56}"/>
                </a:ext>
              </a:extLst>
            </p:cNvPr>
            <p:cNvPicPr>
              <a:picLocks noChangeAspect="1"/>
            </p:cNvPicPr>
            <p:nvPr/>
          </p:nvPicPr>
          <p:blipFill>
            <a:blip r:embed="rId3"/>
            <a:stretch>
              <a:fillRect/>
            </a:stretch>
          </p:blipFill>
          <p:spPr>
            <a:xfrm>
              <a:off x="1756015" y="832430"/>
              <a:ext cx="5614551" cy="1542052"/>
            </a:xfrm>
            <a:prstGeom prst="rect">
              <a:avLst/>
            </a:prstGeom>
            <a:ln>
              <a:solidFill>
                <a:schemeClr val="tx1"/>
              </a:solidFill>
            </a:ln>
          </p:spPr>
        </p:pic>
        <p:sp>
          <p:nvSpPr>
            <p:cNvPr id="15" name="กล่องข้อความ 14">
              <a:extLst>
                <a:ext uri="{FF2B5EF4-FFF2-40B4-BE49-F238E27FC236}">
                  <a16:creationId xmlns:a16="http://schemas.microsoft.com/office/drawing/2014/main" id="{CBBB80F0-1F5C-4B08-A769-65246FD8E2D1}"/>
                </a:ext>
              </a:extLst>
            </p:cNvPr>
            <p:cNvSpPr txBox="1"/>
            <p:nvPr/>
          </p:nvSpPr>
          <p:spPr>
            <a:xfrm>
              <a:off x="596157" y="2374482"/>
              <a:ext cx="7951686" cy="3493264"/>
            </a:xfrm>
            <a:prstGeom prst="rect">
              <a:avLst/>
            </a:prstGeom>
            <a:noFill/>
          </p:spPr>
          <p:txBody>
            <a:bodyPr wrap="square">
              <a:spAutoFit/>
            </a:bodyPr>
            <a:lstStyle/>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ที่มา : การปิโตรเลียมแห่งประเทศไทย</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นอกจากนี้ ยังมีการศึกษาของ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West Virginia University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สหรัฐอเมริกา ซึ่งศึกษาเปรียบเทียบค่าเฉลี่ยของปริมาณมลสารจากรถโดยสารเครื่องยนต์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CUMMINS LTA–10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ที่ใช้ก๊าซธรรมชาติ และน้ำมันดีเซล พบว่า รถโดยสารที่ใช้ก๊าซธรรมชาติ หรือ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มีการปล่อยก๊าซคาร์บอนมอนอกไซด์ ไนโตรเจนออกไซด์ และฝุ่นละออง น้อยกว่ารถที่ใช้ดีเซล โดยเฉพาะฝุ่นละอองมีค่าเฉลี่ยเพียง 0.027 กรัม/กิโลเมตรในขณะที่รถดีเซลมีค่าเฉลี่ยอยู่ที่ 0.965 กรัม/กิโลเมตร อย่างไรก็ตาม 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มีการปล่อยก๊าซไฮโดรคาร์บอนสูงกว่ารถดีเซล โดยมีค่าเฉลี่ยอยู่ที่ 5.52 กรัม/กิโลเมตร ในขณะที่รถดีเซลมีค่าเฉลี่ยอยู่ที่1.51 กรัม/กิโลเมตร</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จากผลการศึกษาดังกล่าวข้างต้นจะพบว่าเครื่องยนต์ที่ใช้ก๊าซธรรมชาติ มีระดับการปล่อยสารพิษที่ต่ำกว่าเครื่องยนต์ที่ใช้เบนซินและดีเซล โดยเฉพาะคาร์บอนมอนอกไซด์ และไนโตรเจนออกไซด์ นอกจากนี้ยังมี ข้อมูลสนับสนุนจาก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The Australian Greenhouse Office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ซึ่งเปรียบเทียบรถ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กับรถที่ใช้น้ำมันเป็นเชื้อเพลิง แล้ว พบว่า 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สามารถลดก๊าซคาร์บอนมอนอกไซด์ได้ถึงร้อยละ 50–80 ลดก๊าซ</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ไนโตรเจนออกไซด์ได้ ร้อยละ 60–90 ลดก๊าซไฮโดรคาร์บอนได้ร้อยละ 60–80 ส่วนฝุ่นละอองนั้นแทบจะไม่มีฝุ่นละอองปล่อยออกมา เลย ดังนั้น 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จึงได้รับความสนใจมากขึ้น โดยเฉพาะข้อได้เปรียบทางด้านสภาพแวดล้อม ตลาดและการพัฒนายานยนต์ที่ใช้ก๊าซธรรมชาติยานยนต์ส่วนใหญ่สามารถดัดแปลงมาใช้ก๊าซธรรมชาติเป็นเชื้อเพลิงได้ทั้งสิ้น ไม่ว่าจะเป็นรถยนต์นั่งรถส่งของ รถโดยสาร</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รถยกของ หรือรถบรรทุกขนาดใหญ่ เครื่องยนต์ที่ใช้ก๊าซธรรมชาติมีการพัฒนามา 3แบบ ด้วยกัน คือ</a:t>
              </a:r>
              <a:endParaRPr lang="en-US" sz="1700" dirty="0">
                <a:latin typeface="TH SarabunPSK" panose="020B0500040200020003" pitchFamily="34" charset="-34"/>
                <a:cs typeface="TH SarabunPSK" panose="020B0500040200020003" pitchFamily="34" charset="-34"/>
              </a:endParaRPr>
            </a:p>
          </p:txBody>
        </p:sp>
      </p:grpSp>
      <p:grpSp>
        <p:nvGrpSpPr>
          <p:cNvPr id="17" name="กลุ่ม 16">
            <a:extLst>
              <a:ext uri="{FF2B5EF4-FFF2-40B4-BE49-F238E27FC236}">
                <a16:creationId xmlns:a16="http://schemas.microsoft.com/office/drawing/2014/main" id="{F5B58106-D102-41D2-8833-6114DDF2F0FC}"/>
              </a:ext>
            </a:extLst>
          </p:cNvPr>
          <p:cNvGrpSpPr/>
          <p:nvPr/>
        </p:nvGrpSpPr>
        <p:grpSpPr>
          <a:xfrm>
            <a:off x="8341616" y="28568"/>
            <a:ext cx="810209" cy="768311"/>
            <a:chOff x="7722968" y="106516"/>
            <a:chExt cx="1154709" cy="1025278"/>
          </a:xfrm>
        </p:grpSpPr>
        <p:sp>
          <p:nvSpPr>
            <p:cNvPr id="18" name="วงรี 17">
              <a:extLst>
                <a:ext uri="{FF2B5EF4-FFF2-40B4-BE49-F238E27FC236}">
                  <a16:creationId xmlns:a16="http://schemas.microsoft.com/office/drawing/2014/main" id="{7AC90D34-8453-4D7B-8244-AF88D0B01A92}"/>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9" name="รูปภาพ 18">
              <a:extLst>
                <a:ext uri="{FF2B5EF4-FFF2-40B4-BE49-F238E27FC236}">
                  <a16:creationId xmlns:a16="http://schemas.microsoft.com/office/drawing/2014/main" id="{F97992D9-C07B-420D-BF8F-932DFBD85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114863212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661E1C80-9220-40A5-80D6-8C155509912E}"/>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กลุ่ม 20">
            <a:extLst>
              <a:ext uri="{FF2B5EF4-FFF2-40B4-BE49-F238E27FC236}">
                <a16:creationId xmlns:a16="http://schemas.microsoft.com/office/drawing/2014/main" id="{B73D2EEE-F67E-42D1-88EF-0035C94A8960}"/>
              </a:ext>
            </a:extLst>
          </p:cNvPr>
          <p:cNvGrpSpPr/>
          <p:nvPr/>
        </p:nvGrpSpPr>
        <p:grpSpPr>
          <a:xfrm>
            <a:off x="388929" y="308067"/>
            <a:ext cx="8639865" cy="6485589"/>
            <a:chOff x="388929" y="308067"/>
            <a:chExt cx="8639865" cy="6485589"/>
          </a:xfrm>
        </p:grpSpPr>
        <p:grpSp>
          <p:nvGrpSpPr>
            <p:cNvPr id="18" name="กลุ่ม 17">
              <a:extLst>
                <a:ext uri="{FF2B5EF4-FFF2-40B4-BE49-F238E27FC236}">
                  <a16:creationId xmlns:a16="http://schemas.microsoft.com/office/drawing/2014/main" id="{C483F2B9-DE31-4C2D-AE5C-D081BEB8C836}"/>
                </a:ext>
              </a:extLst>
            </p:cNvPr>
            <p:cNvGrpSpPr/>
            <p:nvPr/>
          </p:nvGrpSpPr>
          <p:grpSpPr>
            <a:xfrm>
              <a:off x="388929" y="308067"/>
              <a:ext cx="8278361" cy="5946767"/>
              <a:chOff x="388929" y="308067"/>
              <a:chExt cx="8278361" cy="5946767"/>
            </a:xfrm>
          </p:grpSpPr>
          <p:grpSp>
            <p:nvGrpSpPr>
              <p:cNvPr id="8" name="กลุ่ม 7">
                <a:extLst>
                  <a:ext uri="{FF2B5EF4-FFF2-40B4-BE49-F238E27FC236}">
                    <a16:creationId xmlns:a16="http://schemas.microsoft.com/office/drawing/2014/main" id="{15398221-E447-4A12-8696-A3376DB88376}"/>
                  </a:ext>
                </a:extLst>
              </p:cNvPr>
              <p:cNvGrpSpPr/>
              <p:nvPr/>
            </p:nvGrpSpPr>
            <p:grpSpPr>
              <a:xfrm flipH="1">
                <a:off x="388929" y="308067"/>
                <a:ext cx="8278361" cy="5946767"/>
                <a:chOff x="731522" y="647610"/>
                <a:chExt cx="7441822" cy="5650099"/>
              </a:xfrm>
            </p:grpSpPr>
            <p:sp>
              <p:nvSpPr>
                <p:cNvPr id="10" name="สี่เหลี่ยมผืนผ้า 9">
                  <a:extLst>
                    <a:ext uri="{FF2B5EF4-FFF2-40B4-BE49-F238E27FC236}">
                      <a16:creationId xmlns:a16="http://schemas.microsoft.com/office/drawing/2014/main" id="{27AA2AA5-647C-4886-9BE0-0AE0595DD70C}"/>
                    </a:ext>
                  </a:extLst>
                </p:cNvPr>
                <p:cNvSpPr/>
                <p:nvPr/>
              </p:nvSpPr>
              <p:spPr>
                <a:xfrm>
                  <a:off x="731522" y="647610"/>
                  <a:ext cx="7441822" cy="5650099"/>
                </a:xfrm>
                <a:prstGeom prst="rect">
                  <a:avLst/>
                </a:prstGeom>
                <a:solidFill>
                  <a:schemeClr val="accent6">
                    <a:lumMod val="75000"/>
                  </a:schemeClr>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สี่เหลี่ยมผืนผ้า 10">
                  <a:extLst>
                    <a:ext uri="{FF2B5EF4-FFF2-40B4-BE49-F238E27FC236}">
                      <a16:creationId xmlns:a16="http://schemas.microsoft.com/office/drawing/2014/main" id="{23B7E1E3-04B3-4262-92BC-47A06A1CA21E}"/>
                    </a:ext>
                  </a:extLst>
                </p:cNvPr>
                <p:cNvSpPr/>
                <p:nvPr/>
              </p:nvSpPr>
              <p:spPr>
                <a:xfrm>
                  <a:off x="838899" y="780205"/>
                  <a:ext cx="7232996" cy="5406211"/>
                </a:xfrm>
                <a:prstGeom prst="rect">
                  <a:avLst/>
                </a:prstGeom>
                <a:gradFill>
                  <a:gsLst>
                    <a:gs pos="3000">
                      <a:srgbClr val="FFFFCC"/>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กล่องข้อความ 16">
                <a:extLst>
                  <a:ext uri="{FF2B5EF4-FFF2-40B4-BE49-F238E27FC236}">
                    <a16:creationId xmlns:a16="http://schemas.microsoft.com/office/drawing/2014/main" id="{C9E85CD4-8A44-47E4-B401-EFD427E56133}"/>
                  </a:ext>
                </a:extLst>
              </p:cNvPr>
              <p:cNvSpPr txBox="1"/>
              <p:nvPr/>
            </p:nvSpPr>
            <p:spPr>
              <a:xfrm>
                <a:off x="584265" y="499587"/>
                <a:ext cx="7881093" cy="5586145"/>
              </a:xfrm>
              <a:prstGeom prst="rect">
                <a:avLst/>
              </a:prstGeom>
              <a:noFill/>
            </p:spPr>
            <p:txBody>
              <a:bodyPr wrap="square">
                <a:spAutoFit/>
              </a:bodyPr>
              <a:lstStyle/>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เครื่องยนต์ที่ใช้ก๊าซธรรมชาติเป็นเชื้อเพลิงอย่างเดียว เรียกว่า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Dedicated Engine</a:t>
                </a:r>
                <a:endParaRPr lang="th-TH" sz="1700" b="0" i="0" u="none" strike="noStrike" baseline="0" dirty="0">
                  <a:solidFill>
                    <a:srgbClr val="0D0D0D"/>
                  </a:solidFill>
                  <a:latin typeface="TH SarabunPSK" panose="020B0500040200020003" pitchFamily="34" charset="-34"/>
                  <a:cs typeface="TH SarabunPSK" panose="020B0500040200020003" pitchFamily="34" charset="-34"/>
                </a:endParaRPr>
              </a:p>
              <a:p>
                <a:pPr algn="l"/>
                <a:r>
                  <a:rPr lang="th-TH" sz="170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เครื่องยนต์ที่ใช้ก๊าซธรรมชาติ หรือ น้ำมันเป็นเชื้อเพลิง เรียกว่า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Bi–fuel Engine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โดยในระหว่าง การขับเคลื่อนรถยนต์สามารถเลือกใช้เชื้อเพลิงอย่างหนึ่งอย่างใดได้โดยการกดสวิตช์ที่แผง หน้าปัดรถยนต์</a:t>
                </a:r>
              </a:p>
              <a:p>
                <a:pPr algn="l"/>
                <a:r>
                  <a:rPr lang="th-TH" sz="170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เครื่องยนต์ที่ใช้ก๊าซธรรมชาติกับดีเซลเป็นเชื้อเพลิงร่วมกัน เรียกว่า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Dual–fuel Engine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โดย การใช้เชื้อเพลิงผสมในสัดส่วนของก๊าซธรรมชาติอัดประมาณร้อยละ 85 และดีเซลร้อยละ 25 แต่เมื่อใดที่แรงดันก๊าซต่ำเกินไป เครื่องยนต์ก็จะเปลี่ยนมาใช้ดีเซลได้โดยอัตโนมัติ</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อุตสาหกรรมการผลิตเครื่องยนต์ที่ใช้ก๊าซธรรมชาติในช่วงที่ผ่านมา จึงมีการดำเนินการใน 2 ลักษณะคือ อุตสาหกรรมการผลิตเครื่องยนต์ที่ใช้ก๊าซธรรมชาติโดยเฉพาะ และอุตสาหกรรมการดัดแปลงเครื่องยนต์ที่ใช้ เบนซินหรือดีเซลมาเป็นเครื่องยนต์ที่ใช้ก๊าซธรรมชาติ ซึ่งส่วนใหญ่เป็นการดัดแปลงเครื่องยนต์มากกว่าผลิต ขึ้นใหม่ แต่ในปัจจุบันมีการผลิตเครื่องยนต์และโครงรถที่ใช้ก๊าซธรรมชาติโดยเฉพาะมากขึ้น ซึ่งมีตั้งแต่รถบรรทุก ขนาดเล็ก รถโดยสาร ไปจนถึงรถบรรทุกขนาดใหญ่ ในปัจจุบันมีผู้ผลิตอุปกรณ์ดัดแปลงและเครื่องยนต์ที่ใช้ ก๊าซธรรมชาติไม่มากนัก ได้แก่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Volvo, Caterpillar, Cummins, MAN, Daimler–Chrysler(Mercedes Benz), Scania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และ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Renault</a:t>
                </a:r>
                <a:r>
                  <a:rPr lang="th-TH" sz="1700" b="0" i="0" u="none" strike="noStrike" baseline="0" dirty="0">
                    <a:solidFill>
                      <a:srgbClr val="0D0D0D"/>
                    </a:solidFill>
                    <a:latin typeface="TH SarabunPSK" panose="020B0500040200020003" pitchFamily="34" charset="-34"/>
                    <a:cs typeface="TH SarabunPSK" panose="020B0500040200020003" pitchFamily="34" charset="-34"/>
                  </a:rPr>
                  <a:t>	เครื่องยนต์ที่ใช้ก๊าซธรรมชาติมีระบบการควบคุมเชื้อเพลิงโดยอาศัยหลักการเดียวกับระบบของเครื่องยนต์เบนซิน ซึ่งมีการพัฒนามาตั้งแต่ระบบที่ใช้คาบ</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ูเรเต</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อร์ จนถึงระบบหัวฉีดซึ่งควบคุมด้วยระบบดิจิตอล อย่างไรก็ตาม การพัฒนาระบบควบคุมเชื้อเพลิงที่ใช้ก๊าซธรรมชาติเป็นระบบหัวฉีดยังล้าหลังเครื่องยนต์ เบนซิน โดยเพิ่งจะมีผู้ผลิตเพียง 2–3 ราย ที่เริ่มดัดแปลงมาใช้ระบบหัวฉีด และเนื่องจากก๊าซธรรมชาติ มีความหนาแน่นต่ำกว่าน้ำมันเชื้อเพลิง ดังนั้น จึงยังต้องมีการปรับปรุงแก้ไขในเรื่องของกำลังเครื่องยนต์ที่ลดลง	</a:t>
                </a:r>
              </a:p>
              <a:p>
                <a:pPr algn="l"/>
                <a:r>
                  <a:rPr lang="th-TH" sz="170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ในด้านต้นทุนการผลิตรถ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จะสูงกว่าต้นทุนการผลิตรถที่ใช้น้ำมันเชื้อเพลิง จึงทำให้ตลาดรถ</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ถูกจำกัด ต้นทุนในการดัดแปลงรถจะขึ้นอยู่กับเทคโนโลยีที่ใช้ ขนาดของรถและถังบรรจุก๊าซ โดยรถยนต์ ขนาดเล็กจะมีต้นทุนในการดัดแปลงตั้งแต่ 900–3,500 เหรียญสหรัฐฯ ส่วนรถโดยสารจะมีต้นทุนตั้งแต่ 14,000–40,000 เหรียญสหรัฐฯ สำหรับต้นทุนในการผลิตรถใหม่จะมีปัญหาเรื่องราคาวัตถุดิบและปริมาณการผลิตที่มี จำนวนน้อย การลดต้นทุนการผลิตโดยการเพิ่มปริมาณการผลิตให้มากขึ้น จะทำได้ต่อเมื่อสามารถขยายตลาด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ได้มากขึ้น โดยรัฐบาลในแต่ละประเทศที่ส่งเสริมให้มีการใช้รถ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เพื่อลดปัญหามลพิษทางอากาศจะ ต้องให้การสนับสนุนในรูปของเงินอุดหนุน หรือในรูปของภาษี หรือส่วนลดในการซื้ออุปกรณ์การผลิต หรือ อุปกรณ์ดัดแปลงต่างๆ </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เพื่อช่วยลดต้นทุนในการดำเนินงานลง ซึ่งจะส่งผลให้มีการลงทุนในอุตสาหกรรมรถ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NGV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เพิ่มมากขึ้น</a:t>
                </a:r>
                <a:endParaRPr lang="en-US" sz="1700" dirty="0">
                  <a:latin typeface="TH SarabunPSK" panose="020B0500040200020003" pitchFamily="34" charset="-34"/>
                  <a:cs typeface="TH SarabunPSK" panose="020B0500040200020003" pitchFamily="34" charset="-34"/>
                </a:endParaRPr>
              </a:p>
            </p:txBody>
          </p:sp>
        </p:grpSp>
        <p:pic>
          <p:nvPicPr>
            <p:cNvPr id="20" name="รูปภาพ 19">
              <a:extLst>
                <a:ext uri="{FF2B5EF4-FFF2-40B4-BE49-F238E27FC236}">
                  <a16:creationId xmlns:a16="http://schemas.microsoft.com/office/drawing/2014/main" id="{321AE19E-CC5F-427F-BBF9-A1C8697EEA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65732">
              <a:off x="7036420" y="5704781"/>
              <a:ext cx="1992374" cy="1088875"/>
            </a:xfrm>
            <a:prstGeom prst="rect">
              <a:avLst/>
            </a:prstGeom>
          </p:spPr>
        </p:pic>
      </p:grpSp>
      <p:grpSp>
        <p:nvGrpSpPr>
          <p:cNvPr id="22" name="กลุ่ม 21">
            <a:extLst>
              <a:ext uri="{FF2B5EF4-FFF2-40B4-BE49-F238E27FC236}">
                <a16:creationId xmlns:a16="http://schemas.microsoft.com/office/drawing/2014/main" id="{1F8ACC81-4F06-43B5-8D2B-BAAC50BB6ED0}"/>
              </a:ext>
            </a:extLst>
          </p:cNvPr>
          <p:cNvGrpSpPr/>
          <p:nvPr/>
        </p:nvGrpSpPr>
        <p:grpSpPr>
          <a:xfrm>
            <a:off x="8341616" y="28568"/>
            <a:ext cx="810209" cy="768311"/>
            <a:chOff x="7722968" y="106516"/>
            <a:chExt cx="1154709" cy="1025278"/>
          </a:xfrm>
        </p:grpSpPr>
        <p:sp>
          <p:nvSpPr>
            <p:cNvPr id="23" name="วงรี 22">
              <a:extLst>
                <a:ext uri="{FF2B5EF4-FFF2-40B4-BE49-F238E27FC236}">
                  <a16:creationId xmlns:a16="http://schemas.microsoft.com/office/drawing/2014/main" id="{9916A76A-A60F-45EA-AEEB-FF48394C920C}"/>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รูปภาพ 23">
              <a:extLst>
                <a:ext uri="{FF2B5EF4-FFF2-40B4-BE49-F238E27FC236}">
                  <a16:creationId xmlns:a16="http://schemas.microsoft.com/office/drawing/2014/main" id="{765965C8-8995-4209-9591-B5FA460A77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178928048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46A04043-6D78-424F-B3CA-4D8DFDEBA0D9}"/>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กลุ่ม 13">
            <a:extLst>
              <a:ext uri="{FF2B5EF4-FFF2-40B4-BE49-F238E27FC236}">
                <a16:creationId xmlns:a16="http://schemas.microsoft.com/office/drawing/2014/main" id="{FA36FFC5-5D73-465E-A63B-0E5F8D2DA89A}"/>
              </a:ext>
            </a:extLst>
          </p:cNvPr>
          <p:cNvGrpSpPr/>
          <p:nvPr/>
        </p:nvGrpSpPr>
        <p:grpSpPr>
          <a:xfrm>
            <a:off x="388929" y="308067"/>
            <a:ext cx="8977481" cy="6549933"/>
            <a:chOff x="388929" y="308067"/>
            <a:chExt cx="8977481" cy="6549933"/>
          </a:xfrm>
        </p:grpSpPr>
        <p:grpSp>
          <p:nvGrpSpPr>
            <p:cNvPr id="6" name="กลุ่ม 5">
              <a:extLst>
                <a:ext uri="{FF2B5EF4-FFF2-40B4-BE49-F238E27FC236}">
                  <a16:creationId xmlns:a16="http://schemas.microsoft.com/office/drawing/2014/main" id="{2C847854-69E2-40DD-B913-895EC6421E5B}"/>
                </a:ext>
              </a:extLst>
            </p:cNvPr>
            <p:cNvGrpSpPr/>
            <p:nvPr/>
          </p:nvGrpSpPr>
          <p:grpSpPr>
            <a:xfrm flipH="1">
              <a:off x="388929" y="308067"/>
              <a:ext cx="8278361" cy="5946767"/>
              <a:chOff x="731522" y="647610"/>
              <a:chExt cx="7441822" cy="5650099"/>
            </a:xfrm>
          </p:grpSpPr>
          <p:sp>
            <p:nvSpPr>
              <p:cNvPr id="8" name="สี่เหลี่ยมผืนผ้า 7">
                <a:extLst>
                  <a:ext uri="{FF2B5EF4-FFF2-40B4-BE49-F238E27FC236}">
                    <a16:creationId xmlns:a16="http://schemas.microsoft.com/office/drawing/2014/main" id="{FF281F1D-5E04-43E0-8C87-954736CB365F}"/>
                  </a:ext>
                </a:extLst>
              </p:cNvPr>
              <p:cNvSpPr/>
              <p:nvPr/>
            </p:nvSpPr>
            <p:spPr>
              <a:xfrm>
                <a:off x="731522" y="647610"/>
                <a:ext cx="7441822" cy="5650099"/>
              </a:xfrm>
              <a:prstGeom prst="rect">
                <a:avLst/>
              </a:prstGeom>
              <a:solidFill>
                <a:srgbClr val="F29304"/>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202BF0C5-CB92-45FA-A022-11C57927DE4E}"/>
                  </a:ext>
                </a:extLst>
              </p:cNvPr>
              <p:cNvSpPr/>
              <p:nvPr/>
            </p:nvSpPr>
            <p:spPr>
              <a:xfrm>
                <a:off x="838899" y="780205"/>
                <a:ext cx="7232996" cy="5406211"/>
              </a:xfrm>
              <a:prstGeom prst="rect">
                <a:avLst/>
              </a:prstGeom>
              <a:gradFill>
                <a:gsLst>
                  <a:gs pos="3000">
                    <a:srgbClr val="FFFFCC"/>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กล่องข้อความ 10">
              <a:extLst>
                <a:ext uri="{FF2B5EF4-FFF2-40B4-BE49-F238E27FC236}">
                  <a16:creationId xmlns:a16="http://schemas.microsoft.com/office/drawing/2014/main" id="{0AE4D8B6-B791-49ED-8BB1-6BF5D1FDA0E8}"/>
                </a:ext>
              </a:extLst>
            </p:cNvPr>
            <p:cNvSpPr txBox="1"/>
            <p:nvPr/>
          </p:nvSpPr>
          <p:spPr>
            <a:xfrm>
              <a:off x="558056" y="565191"/>
              <a:ext cx="7961211" cy="5586145"/>
            </a:xfrm>
            <a:prstGeom prst="rect">
              <a:avLst/>
            </a:prstGeom>
            <a:noFill/>
          </p:spPr>
          <p:txBody>
            <a:bodyPr wrap="square">
              <a:spAutoFit/>
            </a:bodyPr>
            <a:lstStyle/>
            <a:p>
              <a:pPr algn="l"/>
              <a:r>
                <a:rPr lang="th-TH" sz="1650" b="0" i="0" u="none" strike="noStrike" baseline="0" dirty="0">
                  <a:solidFill>
                    <a:srgbClr val="0D0D0D"/>
                  </a:solidFill>
                  <a:latin typeface="TH SarabunPSK" panose="020B0500040200020003" pitchFamily="34" charset="-34"/>
                  <a:cs typeface="TH SarabunPSK" panose="020B0500040200020003" pitchFamily="34" charset="-34"/>
                </a:rPr>
                <a:t>	ผลการศึกษาดังกล่าวได้แนะนำว่าตลาดเป้าหมายหลักที่จะนำก๊าซธรรมชาติมาใช้ได้คุ้มค่าเชิงพาณิชย์ ได้แก่ รถโดยสารและรถบรรทุกหนัก ซึ่งประกอบกิจการเดินรถภายในและรอบ ๆ จุดศูนย์กลางกรุงเทพมหานคร เท่านั้น ทั้งนี้เพราะมีข้อจำกัดในด้านท่อก๊าซธรรมชาติ และเป็นแหล่งกำเนิดไอเสียที่มีปัญหากว่าพื้นที่อื่น ๆ กลุ่มเป้าหมายรองลงมา ได้แก่ รถบรรทุกของ รถ</a:t>
              </a:r>
              <a:r>
                <a:rPr lang="th-TH" sz="1650" b="0" i="0" u="none" strike="noStrike" baseline="0" dirty="0" err="1">
                  <a:solidFill>
                    <a:srgbClr val="0D0D0D"/>
                  </a:solidFill>
                  <a:latin typeface="TH SarabunPSK" panose="020B0500040200020003" pitchFamily="34" charset="-34"/>
                  <a:cs typeface="TH SarabunPSK" panose="020B0500040200020003" pitchFamily="34" charset="-34"/>
                </a:rPr>
                <a:t>แท๊กซี่</a:t>
              </a:r>
              <a:r>
                <a:rPr lang="th-TH" sz="1650" b="0" i="0" u="none" strike="noStrike" baseline="0" dirty="0">
                  <a:solidFill>
                    <a:srgbClr val="0D0D0D"/>
                  </a:solidFill>
                  <a:latin typeface="TH SarabunPSK" panose="020B0500040200020003" pitchFamily="34" charset="-34"/>
                  <a:cs typeface="TH SarabunPSK" panose="020B0500040200020003" pitchFamily="34" charset="-34"/>
                </a:rPr>
                <a:t> และรถสี่ล้อ ส่วนรถ</a:t>
              </a:r>
              <a:r>
                <a:rPr lang="th-TH" sz="1650" b="0" i="0" u="none" strike="noStrike" baseline="0" dirty="0" err="1">
                  <a:solidFill>
                    <a:srgbClr val="0D0D0D"/>
                  </a:solidFill>
                  <a:latin typeface="TH SarabunPSK" panose="020B0500040200020003" pitchFamily="34" charset="-34"/>
                  <a:cs typeface="TH SarabunPSK" panose="020B0500040200020003" pitchFamily="34" charset="-34"/>
                </a:rPr>
                <a:t>ปิคอัพ</a:t>
              </a:r>
              <a:r>
                <a:rPr lang="th-TH" sz="1650" b="0" i="0" u="none" strike="noStrike" baseline="0" dirty="0">
                  <a:solidFill>
                    <a:srgbClr val="0D0D0D"/>
                  </a:solidFill>
                  <a:latin typeface="TH SarabunPSK" panose="020B0500040200020003" pitchFamily="34" charset="-34"/>
                  <a:cs typeface="TH SarabunPSK" panose="020B0500040200020003" pitchFamily="34" charset="-34"/>
                </a:rPr>
                <a:t>ที่ใช้เครื่องดีเซลนั้น การศึกษานี้ แนะนำว่าการเปลี่ยนมาใช้ก๊าซจะไม่คุ้มค่าแต่ให้เปลี่ยนมาใช้เครื่องเบนซินหรือใช้ </a:t>
              </a:r>
              <a:r>
                <a:rPr lang="en-US" sz="1650" b="0" i="0" u="none" strike="noStrike" baseline="0" dirty="0">
                  <a:solidFill>
                    <a:srgbClr val="0D0D0D"/>
                  </a:solidFill>
                  <a:latin typeface="TH SarabunPSK" panose="020B0500040200020003" pitchFamily="34" charset="-34"/>
                  <a:cs typeface="TH SarabunPSK" panose="020B0500040200020003" pitchFamily="34" charset="-34"/>
                </a:rPr>
                <a:t>LPG </a:t>
              </a:r>
              <a:r>
                <a:rPr lang="th-TH" sz="1650" b="0" i="0" u="none" strike="noStrike" baseline="0" dirty="0">
                  <a:solidFill>
                    <a:srgbClr val="0D0D0D"/>
                  </a:solidFill>
                  <a:latin typeface="TH SarabunPSK" panose="020B0500040200020003" pitchFamily="34" charset="-34"/>
                  <a:cs typeface="TH SarabunPSK" panose="020B0500040200020003" pitchFamily="34" charset="-34"/>
                </a:rPr>
                <a:t>จะเหมาะสมกว่า</a:t>
              </a:r>
            </a:p>
            <a:p>
              <a:pPr algn="l"/>
              <a:r>
                <a:rPr lang="th-TH" sz="1650" dirty="0">
                  <a:solidFill>
                    <a:srgbClr val="0D0D0D"/>
                  </a:solidFill>
                  <a:latin typeface="TH SarabunPSK" panose="020B0500040200020003" pitchFamily="34" charset="-34"/>
                  <a:cs typeface="TH SarabunPSK" panose="020B0500040200020003" pitchFamily="34" charset="-34"/>
                </a:rPr>
                <a:t>	</a:t>
              </a:r>
              <a:r>
                <a:rPr lang="th-TH" sz="1650" b="0" i="0" u="none" strike="noStrike" baseline="0" dirty="0">
                  <a:solidFill>
                    <a:srgbClr val="0D0D0D"/>
                  </a:solidFill>
                  <a:latin typeface="TH SarabunPSK" panose="020B0500040200020003" pitchFamily="34" charset="-34"/>
                  <a:cs typeface="TH SarabunPSK" panose="020B0500040200020003" pitchFamily="34" charset="-34"/>
                </a:rPr>
                <a:t>นอกจากนี้ บริษัทที่ปรึกษาได้เสนอแนวทางในการพัฒนาเพื่อให้สามารถดำเนินการด้านธุรกิจก๊าซธรรมชาติ ในยานยนต์ได้ โดยเสนอให้มีการจัดตั้งองค์กรที่สนับสนุนให้เกิดการพัฒนาเทคโนโลยี และการวิเคราะห์ตลาดก๊าซธรรมชาติ รวมทั้งควรมีการพัฒนาข้อบังคับและปรับปรุงกฎระเบียบที่เกี่ยวข้อง เพื่อให้เกิดความปลอดภัย ในการใช้ก๊าซธรรมชาติ ทั้งในสถานีบริการ และในรถยนต์ที่ใช้ก๊าซธรรมชาติ เป็นเชื้อเพลิง โดยโครงสร้างองค์กร ควรเป็นรูปแบบบริษัท ซึ่งการปิโตรเลียมแห่งประเทศไทย (ปตท.) จะเป็นบริษัทแม่ที่เหมาะสมที่สุด และควรให้การสนับสนุนทางด้านการเงิน จนกว่าธุรกิจจะมีรายได้โดยไม่ต้องรับความช่วยเหลือจากรัฐอีกต่อไป</a:t>
              </a:r>
            </a:p>
            <a:p>
              <a:pPr algn="l"/>
              <a:r>
                <a:rPr lang="th-TH" sz="1650" dirty="0">
                  <a:solidFill>
                    <a:srgbClr val="0D0D0D"/>
                  </a:solidFill>
                  <a:latin typeface="TH SarabunPSK" panose="020B0500040200020003" pitchFamily="34" charset="-34"/>
                  <a:cs typeface="TH SarabunPSK" panose="020B0500040200020003" pitchFamily="34" charset="-34"/>
                </a:rPr>
                <a:t>	</a:t>
              </a:r>
              <a:r>
                <a:rPr lang="th-TH" sz="1650" b="0" i="0" u="none" strike="noStrike" baseline="0" dirty="0">
                  <a:solidFill>
                    <a:srgbClr val="0D0D0D"/>
                  </a:solidFill>
                  <a:latin typeface="TH SarabunPSK" panose="020B0500040200020003" pitchFamily="34" charset="-34"/>
                  <a:cs typeface="TH SarabunPSK" panose="020B0500040200020003" pitchFamily="34" charset="-34"/>
                </a:rPr>
                <a:t>ในขณะนี้ ปตท. ได้มีการจัดทำแผนการขยายการใช้ก๊าซธรรมชาติในยานยนต์ต่างๆ โดยในระยะแรกเป็นการดำเนินการดัดแปลงเครื่องยนต์ดีเซลเป็นระบบเชื้อเพลิงร่วม (</a:t>
              </a:r>
              <a:r>
                <a:rPr lang="en-US" sz="1650" b="0" i="0" u="none" strike="noStrike" baseline="0" dirty="0">
                  <a:solidFill>
                    <a:srgbClr val="0D0D0D"/>
                  </a:solidFill>
                  <a:latin typeface="TH SarabunPSK" panose="020B0500040200020003" pitchFamily="34" charset="-34"/>
                  <a:cs typeface="TH SarabunPSK" panose="020B0500040200020003" pitchFamily="34" charset="-34"/>
                </a:rPr>
                <a:t>Dual–fuel System) </a:t>
              </a:r>
              <a:r>
                <a:rPr lang="th-TH" sz="1650" b="0" i="0" u="none" strike="noStrike" baseline="0" dirty="0">
                  <a:solidFill>
                    <a:srgbClr val="0D0D0D"/>
                  </a:solidFill>
                  <a:latin typeface="TH SarabunPSK" panose="020B0500040200020003" pitchFamily="34" charset="-34"/>
                  <a:cs typeface="TH SarabunPSK" panose="020B0500040200020003" pitchFamily="34" charset="-34"/>
                </a:rPr>
                <a:t>ซึ่งใช้ได้ทั้งน้ำมันดีเซล และก๊าซธรรมชาติ รวม 16 คัน และดัดแปลงเครื่องยนต์เบนซินเป็นระบบเชื้อเพลิงสองชนิด (</a:t>
              </a:r>
              <a:r>
                <a:rPr lang="en-US" sz="1650" b="0" i="0" u="none" strike="noStrike" baseline="0" dirty="0">
                  <a:solidFill>
                    <a:srgbClr val="0D0D0D"/>
                  </a:solidFill>
                  <a:latin typeface="TH SarabunPSK" panose="020B0500040200020003" pitchFamily="34" charset="-34"/>
                  <a:cs typeface="TH SarabunPSK" panose="020B0500040200020003" pitchFamily="34" charset="-34"/>
                </a:rPr>
                <a:t>Bi–</a:t>
              </a:r>
              <a:r>
                <a:rPr lang="en-US" sz="1650" b="0" i="0" u="none" strike="noStrike" baseline="0" dirty="0" err="1">
                  <a:solidFill>
                    <a:srgbClr val="0D0D0D"/>
                  </a:solidFill>
                  <a:latin typeface="TH SarabunPSK" panose="020B0500040200020003" pitchFamily="34" charset="-34"/>
                  <a:cs typeface="TH SarabunPSK" panose="020B0500040200020003" pitchFamily="34" charset="-34"/>
                </a:rPr>
                <a:t>fuelSystem</a:t>
              </a:r>
              <a:r>
                <a:rPr lang="en-US" sz="1650" b="0" i="0" u="none" strike="noStrike" baseline="0" dirty="0">
                  <a:solidFill>
                    <a:srgbClr val="0D0D0D"/>
                  </a:solidFill>
                  <a:latin typeface="TH SarabunPSK" panose="020B0500040200020003" pitchFamily="34" charset="-34"/>
                  <a:cs typeface="TH SarabunPSK" panose="020B0500040200020003" pitchFamily="34" charset="-34"/>
                </a:rPr>
                <a:t>) </a:t>
              </a:r>
              <a:r>
                <a:rPr lang="th-TH" sz="1650" b="0" i="0" u="none" strike="noStrike" baseline="0" dirty="0">
                  <a:solidFill>
                    <a:srgbClr val="0D0D0D"/>
                  </a:solidFill>
                  <a:latin typeface="TH SarabunPSK" panose="020B0500040200020003" pitchFamily="34" charset="-34"/>
                  <a:cs typeface="TH SarabunPSK" panose="020B0500040200020003" pitchFamily="34" charset="-34"/>
                </a:rPr>
                <a:t>ซึ่งใช้ได้ทั้งน้ำมันเบนซินและก๊าซธรรมชาติ รวม 12 คัน ซึ่งการดัดแปลงและติดตั้งอุปกรณ์ได้แล้วเสร็จเมื่อเดือนมีนาคม 2543 และได้มีการทดสอบเครื่องยนต์บนถนนแล้ว คาดว่าจะประเมินผลการทดสอบแล้วเสร็จในเดือนสิงหาคม 2543 นอกจากนี้ ได้มีการประสานงานกับ </a:t>
              </a:r>
              <a:r>
                <a:rPr lang="th-TH" sz="1650" b="0" i="0" u="none" strike="noStrike" baseline="0" dirty="0" err="1">
                  <a:solidFill>
                    <a:srgbClr val="0D0D0D"/>
                  </a:solidFill>
                  <a:latin typeface="TH SarabunPSK" panose="020B0500040200020003" pitchFamily="34" charset="-34"/>
                  <a:cs typeface="TH SarabunPSK" panose="020B0500040200020003" pitchFamily="34" charset="-34"/>
                </a:rPr>
                <a:t>ขส</a:t>
              </a:r>
              <a:r>
                <a:rPr lang="th-TH" sz="1650" b="0" i="0" u="none" strike="noStrike" baseline="0" dirty="0">
                  <a:solidFill>
                    <a:srgbClr val="0D0D0D"/>
                  </a:solidFill>
                  <a:latin typeface="TH SarabunPSK" panose="020B0500040200020003" pitchFamily="34" charset="-34"/>
                  <a:cs typeface="TH SarabunPSK" panose="020B0500040200020003" pitchFamily="34" charset="-34"/>
                </a:rPr>
                <a:t>มก และ กทม. ในการจัดทำข้อเสนอแผนงานโครงการ เพื่อรับการสนับสนุนจากกองทุนเพื่อส่งเสริมการอนุรักษ์พลังงาน โดยจะนำผลการทดสอบโครงการดังกล่าว ยืนยันประโยชน์ของการใช้ก๊าซธรรมชาติ ในการลดปัญหามลพิษทางอากาศ</a:t>
              </a:r>
            </a:p>
            <a:p>
              <a:pPr algn="l"/>
              <a:r>
                <a:rPr lang="th-TH" sz="1650" b="0" i="0" u="none" strike="noStrike" baseline="0" dirty="0">
                  <a:solidFill>
                    <a:srgbClr val="0D0D0D"/>
                  </a:solidFill>
                  <a:latin typeface="TH SarabunPSK" panose="020B0500040200020003" pitchFamily="34" charset="-34"/>
                  <a:cs typeface="TH SarabunPSK" panose="020B0500040200020003" pitchFamily="34" charset="-34"/>
                </a:rPr>
                <a:t>	สรุป ปัญหา ข้อขัดข้อง ในการใช้งาน รถยนต์ ที่ เป็นสาเหตุ ให้ ผลิตคิดค้น สินค้า นี้ ขึ้นมา (อาการ/สาเหตุ/วิธีสังเกต)</a:t>
              </a:r>
            </a:p>
            <a:p>
              <a:pPr algn="l"/>
              <a:r>
                <a:rPr lang="th-TH" sz="1650" b="0" i="0" u="none" strike="noStrike" baseline="0" dirty="0">
                  <a:solidFill>
                    <a:srgbClr val="0D0D0D"/>
                  </a:solidFill>
                  <a:latin typeface="TH SarabunPSK" panose="020B0500040200020003" pitchFamily="34" charset="-34"/>
                  <a:cs typeface="TH SarabunPSK" panose="020B0500040200020003" pitchFamily="34" charset="-34"/>
                </a:rPr>
                <a:t>		– ปัญหา น้ำมันเชื้อเพลิงมีราคาแพง				– ปัญหา การสตาร์ตรถติดยาก</a:t>
              </a:r>
            </a:p>
            <a:p>
              <a:pPr algn="l"/>
              <a:r>
                <a:rPr lang="th-TH" sz="1650" b="0" i="0" u="none" strike="noStrike" baseline="0" dirty="0">
                  <a:solidFill>
                    <a:srgbClr val="0D0D0D"/>
                  </a:solidFill>
                  <a:latin typeface="TH SarabunPSK" panose="020B0500040200020003" pitchFamily="34" charset="-34"/>
                  <a:cs typeface="TH SarabunPSK" panose="020B0500040200020003" pitchFamily="34" charset="-34"/>
                </a:rPr>
                <a:t>		– ปัญหา การออกตัวช้า						– ปัญหา ความสิ้นเปลือง เชื้อเพลิง ในขณะขับขี่</a:t>
              </a:r>
            </a:p>
            <a:p>
              <a:pPr algn="l"/>
              <a:r>
                <a:rPr lang="th-TH" sz="1650" b="0" i="0" u="none" strike="noStrike" baseline="0" dirty="0">
                  <a:solidFill>
                    <a:srgbClr val="0D0D0D"/>
                  </a:solidFill>
                  <a:latin typeface="TH SarabunPSK" panose="020B0500040200020003" pitchFamily="34" charset="-34"/>
                  <a:cs typeface="TH SarabunPSK" panose="020B0500040200020003" pitchFamily="34" charset="-34"/>
                </a:rPr>
                <a:t>		– ปัญหา อัตราเร่ง ขณะแซง					– ปัญหา ความร้อนขึ้นสูง ในขณะขับ</a:t>
              </a:r>
            </a:p>
            <a:p>
              <a:pPr algn="l"/>
              <a:r>
                <a:rPr lang="th-TH" sz="1650" b="0" i="0" u="none" strike="noStrike" baseline="0" dirty="0">
                  <a:solidFill>
                    <a:srgbClr val="0D0D0D"/>
                  </a:solidFill>
                  <a:latin typeface="TH SarabunPSK" panose="020B0500040200020003" pitchFamily="34" charset="-34"/>
                  <a:cs typeface="TH SarabunPSK" panose="020B0500040200020003" pitchFamily="34" charset="-34"/>
                </a:rPr>
                <a:t>		– ปัญหา ประสิทธิภาพ การเผาไหม้ เชื้อเพลิง ต่ำ(เกิดก๊าซมลพิษ)	– ปัญหา ความสึก</a:t>
              </a:r>
              <a:r>
                <a:rPr lang="th-TH" sz="1650" b="0" i="0" u="none" strike="noStrike" baseline="0" dirty="0" err="1">
                  <a:solidFill>
                    <a:srgbClr val="0D0D0D"/>
                  </a:solidFill>
                  <a:latin typeface="TH SarabunPSK" panose="020B0500040200020003" pitchFamily="34" charset="-34"/>
                  <a:cs typeface="TH SarabunPSK" panose="020B0500040200020003" pitchFamily="34" charset="-34"/>
                </a:rPr>
                <a:t>หรอ</a:t>
              </a:r>
              <a:r>
                <a:rPr lang="th-TH" sz="1650" b="0" i="0" u="none" strike="noStrike" baseline="0" dirty="0">
                  <a:solidFill>
                    <a:srgbClr val="0D0D0D"/>
                  </a:solidFill>
                  <a:latin typeface="TH SarabunPSK" panose="020B0500040200020003" pitchFamily="34" charset="-34"/>
                  <a:cs typeface="TH SarabunPSK" panose="020B0500040200020003" pitchFamily="34" charset="-34"/>
                </a:rPr>
                <a:t>อันเนื่องมาจากความร้อนสูง</a:t>
              </a:r>
            </a:p>
            <a:p>
              <a:pPr algn="l"/>
              <a:r>
                <a:rPr lang="th-TH" sz="1650" b="0" i="0" u="none" strike="noStrike" baseline="0" dirty="0">
                  <a:solidFill>
                    <a:srgbClr val="0D0D0D"/>
                  </a:solidFill>
                  <a:latin typeface="TH SarabunPSK" panose="020B0500040200020003" pitchFamily="34" charset="-34"/>
                  <a:cs typeface="TH SarabunPSK" panose="020B0500040200020003" pitchFamily="34" charset="-34"/>
                </a:rPr>
                <a:t>		– ปัญหา หัวเทียน เสื่อมสภาพเร็ว·</a:t>
              </a:r>
              <a:endParaRPr lang="en-US" sz="1650" dirty="0">
                <a:latin typeface="TH SarabunPSK" panose="020B0500040200020003" pitchFamily="34" charset="-34"/>
                <a:cs typeface="TH SarabunPSK" panose="020B0500040200020003" pitchFamily="34" charset="-34"/>
              </a:endParaRPr>
            </a:p>
          </p:txBody>
        </p:sp>
        <p:pic>
          <p:nvPicPr>
            <p:cNvPr id="13" name="รูปภาพ 12">
              <a:extLst>
                <a:ext uri="{FF2B5EF4-FFF2-40B4-BE49-F238E27FC236}">
                  <a16:creationId xmlns:a16="http://schemas.microsoft.com/office/drawing/2014/main" id="{F954DC44-3350-43B4-B9AD-855BEA60A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1175" y="5019999"/>
              <a:ext cx="1675235" cy="1838001"/>
            </a:xfrm>
            <a:prstGeom prst="rect">
              <a:avLst/>
            </a:prstGeom>
          </p:spPr>
        </p:pic>
      </p:grpSp>
      <p:grpSp>
        <p:nvGrpSpPr>
          <p:cNvPr id="15" name="กลุ่ม 14">
            <a:extLst>
              <a:ext uri="{FF2B5EF4-FFF2-40B4-BE49-F238E27FC236}">
                <a16:creationId xmlns:a16="http://schemas.microsoft.com/office/drawing/2014/main" id="{7FC89E07-C165-4B04-B121-D2AD87407996}"/>
              </a:ext>
            </a:extLst>
          </p:cNvPr>
          <p:cNvGrpSpPr/>
          <p:nvPr/>
        </p:nvGrpSpPr>
        <p:grpSpPr>
          <a:xfrm>
            <a:off x="8341616" y="28568"/>
            <a:ext cx="810209" cy="768311"/>
            <a:chOff x="7722968" y="106516"/>
            <a:chExt cx="1154709" cy="1025278"/>
          </a:xfrm>
        </p:grpSpPr>
        <p:sp>
          <p:nvSpPr>
            <p:cNvPr id="16" name="วงรี 15">
              <a:extLst>
                <a:ext uri="{FF2B5EF4-FFF2-40B4-BE49-F238E27FC236}">
                  <a16:creationId xmlns:a16="http://schemas.microsoft.com/office/drawing/2014/main" id="{6B947767-93F9-48B5-AD7D-84AC7C711A6E}"/>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รูปภาพ 16">
              <a:extLst>
                <a:ext uri="{FF2B5EF4-FFF2-40B4-BE49-F238E27FC236}">
                  <a16:creationId xmlns:a16="http://schemas.microsoft.com/office/drawing/2014/main" id="{50B700CD-54EA-4A41-AB6E-59FA44125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11594671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530D1F4C-BA1A-4860-9E7C-727336F0CD18}"/>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กลุ่ม 12">
            <a:extLst>
              <a:ext uri="{FF2B5EF4-FFF2-40B4-BE49-F238E27FC236}">
                <a16:creationId xmlns:a16="http://schemas.microsoft.com/office/drawing/2014/main" id="{9DCCBB06-02F0-41B6-BC6F-DDF28196DA3B}"/>
              </a:ext>
            </a:extLst>
          </p:cNvPr>
          <p:cNvGrpSpPr/>
          <p:nvPr/>
        </p:nvGrpSpPr>
        <p:grpSpPr>
          <a:xfrm>
            <a:off x="338385" y="431892"/>
            <a:ext cx="8805615" cy="6149883"/>
            <a:chOff x="338385" y="308067"/>
            <a:chExt cx="8854802" cy="6505743"/>
          </a:xfrm>
        </p:grpSpPr>
        <p:grpSp>
          <p:nvGrpSpPr>
            <p:cNvPr id="4" name="กลุ่ม 3">
              <a:extLst>
                <a:ext uri="{FF2B5EF4-FFF2-40B4-BE49-F238E27FC236}">
                  <a16:creationId xmlns:a16="http://schemas.microsoft.com/office/drawing/2014/main" id="{058D7D8E-E05D-43D1-B065-BD21DDCA54B5}"/>
                </a:ext>
              </a:extLst>
            </p:cNvPr>
            <p:cNvGrpSpPr/>
            <p:nvPr/>
          </p:nvGrpSpPr>
          <p:grpSpPr>
            <a:xfrm flipH="1">
              <a:off x="338385" y="308067"/>
              <a:ext cx="8278361" cy="5946767"/>
              <a:chOff x="731522" y="647610"/>
              <a:chExt cx="7441822" cy="5650099"/>
            </a:xfrm>
          </p:grpSpPr>
          <p:sp>
            <p:nvSpPr>
              <p:cNvPr id="7" name="สี่เหลี่ยมผืนผ้า 6">
                <a:extLst>
                  <a:ext uri="{FF2B5EF4-FFF2-40B4-BE49-F238E27FC236}">
                    <a16:creationId xmlns:a16="http://schemas.microsoft.com/office/drawing/2014/main" id="{3BDD5341-0E44-47C3-9A7C-1B595B78AF17}"/>
                  </a:ext>
                </a:extLst>
              </p:cNvPr>
              <p:cNvSpPr/>
              <p:nvPr/>
            </p:nvSpPr>
            <p:spPr>
              <a:xfrm>
                <a:off x="731522" y="647610"/>
                <a:ext cx="7441822" cy="5650099"/>
              </a:xfrm>
              <a:prstGeom prst="rect">
                <a:avLst/>
              </a:prstGeom>
              <a:solidFill>
                <a:srgbClr val="00B0F0"/>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สี่เหลี่ยมผืนผ้า 7">
                <a:extLst>
                  <a:ext uri="{FF2B5EF4-FFF2-40B4-BE49-F238E27FC236}">
                    <a16:creationId xmlns:a16="http://schemas.microsoft.com/office/drawing/2014/main" id="{18075882-8A04-466B-9BC7-8814E80459CD}"/>
                  </a:ext>
                </a:extLst>
              </p:cNvPr>
              <p:cNvSpPr/>
              <p:nvPr/>
            </p:nvSpPr>
            <p:spPr>
              <a:xfrm>
                <a:off x="838899" y="780205"/>
                <a:ext cx="7232996" cy="5406211"/>
              </a:xfrm>
              <a:prstGeom prst="rect">
                <a:avLst/>
              </a:prstGeom>
              <a:gradFill>
                <a:gsLst>
                  <a:gs pos="3000">
                    <a:srgbClr val="FFFFCC"/>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รูปภาพ 9">
              <a:extLst>
                <a:ext uri="{FF2B5EF4-FFF2-40B4-BE49-F238E27FC236}">
                  <a16:creationId xmlns:a16="http://schemas.microsoft.com/office/drawing/2014/main" id="{675FA67D-4A7A-4AA6-ABCC-EA7B0BF33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050" y="5461584"/>
              <a:ext cx="1298137" cy="1352226"/>
            </a:xfrm>
            <a:prstGeom prst="rect">
              <a:avLst/>
            </a:prstGeom>
          </p:spPr>
        </p:pic>
        <p:sp>
          <p:nvSpPr>
            <p:cNvPr id="12" name="กล่องข้อความ 11">
              <a:extLst>
                <a:ext uri="{FF2B5EF4-FFF2-40B4-BE49-F238E27FC236}">
                  <a16:creationId xmlns:a16="http://schemas.microsoft.com/office/drawing/2014/main" id="{A33C4002-2813-4392-9BFB-3914B563329F}"/>
                </a:ext>
              </a:extLst>
            </p:cNvPr>
            <p:cNvSpPr txBox="1"/>
            <p:nvPr/>
          </p:nvSpPr>
          <p:spPr>
            <a:xfrm>
              <a:off x="527844" y="670346"/>
              <a:ext cx="7892846" cy="4801314"/>
            </a:xfrm>
            <a:prstGeom prst="rect">
              <a:avLst/>
            </a:prstGeom>
            <a:noFill/>
          </p:spPr>
          <p:txBody>
            <a:bodyPr wrap="square">
              <a:spAutoFit/>
            </a:bodyPr>
            <a:lstStyle/>
            <a:p>
              <a:pPr algn="l"/>
              <a:r>
                <a:rPr lang="th-TH" sz="1800" b="1" i="0" u="none" strike="noStrike" baseline="0" dirty="0">
                  <a:solidFill>
                    <a:srgbClr val="0D0D0D"/>
                  </a:solidFill>
                  <a:latin typeface="TH SarabunPSK" panose="020B0500040200020003" pitchFamily="34" charset="-34"/>
                  <a:cs typeface="TH SarabunPSK" panose="020B0500040200020003" pitchFamily="34" charset="-34"/>
                </a:rPr>
                <a:t>ปัญหาที่เกิดขึ้นทั่วไป</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	ปัญหา พื้นฐาน คือ การเผาไหม้ ไม่หมด เป็นตัวการที่ สำคัญ ที่ ทำให้ เกิดปัญหา ข้างต้น ดังนั้น จึงต้อง แก้ ที่ต้นเหตุ จาก ทฤษฎี สามเหลี่ยมของการติดไฟ จะเห็นว่า เชื้อเพลิง เป็น ส่วนประกอบหนึ่ง ที่ต้องมีในการเผาเชื้อเพลิง ในห้องเครื่อง ทั้ง ระบบเบนซิน และ ระบบ ดีเซล ล้วนต้องใช้ พลังงานมากระตุ้นให้เกิดการสันดาป และนำไปสู่ การระเบิดภายในกระบอกสูบ ก็จะได้ พลังงานความร้อน และ แรงกล ไปขับเคลื่อนข้อเหวี่ยง เพื่อไปขับเพลา แต่ เหตุการณ์ ทั้งหมด นี้ จะเกิดขึ้นไม่ได้เลย ถ้าขาดสาร ออกซิไดซ์ หรือขาดออกซิเจน ที่ได้จากการที่ เครื่องยนต์ดูดอากาศเข้าไปผสมกับน้ำมัน เพราะออกซิเจน ทำให้เกิดการติดไฟ</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ดังนั้น การให้ </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อ๊อกซิเจน</a:t>
              </a:r>
              <a:r>
                <a:rPr lang="th-TH" sz="1800" b="0" i="0" u="none" strike="noStrike" baseline="0" dirty="0">
                  <a:solidFill>
                    <a:srgbClr val="0D0D0D"/>
                  </a:solidFill>
                  <a:latin typeface="TH SarabunPSK" panose="020B0500040200020003" pitchFamily="34" charset="-34"/>
                  <a:cs typeface="TH SarabunPSK" panose="020B0500040200020003" pitchFamily="34" charset="-34"/>
                </a:rPr>
                <a:t> ในจังหวะเวลาที่ เหมาะสม และ ให้ อย่างเพียงพอทั้งปริมาณและ เวลา ที่ให้ ก็น่าจะทำให้ การเผาไหม้ น้ำมันเชื้อเพลิง ในห้องเครื่องสามารถกระทำได้ 100% แรงระเบิดที่เกิดขึ้น ทั้งหมดก็จะถูกนำไปใช้ ในการ ส่งกำลัง ได้ 100 % และ พลังงานความร้อนทั้งหมด ที่เกิดขึ้น ก็น่าจะ ถูกขับออกไปทาง ท่อไอเสีย 100% และ ไม่ถูกสะสมอยู่ในห้อง เครื่องยนต์ รวมทั้ง องค์ประกอบของสารเชื้อเพลิงประเภท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Hydro Carbon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ก็น่าจะถูกเผาไปหมดสิ้น ไม่มีอะไร เหลือออกไปทาง ท่อไอเสีย แต่ในความเป็นจริง กลับไม่เป็นเช่นนั้น เพราะ การเผาไหม้ เชื้อเพลิงในรถทุกคัน ไม่สามารถ เผาไหม้เชื้อเพลิงได้หมด หรือบางครั้ง หากต้องการให้ ได้ แรงขับเคลื่อนมาก โดยเฉพาะอย่างยิ่ง ในช่วง ออกตัว ที่ความเร็วรอบต่ำ ก็ต้องอัดฉีดน้ำมันเชื้อเพลิง เข้าไปให้มาก เพื่อให้ มีการเผาไหม้ และ เกิดการระเบิดในห้องเครื่องที่รุนแรง และนาน พอที่ จะเกิดแรงกล ไปขับเคลื่อนล้อให้ หมุน แต่ ถ้า ปริมาณน้ำมันมากเกินไป ก็ ทำให้ กินน้ำมัน</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ดังนั้น ตัวแปร ที่ สำคัญ ที่ จะทำให้ การเผาไหม้ดีขึ้น ก็น่า จะเป็น </a:t>
              </a:r>
              <a:r>
                <a:rPr lang="en-US" sz="1800" b="0" i="0" u="none" strike="noStrike" baseline="0" dirty="0" err="1">
                  <a:solidFill>
                    <a:srgbClr val="0D0D0D"/>
                  </a:solidFill>
                  <a:latin typeface="TH SarabunPSK" panose="020B0500040200020003" pitchFamily="34" charset="-34"/>
                  <a:cs typeface="TH SarabunPSK" panose="020B0500040200020003" pitchFamily="34" charset="-34"/>
                </a:rPr>
                <a:t>Oxidiser</a:t>
              </a:r>
              <a:r>
                <a:rPr lang="en-US" sz="1800" b="0" i="0" u="none" strike="noStrike" baseline="0" dirty="0">
                  <a:solidFill>
                    <a:srgbClr val="0D0D0D"/>
                  </a:solidFill>
                  <a:latin typeface="TH SarabunPSK" panose="020B0500040200020003" pitchFamily="34" charset="-34"/>
                  <a:cs typeface="TH SarabunPSK" panose="020B0500040200020003" pitchFamily="34" charset="-34"/>
                </a:rPr>
                <a:t>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ซึ่งจะต้องสัมพันธ์ กับ เวลา ในการเผาไหม้ อุณหภูมิในการเผาไหม้ ที่จะทำให้ เกิดการเผาไหม้หมด พอดี และ รอบเครื่องยนต์ (ช่วงเริ่มต้นรอบเครื่องยนต์ เป็นศูนย์ หรือต่ำ ต้องการ</a:t>
              </a:r>
              <a:r>
                <a:rPr lang="en-US" sz="1800" b="0" i="0" u="none" strike="noStrike" baseline="0" dirty="0">
                  <a:solidFill>
                    <a:srgbClr val="0D0D0D"/>
                  </a:solidFill>
                  <a:latin typeface="TH SarabunPSK" panose="020B0500040200020003" pitchFamily="34" charset="-34"/>
                  <a:cs typeface="TH SarabunPSK" panose="020B0500040200020003" pitchFamily="34" charset="-34"/>
                </a:rPr>
                <a:t>Torque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สูง ช่วง รอบสูง ต้องการประหยัดน้ำมัน</a:t>
              </a:r>
              <a:endParaRPr lang="en-US" dirty="0">
                <a:latin typeface="TH SarabunPSK" panose="020B0500040200020003" pitchFamily="34" charset="-34"/>
                <a:cs typeface="TH SarabunPSK" panose="020B0500040200020003" pitchFamily="34" charset="-34"/>
              </a:endParaRPr>
            </a:p>
          </p:txBody>
        </p:sp>
      </p:grpSp>
      <p:grpSp>
        <p:nvGrpSpPr>
          <p:cNvPr id="14" name="กลุ่ม 13">
            <a:extLst>
              <a:ext uri="{FF2B5EF4-FFF2-40B4-BE49-F238E27FC236}">
                <a16:creationId xmlns:a16="http://schemas.microsoft.com/office/drawing/2014/main" id="{8E133F2B-80F6-4FA1-9A07-19EE20CC97B9}"/>
              </a:ext>
            </a:extLst>
          </p:cNvPr>
          <p:cNvGrpSpPr/>
          <p:nvPr/>
        </p:nvGrpSpPr>
        <p:grpSpPr>
          <a:xfrm>
            <a:off x="8341616" y="28568"/>
            <a:ext cx="810209" cy="768311"/>
            <a:chOff x="7722968" y="106516"/>
            <a:chExt cx="1154709" cy="1025278"/>
          </a:xfrm>
        </p:grpSpPr>
        <p:sp>
          <p:nvSpPr>
            <p:cNvPr id="15" name="วงรี 14">
              <a:extLst>
                <a:ext uri="{FF2B5EF4-FFF2-40B4-BE49-F238E27FC236}">
                  <a16:creationId xmlns:a16="http://schemas.microsoft.com/office/drawing/2014/main" id="{2755E032-2C60-45CA-8F1B-228E241DCACA}"/>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รูปภาพ 15">
              <a:extLst>
                <a:ext uri="{FF2B5EF4-FFF2-40B4-BE49-F238E27FC236}">
                  <a16:creationId xmlns:a16="http://schemas.microsoft.com/office/drawing/2014/main" id="{28F89B9F-3266-4625-9B9E-2219FD88A8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35470760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1D187BBC-7732-4F90-8E48-302D7DB01F74}"/>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กลุ่ม 12">
            <a:extLst>
              <a:ext uri="{FF2B5EF4-FFF2-40B4-BE49-F238E27FC236}">
                <a16:creationId xmlns:a16="http://schemas.microsoft.com/office/drawing/2014/main" id="{FA9A6A08-C2E5-44AE-BFEA-42FB058BAE4F}"/>
              </a:ext>
            </a:extLst>
          </p:cNvPr>
          <p:cNvGrpSpPr/>
          <p:nvPr/>
        </p:nvGrpSpPr>
        <p:grpSpPr>
          <a:xfrm>
            <a:off x="319335" y="206286"/>
            <a:ext cx="8789370" cy="6851188"/>
            <a:chOff x="319335" y="206286"/>
            <a:chExt cx="8789370" cy="6851188"/>
          </a:xfrm>
        </p:grpSpPr>
        <p:grpSp>
          <p:nvGrpSpPr>
            <p:cNvPr id="4" name="กลุ่ม 3">
              <a:extLst>
                <a:ext uri="{FF2B5EF4-FFF2-40B4-BE49-F238E27FC236}">
                  <a16:creationId xmlns:a16="http://schemas.microsoft.com/office/drawing/2014/main" id="{52351095-A066-445A-AB58-E29B85A7AF53}"/>
                </a:ext>
              </a:extLst>
            </p:cNvPr>
            <p:cNvGrpSpPr/>
            <p:nvPr/>
          </p:nvGrpSpPr>
          <p:grpSpPr>
            <a:xfrm flipH="1">
              <a:off x="319335" y="206286"/>
              <a:ext cx="8385900" cy="6004573"/>
              <a:chOff x="731522" y="647610"/>
              <a:chExt cx="7441822" cy="5650099"/>
            </a:xfrm>
          </p:grpSpPr>
          <p:sp>
            <p:nvSpPr>
              <p:cNvPr id="7" name="สี่เหลี่ยมผืนผ้า 6">
                <a:extLst>
                  <a:ext uri="{FF2B5EF4-FFF2-40B4-BE49-F238E27FC236}">
                    <a16:creationId xmlns:a16="http://schemas.microsoft.com/office/drawing/2014/main" id="{A20A5E9F-7085-453E-9CEC-77B190AEBD32}"/>
                  </a:ext>
                </a:extLst>
              </p:cNvPr>
              <p:cNvSpPr/>
              <p:nvPr/>
            </p:nvSpPr>
            <p:spPr>
              <a:xfrm>
                <a:off x="731522" y="647610"/>
                <a:ext cx="7441822" cy="5650099"/>
              </a:xfrm>
              <a:prstGeom prst="rect">
                <a:avLst/>
              </a:prstGeom>
              <a:solidFill>
                <a:srgbClr val="B636A5"/>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สี่เหลี่ยมผืนผ้า 7">
                <a:extLst>
                  <a:ext uri="{FF2B5EF4-FFF2-40B4-BE49-F238E27FC236}">
                    <a16:creationId xmlns:a16="http://schemas.microsoft.com/office/drawing/2014/main" id="{51EBE0F2-8015-48B8-9319-31F424AC4B43}"/>
                  </a:ext>
                </a:extLst>
              </p:cNvPr>
              <p:cNvSpPr/>
              <p:nvPr/>
            </p:nvSpPr>
            <p:spPr>
              <a:xfrm>
                <a:off x="838899" y="780205"/>
                <a:ext cx="7232996" cy="5406211"/>
              </a:xfrm>
              <a:prstGeom prst="rect">
                <a:avLst/>
              </a:prstGeom>
              <a:gradFill>
                <a:gsLst>
                  <a:gs pos="3000">
                    <a:srgbClr val="FFFFCC"/>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กล่องข้อความ 9">
              <a:extLst>
                <a:ext uri="{FF2B5EF4-FFF2-40B4-BE49-F238E27FC236}">
                  <a16:creationId xmlns:a16="http://schemas.microsoft.com/office/drawing/2014/main" id="{BD5C2A3F-B381-45CF-BB3F-03ABF98A8BFB}"/>
                </a:ext>
              </a:extLst>
            </p:cNvPr>
            <p:cNvSpPr txBox="1"/>
            <p:nvPr/>
          </p:nvSpPr>
          <p:spPr>
            <a:xfrm>
              <a:off x="559764" y="450747"/>
              <a:ext cx="7932586" cy="5632311"/>
            </a:xfrm>
            <a:prstGeom prst="rect">
              <a:avLst/>
            </a:prstGeom>
            <a:noFill/>
          </p:spPr>
          <p:txBody>
            <a:bodyPr wrap="square">
              <a:spAutoFit/>
            </a:bodyPr>
            <a:lstStyle/>
            <a:p>
              <a:pPr algn="l"/>
              <a:r>
                <a:rPr lang="th-TH" sz="1800" b="1" i="0" u="none" strike="noStrike" baseline="0" dirty="0">
                  <a:solidFill>
                    <a:srgbClr val="0D0D0D"/>
                  </a:solidFill>
                  <a:latin typeface="TH SarabunPSK" panose="020B0500040200020003" pitchFamily="34" charset="-34"/>
                  <a:cs typeface="TH SarabunPSK" panose="020B0500040200020003" pitchFamily="34" charset="-34"/>
                </a:rPr>
                <a:t>แนวทางการแก้ไขปัญหา</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	จากแนวความคิดและหลักการข้างต้น จึงได้ คิดค้นอุปกรณ์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Green Force 1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ขึ้นมา เพื่อช่วยเพิ่มประสิทธิภาพ ในการเผาไหม้ ในห้องเครื่องยนต์ ให้ สมบูรณ์ ยิ่งขึ้น ซึ่งจะส่งผลดีตามมา ที่จะช่วยแก้ปัญหาต่างๆ ที่ ได้ กล่าวไปแล้ว โดย อุปกรณ์ จะ ประกอบด้วย ภาชนะ บรรจุ สารตัวเร่ง ปฏิกิริยา ให้ เกิด </a:t>
              </a:r>
              <a:r>
                <a:rPr lang="en-US" sz="1800" b="0" i="0" u="none" strike="noStrike" baseline="0" dirty="0" err="1">
                  <a:solidFill>
                    <a:srgbClr val="0D0D0D"/>
                  </a:solidFill>
                  <a:latin typeface="TH SarabunPSK" panose="020B0500040200020003" pitchFamily="34" charset="-34"/>
                  <a:cs typeface="TH SarabunPSK" panose="020B0500040200020003" pitchFamily="34" charset="-34"/>
                </a:rPr>
                <a:t>Oxidiser</a:t>
              </a:r>
              <a:r>
                <a:rPr lang="en-US" sz="1800" b="0" i="0" u="none" strike="noStrike" baseline="0" dirty="0">
                  <a:solidFill>
                    <a:srgbClr val="0D0D0D"/>
                  </a:solidFill>
                  <a:latin typeface="TH SarabunPSK" panose="020B0500040200020003" pitchFamily="34" charset="-34"/>
                  <a:cs typeface="TH SarabunPSK" panose="020B0500040200020003" pitchFamily="34" charset="-34"/>
                </a:rPr>
                <a:t>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ขึ้น ในช่วง ระหว่าง การทำงาน ของ เครื่องยนต์ โดยมีผังแสดงการทำงานของระบบดังรูป</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	ในช่วงรอบเครื่องยนต์ ต่ำ อากาศเย็น ไอน้ำยาจาก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Blue 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จะถูกดูดเข้าไปผสมกับ อากาศเพื่อทำปฏิกิริยา กับ อากาศ ก่อนเข้าไปผสมกับ น้ำมันเชื้อเพลิง และเพิ่ม </a:t>
              </a:r>
              <a:r>
                <a:rPr lang="en-US" sz="1800" b="0" i="0" u="none" strike="noStrike" baseline="0" dirty="0" err="1">
                  <a:solidFill>
                    <a:srgbClr val="0D0D0D"/>
                  </a:solidFill>
                  <a:latin typeface="TH SarabunPSK" panose="020B0500040200020003" pitchFamily="34" charset="-34"/>
                  <a:cs typeface="TH SarabunPSK" panose="020B0500040200020003" pitchFamily="34" charset="-34"/>
                </a:rPr>
                <a:t>Oxidiser</a:t>
              </a:r>
              <a:r>
                <a:rPr lang="en-US" sz="1800" b="0" i="0" u="none" strike="noStrike" baseline="0" dirty="0">
                  <a:solidFill>
                    <a:srgbClr val="0D0D0D"/>
                  </a:solidFill>
                  <a:latin typeface="TH SarabunPSK" panose="020B0500040200020003" pitchFamily="34" charset="-34"/>
                  <a:cs typeface="TH SarabunPSK" panose="020B0500040200020003" pitchFamily="34" charset="-34"/>
                </a:rPr>
                <a:t>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ในช่วงแรก ในช่วง ที่เครื่องยนต์ ทำงานรอบสูงขึ้น อากาศ อุณหภูมิสูงขึ้น ไอจาก สารระเหิด จาก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Black 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จะถูกดูด เข้าไปผสม กับ เชื้อเพลิง และ อากาศ และ เพิ่ม </a:t>
              </a:r>
              <a:r>
                <a:rPr lang="en-US" sz="1800" b="0" i="0" u="none" strike="noStrike" baseline="0" dirty="0" err="1">
                  <a:solidFill>
                    <a:srgbClr val="0D0D0D"/>
                  </a:solidFill>
                  <a:latin typeface="TH SarabunPSK" panose="020B0500040200020003" pitchFamily="34" charset="-34"/>
                  <a:cs typeface="TH SarabunPSK" panose="020B0500040200020003" pitchFamily="34" charset="-34"/>
                </a:rPr>
                <a:t>Oxidiser</a:t>
              </a:r>
              <a:r>
                <a:rPr lang="en-US" sz="1800" b="0" i="0" u="none" strike="noStrike" baseline="0" dirty="0">
                  <a:solidFill>
                    <a:srgbClr val="0D0D0D"/>
                  </a:solidFill>
                  <a:latin typeface="TH SarabunPSK" panose="020B0500040200020003" pitchFamily="34" charset="-34"/>
                  <a:cs typeface="TH SarabunPSK" panose="020B0500040200020003" pitchFamily="34" charset="-34"/>
                </a:rPr>
                <a:t>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ในห้องเครื่อง ทำให้เกิดการเผาไหม้ที่ มีประสิทธิภาพได้ พลังงานความร้อน ไปขับเคลื่อน เป็นพลังกลเต็ม ประสิทธิภาพ และ ช่วยลด สารตกค้าง ที่ เกิดจากการสันดาปไม่หมดขั้นตอนการติดตั้ง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Green Force 1</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	ขั้นตอนที่ 1 หาช่องว่างใกล้กับกรองอากาศ ที่พอจะ นำ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Green Force 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สีดำ และสีน้ำเงินไปวาง และรัดอุปกรณ์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ให้ยึดติดกับ อุปกรณ์ ในบริเวณใกล้เคียง ให้ แน่น</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	ขั้นตอนที่ 2 เจาะรู ขนาดเท่าเส้นผ่าศูนย์กลางของท่อที่ต่อออกมาจาก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ที่ บริเวณตำแหน่งบนท่อนำเข้าอากาศ หรือท่อไอดี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Intake)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โดยให้ รูที่ เจาะบนท่อ อยู่ระหว่าง ลิ้นปีกผีเสื้อ และกรองอากาศจำนวน 2 รู</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	ขั้นตอนที่ 3 นำท่อยางสีดำ ที่จัดไว้ มาเสียบที่ ท่อทางออกของสาร ที่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สีน้ำเงิน แล้วโยงท่อที่ต่อออกมาจากตัว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Blue 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เข้าสู่ท่อไอดี ตรงรูที่ เจาะไว้ รูใดรูหนึ่ง แล้วซีลด้วย ซิลิโคน บริเวณรอบ ๆ ท่อเพื่อกันน้ำ</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	ขั้นตอนที่ 4 นำท่อยางสีดำ ที่จัดไว้อีกเส้นหนึ่ง มาเสียบที่ ท่อทางออกของสาร ที่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สีดำ แล้วโยงท่อที่ต่อออกมาจากตัว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Black 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เข้าสู่ท่อไอดี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Intake)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ตรงรูที่ เจาะไว้ อีกรูหนึ่ง แล้วซีลด้วย ซิลิโคนบริเวณรอบๆเพื่อกันน้ำ</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	ขั้นตอนที่ 5 เติมน้ำยาที่อยู่ในขวด ลงไปใน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Blue Tank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ให้ถึงระดับ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Maximum</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	ขั้นตอนที่ 6 ตรวจสอบความเรียบร้อย และ เริ่มต้นใช้งาน</a:t>
              </a:r>
              <a:endParaRPr lang="en-US" dirty="0">
                <a:latin typeface="TH SarabunPSK" panose="020B0500040200020003" pitchFamily="34" charset="-34"/>
                <a:cs typeface="TH SarabunPSK" panose="020B0500040200020003" pitchFamily="34" charset="-34"/>
              </a:endParaRPr>
            </a:p>
          </p:txBody>
        </p:sp>
        <p:pic>
          <p:nvPicPr>
            <p:cNvPr id="12" name="รูปภาพ 11">
              <a:extLst>
                <a:ext uri="{FF2B5EF4-FFF2-40B4-BE49-F238E27FC236}">
                  <a16:creationId xmlns:a16="http://schemas.microsoft.com/office/drawing/2014/main" id="{0828AE92-2E28-4161-9B56-16C5A7C03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7186" y="4845385"/>
              <a:ext cx="2331519" cy="2212089"/>
            </a:xfrm>
            <a:prstGeom prst="rect">
              <a:avLst/>
            </a:prstGeom>
          </p:spPr>
        </p:pic>
      </p:grpSp>
      <p:grpSp>
        <p:nvGrpSpPr>
          <p:cNvPr id="14" name="กลุ่ม 13">
            <a:extLst>
              <a:ext uri="{FF2B5EF4-FFF2-40B4-BE49-F238E27FC236}">
                <a16:creationId xmlns:a16="http://schemas.microsoft.com/office/drawing/2014/main" id="{72A8105D-D53C-4376-84C4-077848AED4FD}"/>
              </a:ext>
            </a:extLst>
          </p:cNvPr>
          <p:cNvGrpSpPr/>
          <p:nvPr/>
        </p:nvGrpSpPr>
        <p:grpSpPr>
          <a:xfrm>
            <a:off x="8341616" y="28568"/>
            <a:ext cx="810209" cy="768311"/>
            <a:chOff x="7722968" y="106516"/>
            <a:chExt cx="1154709" cy="1025278"/>
          </a:xfrm>
        </p:grpSpPr>
        <p:sp>
          <p:nvSpPr>
            <p:cNvPr id="15" name="วงรี 14">
              <a:extLst>
                <a:ext uri="{FF2B5EF4-FFF2-40B4-BE49-F238E27FC236}">
                  <a16:creationId xmlns:a16="http://schemas.microsoft.com/office/drawing/2014/main" id="{7874DE6B-79D4-42AF-959E-124214144AEA}"/>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รูปภาพ 15">
              <a:extLst>
                <a:ext uri="{FF2B5EF4-FFF2-40B4-BE49-F238E27FC236}">
                  <a16:creationId xmlns:a16="http://schemas.microsoft.com/office/drawing/2014/main" id="{30860A01-AA20-4F79-9D1C-6F163CCC9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28539294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diamond(out)">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2000"/>
          </a:stretch>
        </a:blipFill>
        <a:effectLst/>
      </p:bgPr>
    </p:bg>
    <p:spTree>
      <p:nvGrpSpPr>
        <p:cNvPr id="1" name=""/>
        <p:cNvGrpSpPr/>
        <p:nvPr/>
      </p:nvGrpSpPr>
      <p:grpSpPr>
        <a:xfrm>
          <a:off x="0" y="0"/>
          <a:ext cx="0" cy="0"/>
          <a:chOff x="0" y="0"/>
          <a:chExt cx="0" cy="0"/>
        </a:xfrm>
      </p:grpSpPr>
      <p:sp>
        <p:nvSpPr>
          <p:cNvPr id="2" name="กล่องข้อความ 1">
            <a:extLst>
              <a:ext uri="{FF2B5EF4-FFF2-40B4-BE49-F238E27FC236}">
                <a16:creationId xmlns:a16="http://schemas.microsoft.com/office/drawing/2014/main" id="{529F7316-D456-4CE9-B0E3-AE634423EE9B}"/>
              </a:ext>
            </a:extLst>
          </p:cNvPr>
          <p:cNvSpPr txBox="1"/>
          <p:nvPr/>
        </p:nvSpPr>
        <p:spPr>
          <a:xfrm>
            <a:off x="1190625" y="1661396"/>
            <a:ext cx="7181850" cy="1938992"/>
          </a:xfrm>
          <a:prstGeom prst="rect">
            <a:avLst/>
          </a:prstGeom>
          <a:noFill/>
        </p:spPr>
        <p:txBody>
          <a:bodyPr wrap="square" rtlCol="0">
            <a:spAutoFit/>
          </a:bodyPr>
          <a:lstStyle/>
          <a:p>
            <a:pPr algn="ctr"/>
            <a:r>
              <a:rPr lang="th-TH" sz="60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8.5 ข้อดีของการแก้ปัญหา โดยติดตั้ง อุปกรณ์ </a:t>
            </a:r>
            <a:r>
              <a:rPr lang="en-US" sz="60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Green Force 1</a:t>
            </a:r>
          </a:p>
        </p:txBody>
      </p:sp>
      <p:grpSp>
        <p:nvGrpSpPr>
          <p:cNvPr id="4" name="กลุ่ม 3">
            <a:extLst>
              <a:ext uri="{FF2B5EF4-FFF2-40B4-BE49-F238E27FC236}">
                <a16:creationId xmlns:a16="http://schemas.microsoft.com/office/drawing/2014/main" id="{04219B5F-5883-48A1-B607-4FA62667D3B3}"/>
              </a:ext>
            </a:extLst>
          </p:cNvPr>
          <p:cNvGrpSpPr/>
          <p:nvPr/>
        </p:nvGrpSpPr>
        <p:grpSpPr>
          <a:xfrm>
            <a:off x="8341616" y="28568"/>
            <a:ext cx="810209" cy="768311"/>
            <a:chOff x="7722968" y="106516"/>
            <a:chExt cx="1154709" cy="1025278"/>
          </a:xfrm>
        </p:grpSpPr>
        <p:sp>
          <p:nvSpPr>
            <p:cNvPr id="5" name="วงรี 4">
              <a:extLst>
                <a:ext uri="{FF2B5EF4-FFF2-40B4-BE49-F238E27FC236}">
                  <a16:creationId xmlns:a16="http://schemas.microsoft.com/office/drawing/2014/main" id="{52352CAD-69AA-4B8C-B281-4E30EC919422}"/>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รูปภาพ 5">
              <a:extLst>
                <a:ext uri="{FF2B5EF4-FFF2-40B4-BE49-F238E27FC236}">
                  <a16:creationId xmlns:a16="http://schemas.microsoft.com/office/drawing/2014/main" id="{41C36630-D801-46E1-8CF8-0A090725DF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188086974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72E91231-0ABA-4CFA-ADEA-FA4B0C4DDD63}"/>
              </a:ext>
            </a:extLst>
          </p:cNvPr>
          <p:cNvSpPr/>
          <p:nvPr/>
        </p:nvSpPr>
        <p:spPr>
          <a:xfrm>
            <a:off x="468440" y="421277"/>
            <a:ext cx="8198884" cy="6015446"/>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กลุ่ม 11">
            <a:extLst>
              <a:ext uri="{FF2B5EF4-FFF2-40B4-BE49-F238E27FC236}">
                <a16:creationId xmlns:a16="http://schemas.microsoft.com/office/drawing/2014/main" id="{87EB2DA4-01EF-40D9-BBC5-6DEF77CF8BF4}"/>
              </a:ext>
            </a:extLst>
          </p:cNvPr>
          <p:cNvGrpSpPr/>
          <p:nvPr/>
        </p:nvGrpSpPr>
        <p:grpSpPr>
          <a:xfrm>
            <a:off x="1423659" y="1026952"/>
            <a:ext cx="7382972" cy="5307091"/>
            <a:chOff x="1423659" y="1026952"/>
            <a:chExt cx="7382972" cy="5307091"/>
          </a:xfrm>
        </p:grpSpPr>
        <p:grpSp>
          <p:nvGrpSpPr>
            <p:cNvPr id="4" name="กลุ่ม 3">
              <a:extLst>
                <a:ext uri="{FF2B5EF4-FFF2-40B4-BE49-F238E27FC236}">
                  <a16:creationId xmlns:a16="http://schemas.microsoft.com/office/drawing/2014/main" id="{23508ED7-46F9-4BDD-9785-9821E8CC90E0}"/>
                </a:ext>
              </a:extLst>
            </p:cNvPr>
            <p:cNvGrpSpPr/>
            <p:nvPr/>
          </p:nvGrpSpPr>
          <p:grpSpPr>
            <a:xfrm>
              <a:off x="1423659" y="1026952"/>
              <a:ext cx="7382972" cy="5307091"/>
              <a:chOff x="491841" y="468945"/>
              <a:chExt cx="9573017" cy="7381569"/>
            </a:xfrm>
          </p:grpSpPr>
          <p:grpSp>
            <p:nvGrpSpPr>
              <p:cNvPr id="6" name="กลุ่ม 5">
                <a:extLst>
                  <a:ext uri="{FF2B5EF4-FFF2-40B4-BE49-F238E27FC236}">
                    <a16:creationId xmlns:a16="http://schemas.microsoft.com/office/drawing/2014/main" id="{66BB9FE6-88D8-4485-B56B-C077BFEDF34A}"/>
                  </a:ext>
                </a:extLst>
              </p:cNvPr>
              <p:cNvGrpSpPr/>
              <p:nvPr/>
            </p:nvGrpSpPr>
            <p:grpSpPr>
              <a:xfrm flipH="1">
                <a:off x="491841" y="468945"/>
                <a:ext cx="8160318" cy="5920109"/>
                <a:chOff x="731522" y="647610"/>
                <a:chExt cx="7441822" cy="5650099"/>
              </a:xfrm>
            </p:grpSpPr>
            <p:sp>
              <p:nvSpPr>
                <p:cNvPr id="8" name="สี่เหลี่ยมผืนผ้า 7">
                  <a:extLst>
                    <a:ext uri="{FF2B5EF4-FFF2-40B4-BE49-F238E27FC236}">
                      <a16:creationId xmlns:a16="http://schemas.microsoft.com/office/drawing/2014/main" id="{D7020F2F-3951-4FCA-AEEB-6CA2C897CC6C}"/>
                    </a:ext>
                  </a:extLst>
                </p:cNvPr>
                <p:cNvSpPr/>
                <p:nvPr/>
              </p:nvSpPr>
              <p:spPr>
                <a:xfrm>
                  <a:off x="731522" y="647610"/>
                  <a:ext cx="7441822" cy="5650099"/>
                </a:xfrm>
                <a:prstGeom prst="rect">
                  <a:avLst/>
                </a:prstGeom>
                <a:solidFill>
                  <a:srgbClr val="282828"/>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840E8A8C-BA02-4A25-AE2E-C41C69949D24}"/>
                    </a:ext>
                  </a:extLst>
                </p:cNvPr>
                <p:cNvSpPr/>
                <p:nvPr/>
              </p:nvSpPr>
              <p:spPr>
                <a:xfrm>
                  <a:off x="838899" y="780205"/>
                  <a:ext cx="7232996" cy="5406211"/>
                </a:xfrm>
                <a:prstGeom prst="rect">
                  <a:avLst/>
                </a:prstGeom>
                <a:solidFill>
                  <a:srgbClr val="FFFFCC"/>
                </a:soli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รูปภาพ 6">
                <a:extLst>
                  <a:ext uri="{FF2B5EF4-FFF2-40B4-BE49-F238E27FC236}">
                    <a16:creationId xmlns:a16="http://schemas.microsoft.com/office/drawing/2014/main" id="{0FEAAB9F-FAB7-4558-8928-66BD0CE25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329" y="4810983"/>
                <a:ext cx="3039529" cy="3039531"/>
              </a:xfrm>
              <a:prstGeom prst="rect">
                <a:avLst/>
              </a:prstGeom>
            </p:spPr>
          </p:pic>
        </p:grpSp>
        <p:sp>
          <p:nvSpPr>
            <p:cNvPr id="11" name="กล่องข้อความ 10">
              <a:extLst>
                <a:ext uri="{FF2B5EF4-FFF2-40B4-BE49-F238E27FC236}">
                  <a16:creationId xmlns:a16="http://schemas.microsoft.com/office/drawing/2014/main" id="{3E1CC5EC-1172-4C3D-9526-5611DE50C4A2}"/>
                </a:ext>
              </a:extLst>
            </p:cNvPr>
            <p:cNvSpPr txBox="1"/>
            <p:nvPr/>
          </p:nvSpPr>
          <p:spPr>
            <a:xfrm>
              <a:off x="1854728" y="1490008"/>
              <a:ext cx="5495306" cy="1938992"/>
            </a:xfrm>
            <a:prstGeom prst="rect">
              <a:avLst/>
            </a:prstGeom>
            <a:noFill/>
          </p:spPr>
          <p:txBody>
            <a:bodyPr wrap="square">
              <a:spAutoFit/>
            </a:bodyPr>
            <a:lstStyle/>
            <a:p>
              <a:pPr algn="l"/>
              <a:r>
                <a:rPr lang="th-TH" sz="2400" b="0" i="0" u="none" strike="noStrike" baseline="0" dirty="0">
                  <a:solidFill>
                    <a:srgbClr val="0D0D0D"/>
                  </a:solidFill>
                  <a:latin typeface="TH SarabunPSK" panose="020B0500040200020003" pitchFamily="34" charset="-34"/>
                  <a:cs typeface="TH SarabunPSK" panose="020B0500040200020003" pitchFamily="34" charset="-34"/>
                </a:rPr>
                <a:t>– ราคาประหยัด</a:t>
              </a:r>
            </a:p>
            <a:p>
              <a:pPr algn="l"/>
              <a:r>
                <a:rPr lang="th-TH" sz="2400" b="0" i="0" u="none" strike="noStrike" baseline="0" dirty="0">
                  <a:solidFill>
                    <a:srgbClr val="0D0D0D"/>
                  </a:solidFill>
                  <a:latin typeface="TH SarabunPSK" panose="020B0500040200020003" pitchFamily="34" charset="-34"/>
                  <a:cs typeface="TH SarabunPSK" panose="020B0500040200020003" pitchFamily="34" charset="-34"/>
                </a:rPr>
                <a:t>– ติดตั้งง่าย ใช้เวลาน้อย</a:t>
              </a:r>
            </a:p>
            <a:p>
              <a:pPr algn="l"/>
              <a:r>
                <a:rPr lang="th-TH" sz="2400" b="0" i="0" u="none" strike="noStrike" baseline="0" dirty="0">
                  <a:solidFill>
                    <a:srgbClr val="0D0D0D"/>
                  </a:solidFill>
                  <a:latin typeface="TH SarabunPSK" panose="020B0500040200020003" pitchFamily="34" charset="-34"/>
                  <a:cs typeface="TH SarabunPSK" panose="020B0500040200020003" pitchFamily="34" charset="-34"/>
                </a:rPr>
                <a:t>– ไม่ส่งผล กระทบต่อ การทำงานของ ระบบ ไฟฟ้า ระบบเครื่องยนต์ ไม่ต้องดัดแปลง เครื่องยนต์หรืออุปกรณ์ ใด ๆ</a:t>
              </a:r>
            </a:p>
            <a:p>
              <a:pPr algn="l"/>
              <a:r>
                <a:rPr lang="th-TH" sz="2400" b="0" i="0" u="none" strike="noStrike" baseline="0" dirty="0">
                  <a:solidFill>
                    <a:srgbClr val="0D0D0D"/>
                  </a:solidFill>
                  <a:latin typeface="TH SarabunPSK" panose="020B0500040200020003" pitchFamily="34" charset="-34"/>
                  <a:cs typeface="TH SarabunPSK" panose="020B0500040200020003" pitchFamily="34" charset="-34"/>
                </a:rPr>
                <a:t>– ใช้ได้ กับ รถที่ใช้ น้ำมัน เบนซิน ดีเซล แก๊ส</a:t>
              </a:r>
              <a:endParaRPr lang="en-US" sz="2400" dirty="0">
                <a:latin typeface="TH SarabunPSK" panose="020B0500040200020003" pitchFamily="34" charset="-34"/>
                <a:cs typeface="TH SarabunPSK" panose="020B0500040200020003" pitchFamily="34" charset="-34"/>
              </a:endParaRPr>
            </a:p>
          </p:txBody>
        </p:sp>
      </p:grpSp>
      <p:grpSp>
        <p:nvGrpSpPr>
          <p:cNvPr id="13" name="กลุ่ม 12">
            <a:extLst>
              <a:ext uri="{FF2B5EF4-FFF2-40B4-BE49-F238E27FC236}">
                <a16:creationId xmlns:a16="http://schemas.microsoft.com/office/drawing/2014/main" id="{F7333931-F03B-4BA5-8E85-6E89A3F2F5D3}"/>
              </a:ext>
            </a:extLst>
          </p:cNvPr>
          <p:cNvGrpSpPr/>
          <p:nvPr/>
        </p:nvGrpSpPr>
        <p:grpSpPr>
          <a:xfrm>
            <a:off x="8341616" y="28568"/>
            <a:ext cx="810209" cy="768311"/>
            <a:chOff x="7722968" y="106516"/>
            <a:chExt cx="1154709" cy="1025278"/>
          </a:xfrm>
        </p:grpSpPr>
        <p:sp>
          <p:nvSpPr>
            <p:cNvPr id="14" name="วงรี 13">
              <a:extLst>
                <a:ext uri="{FF2B5EF4-FFF2-40B4-BE49-F238E27FC236}">
                  <a16:creationId xmlns:a16="http://schemas.microsoft.com/office/drawing/2014/main" id="{0ADBD6A7-E989-4ABE-9D43-0A8901769F13}"/>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รูปภาพ 14">
              <a:extLst>
                <a:ext uri="{FF2B5EF4-FFF2-40B4-BE49-F238E27FC236}">
                  <a16:creationId xmlns:a16="http://schemas.microsoft.com/office/drawing/2014/main" id="{FF264016-622B-4B95-BBFD-FC32162329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38971725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1000"/>
          </a:stretch>
        </a:blipFill>
        <a:effectLst/>
      </p:bgPr>
    </p:bg>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65F4B236-E032-4460-AD47-57C8325141A1}"/>
              </a:ext>
            </a:extLst>
          </p:cNvPr>
          <p:cNvSpPr txBox="1"/>
          <p:nvPr/>
        </p:nvSpPr>
        <p:spPr>
          <a:xfrm>
            <a:off x="1190625" y="1661396"/>
            <a:ext cx="7181850" cy="1938992"/>
          </a:xfrm>
          <a:prstGeom prst="rect">
            <a:avLst/>
          </a:prstGeom>
          <a:noFill/>
        </p:spPr>
        <p:txBody>
          <a:bodyPr wrap="square" rtlCol="0">
            <a:spAutoFit/>
          </a:bodyPr>
          <a:lstStyle/>
          <a:p>
            <a:pPr algn="ctr"/>
            <a:r>
              <a:rPr lang="th-TH" sz="60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8.</a:t>
            </a:r>
            <a:r>
              <a:rPr lang="en-US" sz="60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6 </a:t>
            </a:r>
            <a:r>
              <a:rPr lang="th-TH" sz="60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ประโยชน์ที่จะได้รับจากการติดตั้งอุปกรณ์ </a:t>
            </a:r>
            <a:r>
              <a:rPr lang="en-US" sz="60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Green Force 1</a:t>
            </a:r>
          </a:p>
        </p:txBody>
      </p:sp>
      <p:grpSp>
        <p:nvGrpSpPr>
          <p:cNvPr id="5" name="กลุ่ม 4">
            <a:extLst>
              <a:ext uri="{FF2B5EF4-FFF2-40B4-BE49-F238E27FC236}">
                <a16:creationId xmlns:a16="http://schemas.microsoft.com/office/drawing/2014/main" id="{F9F56647-E100-4EAC-AA7E-11B9052EF742}"/>
              </a:ext>
            </a:extLst>
          </p:cNvPr>
          <p:cNvGrpSpPr/>
          <p:nvPr/>
        </p:nvGrpSpPr>
        <p:grpSpPr>
          <a:xfrm>
            <a:off x="8341616" y="28568"/>
            <a:ext cx="810209" cy="768311"/>
            <a:chOff x="7722968" y="106516"/>
            <a:chExt cx="1154709" cy="1025278"/>
          </a:xfrm>
        </p:grpSpPr>
        <p:sp>
          <p:nvSpPr>
            <p:cNvPr id="6" name="วงรี 5">
              <a:extLst>
                <a:ext uri="{FF2B5EF4-FFF2-40B4-BE49-F238E27FC236}">
                  <a16:creationId xmlns:a16="http://schemas.microsoft.com/office/drawing/2014/main" id="{761935B6-6650-4F83-BB55-E26A50A7429C}"/>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รูปภาพ 6">
              <a:extLst>
                <a:ext uri="{FF2B5EF4-FFF2-40B4-BE49-F238E27FC236}">
                  <a16:creationId xmlns:a16="http://schemas.microsoft.com/office/drawing/2014/main" id="{E5DCD2F6-2EC8-4C7A-A3B3-5B3D88A9E9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59411181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EF2444BA-2DF2-454B-BB3C-997629D1129B}"/>
              </a:ext>
            </a:extLst>
          </p:cNvPr>
          <p:cNvSpPr/>
          <p:nvPr/>
        </p:nvSpPr>
        <p:spPr>
          <a:xfrm>
            <a:off x="357052" y="493123"/>
            <a:ext cx="8429896" cy="5871754"/>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22F3F54F-89AF-44A9-ACA3-E67546B44ED5}"/>
              </a:ext>
            </a:extLst>
          </p:cNvPr>
          <p:cNvGrpSpPr/>
          <p:nvPr/>
        </p:nvGrpSpPr>
        <p:grpSpPr>
          <a:xfrm>
            <a:off x="1203864" y="908627"/>
            <a:ext cx="7400371" cy="5456250"/>
            <a:chOff x="1203864" y="908627"/>
            <a:chExt cx="7400371" cy="5456250"/>
          </a:xfrm>
        </p:grpSpPr>
        <p:grpSp>
          <p:nvGrpSpPr>
            <p:cNvPr id="6" name="กลุ่ม 5">
              <a:extLst>
                <a:ext uri="{FF2B5EF4-FFF2-40B4-BE49-F238E27FC236}">
                  <a16:creationId xmlns:a16="http://schemas.microsoft.com/office/drawing/2014/main" id="{05E9E266-465B-4E67-A1D5-0CFED015691F}"/>
                </a:ext>
              </a:extLst>
            </p:cNvPr>
            <p:cNvGrpSpPr/>
            <p:nvPr/>
          </p:nvGrpSpPr>
          <p:grpSpPr>
            <a:xfrm flipH="1">
              <a:off x="1203864" y="908627"/>
              <a:ext cx="6293460" cy="4256352"/>
              <a:chOff x="731522" y="647610"/>
              <a:chExt cx="7441822" cy="5650099"/>
            </a:xfrm>
          </p:grpSpPr>
          <p:sp>
            <p:nvSpPr>
              <p:cNvPr id="8" name="สี่เหลี่ยมผืนผ้า 7">
                <a:extLst>
                  <a:ext uri="{FF2B5EF4-FFF2-40B4-BE49-F238E27FC236}">
                    <a16:creationId xmlns:a16="http://schemas.microsoft.com/office/drawing/2014/main" id="{EF708B8B-991A-4614-9B34-ADEE6ACA900E}"/>
                  </a:ext>
                </a:extLst>
              </p:cNvPr>
              <p:cNvSpPr/>
              <p:nvPr/>
            </p:nvSpPr>
            <p:spPr>
              <a:xfrm>
                <a:off x="731522" y="647610"/>
                <a:ext cx="7441822" cy="5650099"/>
              </a:xfrm>
              <a:prstGeom prst="rect">
                <a:avLst/>
              </a:prstGeom>
              <a:solidFill>
                <a:schemeClr val="accent5">
                  <a:lumMod val="60000"/>
                  <a:lumOff val="40000"/>
                </a:schemeClr>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F34C950A-7F67-4B90-93E3-33BEA64AE17C}"/>
                  </a:ext>
                </a:extLst>
              </p:cNvPr>
              <p:cNvSpPr/>
              <p:nvPr/>
            </p:nvSpPr>
            <p:spPr>
              <a:xfrm>
                <a:off x="838899" y="780205"/>
                <a:ext cx="7232996" cy="5406211"/>
              </a:xfrm>
              <a:prstGeom prst="rect">
                <a:avLst/>
              </a:prstGeom>
              <a:solidFill>
                <a:srgbClr val="FFFFCC"/>
              </a:soli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รูปภาพ 10">
              <a:extLst>
                <a:ext uri="{FF2B5EF4-FFF2-40B4-BE49-F238E27FC236}">
                  <a16:creationId xmlns:a16="http://schemas.microsoft.com/office/drawing/2014/main" id="{F394BFC1-FCE7-4C69-A5B9-BB373142C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7692" y="3372440"/>
              <a:ext cx="3126543" cy="2992437"/>
            </a:xfrm>
            <a:prstGeom prst="rect">
              <a:avLst/>
            </a:prstGeom>
          </p:spPr>
        </p:pic>
        <p:sp>
          <p:nvSpPr>
            <p:cNvPr id="13" name="กล่องข้อความ 12">
              <a:extLst>
                <a:ext uri="{FF2B5EF4-FFF2-40B4-BE49-F238E27FC236}">
                  <a16:creationId xmlns:a16="http://schemas.microsoft.com/office/drawing/2014/main" id="{8D06B18C-D5D6-452B-A5B4-35526E14A5B4}"/>
                </a:ext>
              </a:extLst>
            </p:cNvPr>
            <p:cNvSpPr txBox="1"/>
            <p:nvPr/>
          </p:nvSpPr>
          <p:spPr>
            <a:xfrm>
              <a:off x="1646676" y="1285075"/>
              <a:ext cx="5377210" cy="3046988"/>
            </a:xfrm>
            <a:prstGeom prst="rect">
              <a:avLst/>
            </a:prstGeom>
            <a:noFill/>
          </p:spPr>
          <p:txBody>
            <a:bodyPr wrap="square">
              <a:spAutoFit/>
            </a:bodyPr>
            <a:lstStyle/>
            <a:p>
              <a:pPr algn="l"/>
              <a:r>
                <a:rPr lang="th-TH" sz="2400" b="0" i="0" u="none" strike="noStrike" baseline="0" dirty="0">
                  <a:solidFill>
                    <a:srgbClr val="0D0D0D"/>
                  </a:solidFill>
                  <a:latin typeface="TH SarabunPSK" panose="020B0500040200020003" pitchFamily="34" charset="-34"/>
                  <a:cs typeface="TH SarabunPSK" panose="020B0500040200020003" pitchFamily="34" charset="-34"/>
                </a:rPr>
                <a:t>1. เครื่องยนต์ไม่ร้อน โดยเฉพาะ รถที่ใช้ แก๊ส เพิ่มอายุการใช้งานของเครื่องยนต์ และอุปกรณ์ ต่างๆ</a:t>
              </a:r>
            </a:p>
            <a:p>
              <a:pPr algn="l"/>
              <a:r>
                <a:rPr lang="th-TH" sz="2400" b="0" i="0" u="none" strike="noStrike" baseline="0" dirty="0">
                  <a:solidFill>
                    <a:srgbClr val="0D0D0D"/>
                  </a:solidFill>
                  <a:latin typeface="TH SarabunPSK" panose="020B0500040200020003" pitchFamily="34" charset="-34"/>
                  <a:cs typeface="TH SarabunPSK" panose="020B0500040200020003" pitchFamily="34" charset="-34"/>
                </a:rPr>
                <a:t>2. เพิ่มกำลัง แรงบิด ให้กับเครื่องยนต์ ในตอนเริ่มออกตัว ได้เร็ว แตะคันเร่งนิดเดียว รถวิ่งไปได้ไกลช่วยประหยัดน้ำมัน เมื่อวิ่งที่ความเร็วรอบสูงขึ้น</a:t>
              </a:r>
            </a:p>
            <a:p>
              <a:pPr algn="l"/>
              <a:r>
                <a:rPr lang="th-TH" sz="2400" b="0" i="0" u="none" strike="noStrike" baseline="0" dirty="0">
                  <a:solidFill>
                    <a:srgbClr val="0D0D0D"/>
                  </a:solidFill>
                  <a:latin typeface="TH SarabunPSK" panose="020B0500040200020003" pitchFamily="34" charset="-34"/>
                  <a:cs typeface="TH SarabunPSK" panose="020B0500040200020003" pitchFamily="34" charset="-34"/>
                </a:rPr>
                <a:t>3. ลดการสึก</a:t>
              </a:r>
              <a:r>
                <a:rPr lang="th-TH" sz="2400" b="0" i="0" u="none" strike="noStrike" baseline="0" dirty="0" err="1">
                  <a:solidFill>
                    <a:srgbClr val="0D0D0D"/>
                  </a:solidFill>
                  <a:latin typeface="TH SarabunPSK" panose="020B0500040200020003" pitchFamily="34" charset="-34"/>
                  <a:cs typeface="TH SarabunPSK" panose="020B0500040200020003" pitchFamily="34" charset="-34"/>
                </a:rPr>
                <a:t>หรอ</a:t>
              </a:r>
              <a:r>
                <a:rPr lang="th-TH" sz="2400" b="0" i="0" u="none" strike="noStrike" baseline="0" dirty="0">
                  <a:solidFill>
                    <a:srgbClr val="0D0D0D"/>
                  </a:solidFill>
                  <a:latin typeface="TH SarabunPSK" panose="020B0500040200020003" pitchFamily="34" charset="-34"/>
                  <a:cs typeface="TH SarabunPSK" panose="020B0500040200020003" pitchFamily="34" charset="-34"/>
                </a:rPr>
                <a:t>ของบ่าวาว ยืดอายุ หัวเทียน</a:t>
              </a:r>
            </a:p>
            <a:p>
              <a:pPr algn="l"/>
              <a:r>
                <a:rPr lang="th-TH" sz="2400" b="0" i="0" u="none" strike="noStrike" baseline="0" dirty="0">
                  <a:solidFill>
                    <a:srgbClr val="0D0D0D"/>
                  </a:solidFill>
                  <a:latin typeface="TH SarabunPSK" panose="020B0500040200020003" pitchFamily="34" charset="-34"/>
                  <a:cs typeface="TH SarabunPSK" panose="020B0500040200020003" pitchFamily="34" charset="-34"/>
                </a:rPr>
                <a:t>4. ลดมลพิษ และ ควันดำ ลดกลิ่นแก๊สที่ปล่อยออกมาทางท่อไอเสีย อันเนื่องจากแก๊สถูกเผาไหม้ไม่หมด</a:t>
              </a:r>
              <a:endParaRPr lang="en-US" sz="2400" dirty="0">
                <a:latin typeface="TH SarabunPSK" panose="020B0500040200020003" pitchFamily="34" charset="-34"/>
                <a:cs typeface="TH SarabunPSK" panose="020B0500040200020003" pitchFamily="34" charset="-34"/>
              </a:endParaRPr>
            </a:p>
          </p:txBody>
        </p:sp>
      </p:grpSp>
      <p:grpSp>
        <p:nvGrpSpPr>
          <p:cNvPr id="16" name="กลุ่ม 15">
            <a:extLst>
              <a:ext uri="{FF2B5EF4-FFF2-40B4-BE49-F238E27FC236}">
                <a16:creationId xmlns:a16="http://schemas.microsoft.com/office/drawing/2014/main" id="{B6BC56B1-FAF9-448F-ACA6-CA47D95BEB86}"/>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8A06EB3A-81D6-4F3B-BAF3-8951515E3EE5}"/>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96C28841-8D79-4623-9E95-6085983F7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05527131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3000"/>
          </a:stretch>
        </a:blipFill>
        <a:effectLst/>
      </p:bgPr>
    </p:bg>
    <p:spTree>
      <p:nvGrpSpPr>
        <p:cNvPr id="1" name=""/>
        <p:cNvGrpSpPr/>
        <p:nvPr/>
      </p:nvGrpSpPr>
      <p:grpSpPr>
        <a:xfrm>
          <a:off x="0" y="0"/>
          <a:ext cx="0" cy="0"/>
          <a:chOff x="0" y="0"/>
          <a:chExt cx="0" cy="0"/>
        </a:xfrm>
      </p:grpSpPr>
      <p:sp>
        <p:nvSpPr>
          <p:cNvPr id="4" name="กล่องข้อความ 3">
            <a:extLst>
              <a:ext uri="{FF2B5EF4-FFF2-40B4-BE49-F238E27FC236}">
                <a16:creationId xmlns:a16="http://schemas.microsoft.com/office/drawing/2014/main" id="{9993DB4A-45D7-4D03-989B-E28F702B654C}"/>
              </a:ext>
            </a:extLst>
          </p:cNvPr>
          <p:cNvSpPr txBox="1"/>
          <p:nvPr/>
        </p:nvSpPr>
        <p:spPr>
          <a:xfrm>
            <a:off x="998492" y="1776294"/>
            <a:ext cx="7407455" cy="1754326"/>
          </a:xfrm>
          <a:prstGeom prst="rect">
            <a:avLst/>
          </a:prstGeom>
          <a:noFill/>
        </p:spPr>
        <p:txBody>
          <a:bodyPr wrap="square" rtlCol="0">
            <a:spAutoFit/>
          </a:bodyPr>
          <a:lstStyle/>
          <a:p>
            <a:pPr algn="ctr"/>
            <a:r>
              <a:rPr lang="th-TH" sz="54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8.7 การทดสอบประสิทธิภาพการเผาไหม้ ด้วยเครื่องมือวิเคราะห์การเผาไหม้</a:t>
            </a:r>
            <a:endParaRPr lang="en-US" sz="54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endParaRPr>
          </a:p>
        </p:txBody>
      </p:sp>
      <p:grpSp>
        <p:nvGrpSpPr>
          <p:cNvPr id="5" name="กลุ่ม 4">
            <a:extLst>
              <a:ext uri="{FF2B5EF4-FFF2-40B4-BE49-F238E27FC236}">
                <a16:creationId xmlns:a16="http://schemas.microsoft.com/office/drawing/2014/main" id="{7D114BD7-682B-4BD9-B5C3-16B891EDC911}"/>
              </a:ext>
            </a:extLst>
          </p:cNvPr>
          <p:cNvGrpSpPr/>
          <p:nvPr/>
        </p:nvGrpSpPr>
        <p:grpSpPr>
          <a:xfrm>
            <a:off x="8341616" y="28568"/>
            <a:ext cx="810209" cy="768311"/>
            <a:chOff x="7722968" y="106516"/>
            <a:chExt cx="1154709" cy="1025278"/>
          </a:xfrm>
        </p:grpSpPr>
        <p:sp>
          <p:nvSpPr>
            <p:cNvPr id="6" name="วงรี 5">
              <a:extLst>
                <a:ext uri="{FF2B5EF4-FFF2-40B4-BE49-F238E27FC236}">
                  <a16:creationId xmlns:a16="http://schemas.microsoft.com/office/drawing/2014/main" id="{3C9F7E31-6612-48E1-9BBC-E3F2D4132EE2}"/>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รูปภาพ 6">
              <a:extLst>
                <a:ext uri="{FF2B5EF4-FFF2-40B4-BE49-F238E27FC236}">
                  <a16:creationId xmlns:a16="http://schemas.microsoft.com/office/drawing/2014/main" id="{9CDEC14A-19F7-498A-B48C-A1EB26117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68084103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3000"/>
          </a:stretch>
        </a:blipFill>
        <a:effectLst/>
      </p:bgPr>
    </p:bg>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A19ECEBB-6ECE-46F2-9F5F-B80BF647EE2C}"/>
              </a:ext>
            </a:extLst>
          </p:cNvPr>
          <p:cNvSpPr txBox="1"/>
          <p:nvPr/>
        </p:nvSpPr>
        <p:spPr>
          <a:xfrm>
            <a:off x="1066801" y="1699496"/>
            <a:ext cx="7181850" cy="2123658"/>
          </a:xfrm>
          <a:prstGeom prst="rect">
            <a:avLst/>
          </a:prstGeom>
          <a:noFill/>
        </p:spPr>
        <p:txBody>
          <a:bodyPr wrap="square" rtlCol="0">
            <a:spAutoFit/>
          </a:bodyPr>
          <a:lstStyle/>
          <a:p>
            <a:pPr algn="ctr"/>
            <a:r>
              <a:rPr lang="th-TH" sz="66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8.1 ทฤษฎี เกี่ยวกับการทำงานของเครื่องยนต์</a:t>
            </a:r>
            <a:endParaRPr lang="en-US" sz="66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endParaRPr>
          </a:p>
        </p:txBody>
      </p:sp>
      <p:grpSp>
        <p:nvGrpSpPr>
          <p:cNvPr id="5" name="กลุ่ม 4">
            <a:extLst>
              <a:ext uri="{FF2B5EF4-FFF2-40B4-BE49-F238E27FC236}">
                <a16:creationId xmlns:a16="http://schemas.microsoft.com/office/drawing/2014/main" id="{077E5A02-5C67-4F3B-853F-533AA46270C8}"/>
              </a:ext>
            </a:extLst>
          </p:cNvPr>
          <p:cNvGrpSpPr/>
          <p:nvPr/>
        </p:nvGrpSpPr>
        <p:grpSpPr>
          <a:xfrm>
            <a:off x="8341616" y="28568"/>
            <a:ext cx="810209" cy="768311"/>
            <a:chOff x="7722968" y="106516"/>
            <a:chExt cx="1154709" cy="1025278"/>
          </a:xfrm>
        </p:grpSpPr>
        <p:sp>
          <p:nvSpPr>
            <p:cNvPr id="6" name="วงรี 5">
              <a:extLst>
                <a:ext uri="{FF2B5EF4-FFF2-40B4-BE49-F238E27FC236}">
                  <a16:creationId xmlns:a16="http://schemas.microsoft.com/office/drawing/2014/main" id="{D9ABA6BF-6537-410B-B8B4-8FC04C5D3E99}"/>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รูปภาพ 6">
              <a:extLst>
                <a:ext uri="{FF2B5EF4-FFF2-40B4-BE49-F238E27FC236}">
                  <a16:creationId xmlns:a16="http://schemas.microsoft.com/office/drawing/2014/main" id="{DB05F71D-4F19-488F-9E29-4211B01F8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5030497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35AE636A-C085-4E08-BDA8-F44294366846}"/>
              </a:ext>
            </a:extLst>
          </p:cNvPr>
          <p:cNvSpPr/>
          <p:nvPr/>
        </p:nvSpPr>
        <p:spPr>
          <a:xfrm>
            <a:off x="78377" y="78377"/>
            <a:ext cx="8969829" cy="6696892"/>
          </a:xfrm>
          <a:prstGeom prst="roundRect">
            <a:avLst>
              <a:gd name="adj" fmla="val 8686"/>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8C89B3A0-C2DE-4D2A-B1A6-D889CA2BBBA2}"/>
              </a:ext>
            </a:extLst>
          </p:cNvPr>
          <p:cNvGrpSpPr/>
          <p:nvPr/>
        </p:nvGrpSpPr>
        <p:grpSpPr>
          <a:xfrm>
            <a:off x="78377" y="181330"/>
            <a:ext cx="9096103" cy="6490985"/>
            <a:chOff x="-317863" y="-151145"/>
            <a:chExt cx="9779725" cy="7160290"/>
          </a:xfrm>
        </p:grpSpPr>
        <p:grpSp>
          <p:nvGrpSpPr>
            <p:cNvPr id="4" name="กลุ่ม 3">
              <a:extLst>
                <a:ext uri="{FF2B5EF4-FFF2-40B4-BE49-F238E27FC236}">
                  <a16:creationId xmlns:a16="http://schemas.microsoft.com/office/drawing/2014/main" id="{660E6F55-D07D-4099-9B20-88C2C456813C}"/>
                </a:ext>
              </a:extLst>
            </p:cNvPr>
            <p:cNvGrpSpPr/>
            <p:nvPr/>
          </p:nvGrpSpPr>
          <p:grpSpPr>
            <a:xfrm>
              <a:off x="-317863" y="-151145"/>
              <a:ext cx="9779725" cy="7160290"/>
              <a:chOff x="-289559" y="-234466"/>
              <a:chExt cx="9658804" cy="7311285"/>
            </a:xfrm>
          </p:grpSpPr>
          <p:grpSp>
            <p:nvGrpSpPr>
              <p:cNvPr id="6" name="กลุ่ม 5">
                <a:extLst>
                  <a:ext uri="{FF2B5EF4-FFF2-40B4-BE49-F238E27FC236}">
                    <a16:creationId xmlns:a16="http://schemas.microsoft.com/office/drawing/2014/main" id="{F779D774-32CE-47C2-A85E-64D34D40DFF2}"/>
                  </a:ext>
                </a:extLst>
              </p:cNvPr>
              <p:cNvGrpSpPr/>
              <p:nvPr/>
            </p:nvGrpSpPr>
            <p:grpSpPr>
              <a:xfrm flipH="1">
                <a:off x="330926" y="287383"/>
                <a:ext cx="8421187" cy="6244046"/>
                <a:chOff x="731522" y="647610"/>
                <a:chExt cx="7441822" cy="5650099"/>
              </a:xfrm>
            </p:grpSpPr>
            <p:sp>
              <p:nvSpPr>
                <p:cNvPr id="11" name="สี่เหลี่ยมผืนผ้า 10">
                  <a:extLst>
                    <a:ext uri="{FF2B5EF4-FFF2-40B4-BE49-F238E27FC236}">
                      <a16:creationId xmlns:a16="http://schemas.microsoft.com/office/drawing/2014/main" id="{C798C4E9-B90B-41BA-B03E-5A8B90094D75}"/>
                    </a:ext>
                  </a:extLst>
                </p:cNvPr>
                <p:cNvSpPr/>
                <p:nvPr/>
              </p:nvSpPr>
              <p:spPr>
                <a:xfrm>
                  <a:off x="731522" y="647610"/>
                  <a:ext cx="7441822" cy="5650099"/>
                </a:xfrm>
                <a:prstGeom prst="rect">
                  <a:avLst/>
                </a:prstGeom>
                <a:solidFill>
                  <a:srgbClr val="0000FF"/>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สี่เหลี่ยมผืนผ้า 11">
                  <a:extLst>
                    <a:ext uri="{FF2B5EF4-FFF2-40B4-BE49-F238E27FC236}">
                      <a16:creationId xmlns:a16="http://schemas.microsoft.com/office/drawing/2014/main" id="{C87506DB-CBF0-41D1-BC9D-59E738E339F5}"/>
                    </a:ext>
                  </a:extLst>
                </p:cNvPr>
                <p:cNvSpPr/>
                <p:nvPr/>
              </p:nvSpPr>
              <p:spPr>
                <a:xfrm>
                  <a:off x="838899" y="780205"/>
                  <a:ext cx="7232996" cy="5406211"/>
                </a:xfrm>
                <a:prstGeom prst="rect">
                  <a:avLst/>
                </a:prstGeom>
                <a:solidFill>
                  <a:srgbClr val="FFFFCC"/>
                </a:soli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รูปภาพ 6">
                <a:extLst>
                  <a:ext uri="{FF2B5EF4-FFF2-40B4-BE49-F238E27FC236}">
                    <a16:creationId xmlns:a16="http://schemas.microsoft.com/office/drawing/2014/main" id="{D1B32CFA-1786-409C-919D-1A769B45F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719" y="5740054"/>
                <a:ext cx="1355771" cy="1336765"/>
              </a:xfrm>
              <a:prstGeom prst="rect">
                <a:avLst/>
              </a:prstGeom>
            </p:spPr>
          </p:pic>
          <p:pic>
            <p:nvPicPr>
              <p:cNvPr id="8" name="รูปภาพ 7">
                <a:extLst>
                  <a:ext uri="{FF2B5EF4-FFF2-40B4-BE49-F238E27FC236}">
                    <a16:creationId xmlns:a16="http://schemas.microsoft.com/office/drawing/2014/main" id="{8D743D4D-7AF6-4B42-9159-3D16B9C4C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13" y="-151295"/>
                <a:ext cx="1355771" cy="1336765"/>
              </a:xfrm>
              <a:prstGeom prst="rect">
                <a:avLst/>
              </a:prstGeom>
            </p:spPr>
          </p:pic>
          <p:pic>
            <p:nvPicPr>
              <p:cNvPr id="9" name="รูปภาพ 8">
                <a:extLst>
                  <a:ext uri="{FF2B5EF4-FFF2-40B4-BE49-F238E27FC236}">
                    <a16:creationId xmlns:a16="http://schemas.microsoft.com/office/drawing/2014/main" id="{5AEA0A6B-01BE-467E-9BE7-585072615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3474" y="-234466"/>
                <a:ext cx="1355771" cy="1336765"/>
              </a:xfrm>
              <a:prstGeom prst="rect">
                <a:avLst/>
              </a:prstGeom>
            </p:spPr>
          </p:pic>
          <p:pic>
            <p:nvPicPr>
              <p:cNvPr id="10" name="รูปภาพ 9">
                <a:extLst>
                  <a:ext uri="{FF2B5EF4-FFF2-40B4-BE49-F238E27FC236}">
                    <a16:creationId xmlns:a16="http://schemas.microsoft.com/office/drawing/2014/main" id="{D903363A-E145-419E-9337-95EB0687E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59" y="5740053"/>
                <a:ext cx="1355771" cy="1336765"/>
              </a:xfrm>
              <a:prstGeom prst="rect">
                <a:avLst/>
              </a:prstGeom>
            </p:spPr>
          </p:pic>
        </p:grpSp>
        <p:sp>
          <p:nvSpPr>
            <p:cNvPr id="14" name="กล่องข้อความ 13">
              <a:extLst>
                <a:ext uri="{FF2B5EF4-FFF2-40B4-BE49-F238E27FC236}">
                  <a16:creationId xmlns:a16="http://schemas.microsoft.com/office/drawing/2014/main" id="{06C35DF7-A427-4BD8-8A39-4011635CBFD4}"/>
                </a:ext>
              </a:extLst>
            </p:cNvPr>
            <p:cNvSpPr txBox="1"/>
            <p:nvPr/>
          </p:nvSpPr>
          <p:spPr>
            <a:xfrm>
              <a:off x="741615" y="960760"/>
              <a:ext cx="7750526" cy="4855026"/>
            </a:xfrm>
            <a:prstGeom prst="rect">
              <a:avLst/>
            </a:prstGeom>
            <a:noFill/>
          </p:spPr>
          <p:txBody>
            <a:bodyPr wrap="square">
              <a:spAutoFit/>
            </a:bodyPr>
            <a:lstStyle/>
            <a:p>
              <a:pPr algn="l"/>
              <a:r>
                <a:rPr lang="th-TH" sz="2000" b="0" i="0" u="none" strike="noStrike" baseline="0" dirty="0">
                  <a:solidFill>
                    <a:srgbClr val="0D0D0D"/>
                  </a:solidFill>
                  <a:latin typeface="TH SarabunPSK" panose="020B0500040200020003" pitchFamily="34" charset="-34"/>
                  <a:cs typeface="TH SarabunPSK" panose="020B0500040200020003" pitchFamily="34" charset="-34"/>
                </a:rPr>
                <a:t>	จากหลักการและแนวความคิดในการพัฒนาอุปกรณ์ </a:t>
              </a:r>
              <a:r>
                <a:rPr lang="en-US" sz="2000" b="0" i="0" u="none" strike="noStrike" baseline="0" dirty="0">
                  <a:solidFill>
                    <a:srgbClr val="0D0D0D"/>
                  </a:solidFill>
                  <a:latin typeface="TH SarabunPSK" panose="020B0500040200020003" pitchFamily="34" charset="-34"/>
                  <a:cs typeface="TH SarabunPSK" panose="020B0500040200020003" pitchFamily="34" charset="-34"/>
                </a:rPr>
                <a:t>Green Force 1 </a:t>
              </a:r>
              <a:r>
                <a:rPr lang="th-TH" sz="2000" b="0" i="0" u="none" strike="noStrike" baseline="0" dirty="0">
                  <a:solidFill>
                    <a:srgbClr val="0D0D0D"/>
                  </a:solidFill>
                  <a:latin typeface="TH SarabunPSK" panose="020B0500040200020003" pitchFamily="34" charset="-34"/>
                  <a:cs typeface="TH SarabunPSK" panose="020B0500040200020003" pitchFamily="34" charset="-34"/>
                </a:rPr>
                <a:t>ที่ต้องการแก้ ต้นเหตุแห่งปัญหา ที่ทำให้ เครื่องยนต์ ไม่มีประสิทธิภาพ อันเนื่องมาจาก ไม่สามารถ เผาผลาญ เชื้อเพลิง ที่ป้อนเข้าสู่เครื่องยนต์ ได้หมด ผลที่ตามมา ก็ คือ การสิ้นเปลืองเชื้อเพลิง เชื้อเพลิงที่เผาไหม้ไม่หมดจะทำให้เกิดเป็นพลังงานความร้อนที่ถูกสะสมอยู่ในห้องเครื่อง แต่ถ้าเผาไหม้หมด ความร้อนที่ เกิดขึ้นในห้องเครื่องขณะที่เกิดการสันดาป ก็จะถูกปล่อยออกทาง ท่อไอเสีย แทนที่จะสะสมอยู่ในห้องเครื่อง ทำนองเดียวกัน สารมลพิษ ที่หลงเหลือจากการเผาไหม้ไม่หมด เช่นคาร์บอนมอนอกไซ</a:t>
              </a:r>
              <a:r>
                <a:rPr lang="th-TH" sz="2000" b="0" i="0" u="none" strike="noStrike" baseline="0" dirty="0" err="1">
                  <a:solidFill>
                    <a:srgbClr val="0D0D0D"/>
                  </a:solidFill>
                  <a:latin typeface="TH SarabunPSK" panose="020B0500040200020003" pitchFamily="34" charset="-34"/>
                  <a:cs typeface="TH SarabunPSK" panose="020B0500040200020003" pitchFamily="34" charset="-34"/>
                </a:rPr>
                <a:t>ต์</a:t>
              </a:r>
              <a:r>
                <a:rPr lang="th-TH" sz="2000" b="0" i="0" u="none" strike="noStrike" baseline="0" dirty="0">
                  <a:solidFill>
                    <a:srgbClr val="0D0D0D"/>
                  </a:solidFill>
                  <a:latin typeface="TH SarabunPSK" panose="020B0500040200020003" pitchFamily="34" charset="-34"/>
                  <a:cs typeface="TH SarabunPSK" panose="020B0500040200020003" pitchFamily="34" charset="-34"/>
                </a:rPr>
                <a:t> (</a:t>
              </a:r>
              <a:r>
                <a:rPr lang="en-US" sz="2000" b="0" i="0" u="none" strike="noStrike" baseline="0" dirty="0">
                  <a:solidFill>
                    <a:srgbClr val="0D0D0D"/>
                  </a:solidFill>
                  <a:latin typeface="TH SarabunPSK" panose="020B0500040200020003" pitchFamily="34" charset="-34"/>
                  <a:cs typeface="TH SarabunPSK" panose="020B0500040200020003" pitchFamily="34" charset="-34"/>
                </a:rPr>
                <a:t>CO) ,</a:t>
              </a:r>
              <a:r>
                <a:rPr lang="th-TH" sz="2000" b="0" i="0" u="none" strike="noStrike" baseline="0" dirty="0">
                  <a:solidFill>
                    <a:srgbClr val="0D0D0D"/>
                  </a:solidFill>
                  <a:latin typeface="TH SarabunPSK" panose="020B0500040200020003" pitchFamily="34" charset="-34"/>
                  <a:cs typeface="TH SarabunPSK" panose="020B0500040200020003" pitchFamily="34" charset="-34"/>
                </a:rPr>
                <a:t>ออกไซ</a:t>
              </a:r>
              <a:r>
                <a:rPr lang="th-TH" sz="2000" b="0" i="0" u="none" strike="noStrike" baseline="0" dirty="0" err="1">
                  <a:solidFill>
                    <a:srgbClr val="0D0D0D"/>
                  </a:solidFill>
                  <a:latin typeface="TH SarabunPSK" panose="020B0500040200020003" pitchFamily="34" charset="-34"/>
                  <a:cs typeface="TH SarabunPSK" panose="020B0500040200020003" pitchFamily="34" charset="-34"/>
                </a:rPr>
                <a:t>ต์ข</a:t>
              </a:r>
              <a:r>
                <a:rPr lang="th-TH" sz="2000" b="0" i="0" u="none" strike="noStrike" baseline="0" dirty="0">
                  <a:solidFill>
                    <a:srgbClr val="0D0D0D"/>
                  </a:solidFill>
                  <a:latin typeface="TH SarabunPSK" panose="020B0500040200020003" pitchFamily="34" charset="-34"/>
                  <a:cs typeface="TH SarabunPSK" panose="020B0500040200020003" pitchFamily="34" charset="-34"/>
                </a:rPr>
                <a:t>อง ไนโตรเจน(</a:t>
              </a:r>
              <a:r>
                <a:rPr lang="en-US" sz="2000" b="0" i="0" u="none" strike="noStrike" baseline="0" dirty="0">
                  <a:solidFill>
                    <a:srgbClr val="0D0D0D"/>
                  </a:solidFill>
                  <a:latin typeface="TH SarabunPSK" panose="020B0500040200020003" pitchFamily="34" charset="-34"/>
                  <a:cs typeface="TH SarabunPSK" panose="020B0500040200020003" pitchFamily="34" charset="-34"/>
                </a:rPr>
                <a:t>NOx),</a:t>
              </a:r>
              <a:r>
                <a:rPr lang="th-TH" sz="2000" b="0" i="0" u="none" strike="noStrike" baseline="0" dirty="0">
                  <a:solidFill>
                    <a:srgbClr val="0D0D0D"/>
                  </a:solidFill>
                  <a:latin typeface="TH SarabunPSK" panose="020B0500040200020003" pitchFamily="34" charset="-34"/>
                  <a:cs typeface="TH SarabunPSK" panose="020B0500040200020003" pitchFamily="34" charset="-34"/>
                </a:rPr>
                <a:t>ไฮโดรคาร์บอน (</a:t>
              </a:r>
              <a:r>
                <a:rPr lang="en-US" sz="2000" b="0" i="0" u="none" strike="noStrike" baseline="0" dirty="0">
                  <a:solidFill>
                    <a:srgbClr val="0D0D0D"/>
                  </a:solidFill>
                  <a:latin typeface="TH SarabunPSK" panose="020B0500040200020003" pitchFamily="34" charset="-34"/>
                  <a:cs typeface="TH SarabunPSK" panose="020B0500040200020003" pitchFamily="34" charset="-34"/>
                </a:rPr>
                <a:t>THC) ,</a:t>
              </a:r>
              <a:r>
                <a:rPr lang="th-TH" sz="2000" b="0" i="0" u="none" strike="noStrike" baseline="0" dirty="0">
                  <a:solidFill>
                    <a:srgbClr val="0D0D0D"/>
                  </a:solidFill>
                  <a:latin typeface="TH SarabunPSK" panose="020B0500040200020003" pitchFamily="34" charset="-34"/>
                  <a:cs typeface="TH SarabunPSK" panose="020B0500040200020003" pitchFamily="34" charset="-34"/>
                </a:rPr>
                <a:t>คาร์บอน</a:t>
              </a:r>
              <a:r>
                <a:rPr lang="th-TH" sz="2000" b="0" i="0" u="none" strike="noStrike" baseline="0" dirty="0" err="1">
                  <a:solidFill>
                    <a:srgbClr val="0D0D0D"/>
                  </a:solidFill>
                  <a:latin typeface="TH SarabunPSK" panose="020B0500040200020003" pitchFamily="34" charset="-34"/>
                  <a:cs typeface="TH SarabunPSK" panose="020B0500040200020003" pitchFamily="34" charset="-34"/>
                </a:rPr>
                <a:t>ได</a:t>
              </a:r>
              <a:r>
                <a:rPr lang="th-TH" sz="2000" b="0" i="0" u="none" strike="noStrike" baseline="0" dirty="0">
                  <a:solidFill>
                    <a:srgbClr val="0D0D0D"/>
                  </a:solidFill>
                  <a:latin typeface="TH SarabunPSK" panose="020B0500040200020003" pitchFamily="34" charset="-34"/>
                  <a:cs typeface="TH SarabunPSK" panose="020B0500040200020003" pitchFamily="34" charset="-34"/>
                </a:rPr>
                <a:t>ออกไซ</a:t>
              </a:r>
              <a:r>
                <a:rPr lang="th-TH" sz="2000" b="0" i="0" u="none" strike="noStrike" baseline="0" dirty="0" err="1">
                  <a:solidFill>
                    <a:srgbClr val="0D0D0D"/>
                  </a:solidFill>
                  <a:latin typeface="TH SarabunPSK" panose="020B0500040200020003" pitchFamily="34" charset="-34"/>
                  <a:cs typeface="TH SarabunPSK" panose="020B0500040200020003" pitchFamily="34" charset="-34"/>
                </a:rPr>
                <a:t>ต์</a:t>
              </a:r>
              <a:r>
                <a:rPr lang="th-TH" sz="2000" b="0" i="0" u="none" strike="noStrike" baseline="0" dirty="0">
                  <a:solidFill>
                    <a:srgbClr val="0D0D0D"/>
                  </a:solidFill>
                  <a:latin typeface="TH SarabunPSK" panose="020B0500040200020003" pitchFamily="34" charset="-34"/>
                  <a:cs typeface="TH SarabunPSK" panose="020B0500040200020003" pitchFamily="34" charset="-34"/>
                </a:rPr>
                <a:t> (</a:t>
              </a:r>
              <a:r>
                <a:rPr lang="en-US" sz="2000" b="0" i="0" u="none" strike="noStrike" baseline="0" dirty="0">
                  <a:solidFill>
                    <a:srgbClr val="0D0D0D"/>
                  </a:solidFill>
                  <a:latin typeface="TH SarabunPSK" panose="020B0500040200020003" pitchFamily="34" charset="-34"/>
                  <a:cs typeface="TH SarabunPSK" panose="020B0500040200020003" pitchFamily="34" charset="-34"/>
                </a:rPr>
                <a:t>CO2) </a:t>
              </a:r>
              <a:r>
                <a:rPr lang="th-TH" sz="2000" b="0" i="0" u="none" strike="noStrike" baseline="0" dirty="0">
                  <a:solidFill>
                    <a:srgbClr val="0D0D0D"/>
                  </a:solidFill>
                  <a:latin typeface="TH SarabunPSK" panose="020B0500040200020003" pitchFamily="34" charset="-34"/>
                  <a:cs typeface="TH SarabunPSK" panose="020B0500040200020003" pitchFamily="34" charset="-34"/>
                </a:rPr>
                <a:t>สารมลพิษอนุภาค (</a:t>
              </a:r>
              <a:r>
                <a:rPr lang="en-US" sz="2000" b="0" i="0" u="none" strike="noStrike" baseline="0" dirty="0">
                  <a:solidFill>
                    <a:srgbClr val="0D0D0D"/>
                  </a:solidFill>
                  <a:latin typeface="TH SarabunPSK" panose="020B0500040200020003" pitchFamily="34" charset="-34"/>
                  <a:cs typeface="TH SarabunPSK" panose="020B0500040200020003" pitchFamily="34" charset="-34"/>
                </a:rPr>
                <a:t>PM) </a:t>
              </a:r>
              <a:r>
                <a:rPr lang="th-TH" sz="2000" b="0" i="0" u="none" strike="noStrike" baseline="0" dirty="0">
                  <a:solidFill>
                    <a:srgbClr val="0D0D0D"/>
                  </a:solidFill>
                  <a:latin typeface="TH SarabunPSK" panose="020B0500040200020003" pitchFamily="34" charset="-34"/>
                  <a:cs typeface="TH SarabunPSK" panose="020B0500040200020003" pitchFamily="34" charset="-34"/>
                </a:rPr>
                <a:t>ก็จะถูกปล่อยออกทางท่อไอเสีย ดังนั้น หากจะวัดประสิทธิภาพในการเผาไหม้ เชื้อเพลิง ก็ต้องวัดจากค่าส่วนประกอบต่าง ๆ ของ </a:t>
              </a:r>
              <a:r>
                <a:rPr lang="th-TH" sz="2000" b="0" i="0" u="none" strike="noStrike" baseline="0" dirty="0" err="1">
                  <a:solidFill>
                    <a:srgbClr val="0D0D0D"/>
                  </a:solidFill>
                  <a:latin typeface="TH SarabunPSK" panose="020B0500040200020003" pitchFamily="34" charset="-34"/>
                  <a:cs typeface="TH SarabunPSK" panose="020B0500040200020003" pitchFamily="34" charset="-34"/>
                </a:rPr>
                <a:t>กาซ</a:t>
              </a:r>
              <a:r>
                <a:rPr lang="th-TH" sz="2000" b="0" i="0" u="none" strike="noStrike" baseline="0" dirty="0">
                  <a:solidFill>
                    <a:srgbClr val="0D0D0D"/>
                  </a:solidFill>
                  <a:latin typeface="TH SarabunPSK" panose="020B0500040200020003" pitchFamily="34" charset="-34"/>
                  <a:cs typeface="TH SarabunPSK" panose="020B0500040200020003" pitchFamily="34" charset="-34"/>
                </a:rPr>
                <a:t>ไอเสีย หลังจากที่เกิดการเผาไหม้แล้ว รวมทั้งวัดอุณหภูมิ ในห้องเครื่อง และ อุณหภูมิที่ท่อไอเสีย จึงจะบอกได้ถึง ความสามารถในการเผาไหม้เชื้อเพลิง ในเครื่องยนต์นั้น ซึ่ง แน่นอน หาก เครื่องยนต์ สามารถ เผาผลาญน้ำมันเชื้อเพลิง ได้ ถูกจังหวะ ของ การสันดาป ในเวลาอันรวดเร็ว ก็จะส่งผล ต่อประสิทธิภาพของพลังงานกลที่จะไปขับเคลื่อนลูกสูบและเพลา น้ำมันเพียงเล็กน้อย ก็จะให้ พลังงานกล ที่เต็มประสิทธิภาพเกิดแรงบิดสูงสุดอย่างต่อเนื่อง และ สร้าง มลพิษ และ อุณหภูมิความร้อนที่ห้องเครื่องน้อยกว่า เครื่องยนต์ ที่ มีการสันดาป แต่เผาไหม้ไม่หมด</a:t>
              </a:r>
              <a:endParaRPr lang="en-US" sz="2000" dirty="0">
                <a:latin typeface="TH SarabunPSK" panose="020B0500040200020003" pitchFamily="34" charset="-34"/>
                <a:cs typeface="TH SarabunPSK" panose="020B0500040200020003" pitchFamily="34" charset="-34"/>
              </a:endParaRPr>
            </a:p>
          </p:txBody>
        </p:sp>
      </p:grpSp>
      <p:grpSp>
        <p:nvGrpSpPr>
          <p:cNvPr id="16" name="กลุ่ม 15">
            <a:extLst>
              <a:ext uri="{FF2B5EF4-FFF2-40B4-BE49-F238E27FC236}">
                <a16:creationId xmlns:a16="http://schemas.microsoft.com/office/drawing/2014/main" id="{AD82F56D-572C-4A0D-AA11-AF2480550476}"/>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875D09DB-7A54-4BBB-A477-FC2CC5C4F36A}"/>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55DFF80B-14FA-42BB-8C3D-C974407126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115594927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3000"/>
          </a:stretch>
        </a:blipFill>
        <a:effectLst/>
      </p:bgPr>
    </p:bg>
    <p:spTree>
      <p:nvGrpSpPr>
        <p:cNvPr id="1" name=""/>
        <p:cNvGrpSpPr/>
        <p:nvPr/>
      </p:nvGrpSpPr>
      <p:grpSpPr>
        <a:xfrm>
          <a:off x="0" y="0"/>
          <a:ext cx="0" cy="0"/>
          <a:chOff x="0" y="0"/>
          <a:chExt cx="0" cy="0"/>
        </a:xfrm>
      </p:grpSpPr>
      <p:sp>
        <p:nvSpPr>
          <p:cNvPr id="4" name="กล่องข้อความ 3">
            <a:extLst>
              <a:ext uri="{FF2B5EF4-FFF2-40B4-BE49-F238E27FC236}">
                <a16:creationId xmlns:a16="http://schemas.microsoft.com/office/drawing/2014/main" id="{7017BE96-FDDA-41F5-A6AD-1D2B281D3C04}"/>
              </a:ext>
            </a:extLst>
          </p:cNvPr>
          <p:cNvSpPr txBox="1"/>
          <p:nvPr/>
        </p:nvSpPr>
        <p:spPr>
          <a:xfrm>
            <a:off x="1050743" y="2028842"/>
            <a:ext cx="7407455" cy="1323439"/>
          </a:xfrm>
          <a:prstGeom prst="rect">
            <a:avLst/>
          </a:prstGeom>
          <a:noFill/>
        </p:spPr>
        <p:txBody>
          <a:bodyPr wrap="square" rtlCol="0">
            <a:spAutoFit/>
          </a:bodyPr>
          <a:lstStyle/>
          <a:p>
            <a:pPr algn="ctr"/>
            <a:r>
              <a:rPr lang="th-TH" sz="80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8.8 วิธีการจูนแบบที่ 1</a:t>
            </a:r>
            <a:endParaRPr lang="en-US" sz="80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endParaRPr>
          </a:p>
        </p:txBody>
      </p:sp>
      <p:grpSp>
        <p:nvGrpSpPr>
          <p:cNvPr id="5" name="กลุ่ม 4">
            <a:extLst>
              <a:ext uri="{FF2B5EF4-FFF2-40B4-BE49-F238E27FC236}">
                <a16:creationId xmlns:a16="http://schemas.microsoft.com/office/drawing/2014/main" id="{C482C42F-E5A3-47B7-86E3-BFB858552B4C}"/>
              </a:ext>
            </a:extLst>
          </p:cNvPr>
          <p:cNvGrpSpPr/>
          <p:nvPr/>
        </p:nvGrpSpPr>
        <p:grpSpPr>
          <a:xfrm>
            <a:off x="8341616" y="28568"/>
            <a:ext cx="810209" cy="768311"/>
            <a:chOff x="7722968" y="106516"/>
            <a:chExt cx="1154709" cy="1025278"/>
          </a:xfrm>
        </p:grpSpPr>
        <p:sp>
          <p:nvSpPr>
            <p:cNvPr id="6" name="วงรี 5">
              <a:extLst>
                <a:ext uri="{FF2B5EF4-FFF2-40B4-BE49-F238E27FC236}">
                  <a16:creationId xmlns:a16="http://schemas.microsoft.com/office/drawing/2014/main" id="{4A585A42-E9C8-46F8-BA0C-AC66FED7491C}"/>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รูปภาพ 6">
              <a:extLst>
                <a:ext uri="{FF2B5EF4-FFF2-40B4-BE49-F238E27FC236}">
                  <a16:creationId xmlns:a16="http://schemas.microsoft.com/office/drawing/2014/main" id="{AE732A1E-CADF-420B-B0D7-504086F03B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55442467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4D4EFB10-3BBE-411C-92BF-F2BCD14236E5}"/>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กลุ่ม 12">
            <a:extLst>
              <a:ext uri="{FF2B5EF4-FFF2-40B4-BE49-F238E27FC236}">
                <a16:creationId xmlns:a16="http://schemas.microsoft.com/office/drawing/2014/main" id="{015271FE-974D-4046-89A6-3E71BACA0FDF}"/>
              </a:ext>
            </a:extLst>
          </p:cNvPr>
          <p:cNvGrpSpPr/>
          <p:nvPr/>
        </p:nvGrpSpPr>
        <p:grpSpPr>
          <a:xfrm>
            <a:off x="330926" y="287383"/>
            <a:ext cx="8952411" cy="6570617"/>
            <a:chOff x="330926" y="287383"/>
            <a:chExt cx="8952411" cy="6570617"/>
          </a:xfrm>
        </p:grpSpPr>
        <p:grpSp>
          <p:nvGrpSpPr>
            <p:cNvPr id="3" name="กลุ่ม 2">
              <a:extLst>
                <a:ext uri="{FF2B5EF4-FFF2-40B4-BE49-F238E27FC236}">
                  <a16:creationId xmlns:a16="http://schemas.microsoft.com/office/drawing/2014/main" id="{A5D7C0B5-B341-425B-92C6-C35F1AC38396}"/>
                </a:ext>
              </a:extLst>
            </p:cNvPr>
            <p:cNvGrpSpPr/>
            <p:nvPr/>
          </p:nvGrpSpPr>
          <p:grpSpPr>
            <a:xfrm>
              <a:off x="330926" y="287383"/>
              <a:ext cx="8952411" cy="6570617"/>
              <a:chOff x="330926" y="287383"/>
              <a:chExt cx="8952411" cy="6570617"/>
            </a:xfrm>
          </p:grpSpPr>
          <p:grpSp>
            <p:nvGrpSpPr>
              <p:cNvPr id="4" name="กลุ่ม 3">
                <a:extLst>
                  <a:ext uri="{FF2B5EF4-FFF2-40B4-BE49-F238E27FC236}">
                    <a16:creationId xmlns:a16="http://schemas.microsoft.com/office/drawing/2014/main" id="{4BBBF42C-565A-4B83-A04C-7E940CCEAECF}"/>
                  </a:ext>
                </a:extLst>
              </p:cNvPr>
              <p:cNvGrpSpPr/>
              <p:nvPr/>
            </p:nvGrpSpPr>
            <p:grpSpPr>
              <a:xfrm flipH="1">
                <a:off x="330926" y="287383"/>
                <a:ext cx="8421187" cy="6244046"/>
                <a:chOff x="731522" y="647610"/>
                <a:chExt cx="7441822" cy="5650099"/>
              </a:xfrm>
            </p:grpSpPr>
            <p:sp>
              <p:nvSpPr>
                <p:cNvPr id="9" name="สี่เหลี่ยมผืนผ้า 8">
                  <a:extLst>
                    <a:ext uri="{FF2B5EF4-FFF2-40B4-BE49-F238E27FC236}">
                      <a16:creationId xmlns:a16="http://schemas.microsoft.com/office/drawing/2014/main" id="{AD8D176C-68BD-4787-8544-E689C23B3763}"/>
                    </a:ext>
                  </a:extLst>
                </p:cNvPr>
                <p:cNvSpPr/>
                <p:nvPr/>
              </p:nvSpPr>
              <p:spPr>
                <a:xfrm>
                  <a:off x="731522" y="647610"/>
                  <a:ext cx="7441822" cy="5650099"/>
                </a:xfrm>
                <a:prstGeom prst="rect">
                  <a:avLst/>
                </a:prstGeom>
                <a:solidFill>
                  <a:srgbClr val="5B810A"/>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สี่เหลี่ยมผืนผ้า 9">
                  <a:extLst>
                    <a:ext uri="{FF2B5EF4-FFF2-40B4-BE49-F238E27FC236}">
                      <a16:creationId xmlns:a16="http://schemas.microsoft.com/office/drawing/2014/main" id="{861FE87D-BAA0-4628-8095-D4D64F438014}"/>
                    </a:ext>
                  </a:extLst>
                </p:cNvPr>
                <p:cNvSpPr/>
                <p:nvPr/>
              </p:nvSpPr>
              <p:spPr>
                <a:xfrm>
                  <a:off x="838899" y="780205"/>
                  <a:ext cx="7232996" cy="5406211"/>
                </a:xfrm>
                <a:prstGeom prst="rect">
                  <a:avLst/>
                </a:prstGeom>
                <a:solidFill>
                  <a:srgbClr val="FFFFCC"/>
                </a:soli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รูปภาพ 4">
                <a:extLst>
                  <a:ext uri="{FF2B5EF4-FFF2-40B4-BE49-F238E27FC236}">
                    <a16:creationId xmlns:a16="http://schemas.microsoft.com/office/drawing/2014/main" id="{3371CC42-2660-4205-97C6-6D1F9952C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817" y="5484830"/>
                <a:ext cx="2190520" cy="1373170"/>
              </a:xfrm>
              <a:prstGeom prst="rect">
                <a:avLst/>
              </a:prstGeom>
              <a:ln>
                <a:noFill/>
              </a:ln>
              <a:effectLst>
                <a:outerShdw blurRad="190500" algn="tl" rotWithShape="0">
                  <a:srgbClr val="000000">
                    <a:alpha val="70000"/>
                  </a:srgbClr>
                </a:outerShdw>
              </a:effectLst>
            </p:spPr>
          </p:pic>
        </p:grpSp>
        <p:sp>
          <p:nvSpPr>
            <p:cNvPr id="12" name="กล่องข้อความ 11">
              <a:extLst>
                <a:ext uri="{FF2B5EF4-FFF2-40B4-BE49-F238E27FC236}">
                  <a16:creationId xmlns:a16="http://schemas.microsoft.com/office/drawing/2014/main" id="{26A55198-0343-41E5-8F0C-68FB79D50EE6}"/>
                </a:ext>
              </a:extLst>
            </p:cNvPr>
            <p:cNvSpPr txBox="1"/>
            <p:nvPr/>
          </p:nvSpPr>
          <p:spPr>
            <a:xfrm>
              <a:off x="513395" y="582649"/>
              <a:ext cx="8038421" cy="5355312"/>
            </a:xfrm>
            <a:prstGeom prst="rect">
              <a:avLst/>
            </a:prstGeom>
            <a:noFill/>
          </p:spPr>
          <p:txBody>
            <a:bodyPr wrap="square">
              <a:spAutoFit/>
            </a:bodyPr>
            <a:lstStyle/>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การจูนแก๊สระบบ</a:t>
              </a:r>
              <a:r>
                <a:rPr lang="th-TH" b="0" i="0" u="none" strike="noStrike" baseline="0" dirty="0" err="1">
                  <a:solidFill>
                    <a:srgbClr val="0D0D0D"/>
                  </a:solidFill>
                  <a:latin typeface="TH SarabunPSK" panose="020B0500040200020003" pitchFamily="34" charset="-34"/>
                  <a:cs typeface="TH SarabunPSK" panose="020B0500040200020003" pitchFamily="34" charset="-34"/>
                </a:rPr>
                <a:t>มิ๊ก</a:t>
              </a:r>
              <a:r>
                <a:rPr lang="th-TH" b="0" i="0" u="none" strike="noStrike" baseline="0" dirty="0">
                  <a:solidFill>
                    <a:srgbClr val="0D0D0D"/>
                  </a:solidFill>
                  <a:latin typeface="TH SarabunPSK" panose="020B0500040200020003" pitchFamily="34" charset="-34"/>
                  <a:cs typeface="TH SarabunPSK" panose="020B0500040200020003" pitchFamily="34" charset="-34"/>
                </a:rPr>
                <a:t>เซอร์ (</a:t>
              </a:r>
              <a:r>
                <a:rPr lang="en-US" b="0" i="0" u="none" strike="noStrike" baseline="0" dirty="0">
                  <a:solidFill>
                    <a:srgbClr val="0D0D0D"/>
                  </a:solidFill>
                  <a:latin typeface="TH SarabunPSK" panose="020B0500040200020003" pitchFamily="34" charset="-34"/>
                  <a:cs typeface="TH SarabunPSK" panose="020B0500040200020003" pitchFamily="34" charset="-34"/>
                </a:rPr>
                <a:t>MIXER) </a:t>
              </a:r>
              <a:r>
                <a:rPr lang="th-TH" b="0" i="0" u="none" strike="noStrike" baseline="0" dirty="0">
                  <a:solidFill>
                    <a:srgbClr val="0D0D0D"/>
                  </a:solidFill>
                  <a:latin typeface="TH SarabunPSK" panose="020B0500040200020003" pitchFamily="34" charset="-34"/>
                  <a:cs typeface="TH SarabunPSK" panose="020B0500040200020003" pitchFamily="34" charset="-34"/>
                </a:rPr>
                <a:t>หรือเรียกอีกชื่อว่าการจูนแก๊สระบบดูดมารู้จัก</a:t>
              </a:r>
              <a:r>
                <a:rPr lang="th-TH" b="0" i="0" u="none" strike="noStrike" baseline="0" dirty="0" err="1">
                  <a:solidFill>
                    <a:srgbClr val="0D0D0D"/>
                  </a:solidFill>
                  <a:latin typeface="TH SarabunPSK" panose="020B0500040200020003" pitchFamily="34" charset="-34"/>
                  <a:cs typeface="TH SarabunPSK" panose="020B0500040200020003" pitchFamily="34" charset="-34"/>
                </a:rPr>
                <a:t>อุป</a:t>
              </a:r>
              <a:r>
                <a:rPr lang="th-TH" b="0" i="0" u="none" strike="noStrike" baseline="0" dirty="0">
                  <a:solidFill>
                    <a:srgbClr val="0D0D0D"/>
                  </a:solidFill>
                  <a:latin typeface="TH SarabunPSK" panose="020B0500040200020003" pitchFamily="34" charset="-34"/>
                  <a:cs typeface="TH SarabunPSK" panose="020B0500040200020003" pitchFamily="34" charset="-34"/>
                </a:rPr>
                <a:t>กณ์ ที่จะทำการจูนด้วยวาว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b="0" i="0" u="none" strike="noStrike" baseline="0" dirty="0">
                  <a:solidFill>
                    <a:srgbClr val="0D0D0D"/>
                  </a:solidFill>
                  <a:latin typeface="TH SarabunPSK" panose="020B0500040200020003" pitchFamily="34" charset="-34"/>
                  <a:cs typeface="TH SarabunPSK" panose="020B0500040200020003" pitchFamily="34" charset="-34"/>
                </a:rPr>
                <a:t> หรือลิ้นปิดเปิด 3 ตัว คือ 1. สกรูเดินเบา (</a:t>
              </a:r>
              <a:r>
                <a:rPr lang="en-US" b="0" i="0" u="none" strike="noStrike" baseline="0" dirty="0">
                  <a:solidFill>
                    <a:srgbClr val="0D0D0D"/>
                  </a:solidFill>
                  <a:latin typeface="TH SarabunPSK" panose="020B0500040200020003" pitchFamily="34" charset="-34"/>
                  <a:cs typeface="TH SarabunPSK" panose="020B0500040200020003" pitchFamily="34" charset="-34"/>
                </a:rPr>
                <a:t>IDLE) 2. </a:t>
              </a:r>
              <a:r>
                <a:rPr lang="th-TH" b="0" i="0" u="none" strike="noStrike" baseline="0" dirty="0">
                  <a:solidFill>
                    <a:srgbClr val="0D0D0D"/>
                  </a:solidFill>
                  <a:latin typeface="TH SarabunPSK" panose="020B0500040200020003" pitchFamily="34" charset="-34"/>
                  <a:cs typeface="TH SarabunPSK" panose="020B0500040200020003" pitchFamily="34" charset="-34"/>
                </a:rPr>
                <a:t>สกรูเซนซิทีฟ (</a:t>
              </a:r>
              <a:r>
                <a:rPr lang="en-US" b="0" i="0" u="none" strike="noStrike" baseline="0" dirty="0">
                  <a:solidFill>
                    <a:srgbClr val="0D0D0D"/>
                  </a:solidFill>
                  <a:latin typeface="TH SarabunPSK" panose="020B0500040200020003" pitchFamily="34" charset="-34"/>
                  <a:cs typeface="TH SarabunPSK" panose="020B0500040200020003" pitchFamily="34" charset="-34"/>
                </a:rPr>
                <a:t>SENSITIVE) 3. </a:t>
              </a:r>
              <a:r>
                <a:rPr lang="th-TH"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b="0" i="0" u="none" strike="noStrike" baseline="0" dirty="0">
                  <a:solidFill>
                    <a:srgbClr val="0D0D0D"/>
                  </a:solidFill>
                  <a:latin typeface="TH SarabunPSK" panose="020B0500040200020003" pitchFamily="34" charset="-34"/>
                  <a:cs typeface="TH SarabunPSK" panose="020B0500040200020003" pitchFamily="34" charset="-34"/>
                </a:rPr>
                <a:t>ลางสาย หรือ พาวเวอร์วาว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b="0" i="0" u="none" strike="noStrike" baseline="0" dirty="0">
                  <a:solidFill>
                    <a:srgbClr val="0D0D0D"/>
                  </a:solidFill>
                  <a:latin typeface="TH SarabunPSK" panose="020B0500040200020003" pitchFamily="34" charset="-34"/>
                  <a:cs typeface="TH SarabunPSK" panose="020B0500040200020003" pitchFamily="34" charset="-34"/>
                </a:rPr>
                <a:t> (</a:t>
              </a:r>
              <a:r>
                <a:rPr lang="en-US" b="0" i="0" u="none" strike="noStrike" baseline="0" dirty="0">
                  <a:solidFill>
                    <a:srgbClr val="0D0D0D"/>
                  </a:solidFill>
                  <a:latin typeface="TH SarabunPSK" panose="020B0500040200020003" pitchFamily="34" charset="-34"/>
                  <a:cs typeface="TH SarabunPSK" panose="020B0500040200020003" pitchFamily="34" charset="-34"/>
                </a:rPr>
                <a:t>POWER VALVE)</a:t>
              </a:r>
            </a:p>
            <a:p>
              <a:pPr algn="l"/>
              <a:r>
                <a:rPr lang="th-TH" b="1" i="0" u="none" strike="noStrike" baseline="0" dirty="0">
                  <a:solidFill>
                    <a:srgbClr val="000D8E"/>
                  </a:solidFill>
                  <a:latin typeface="TH SarabunPSK" panose="020B0500040200020003" pitchFamily="34" charset="-34"/>
                  <a:cs typeface="TH SarabunPSK" panose="020B0500040200020003" pitchFamily="34" charset="-34"/>
                </a:rPr>
                <a:t>8.8.1 หน้าที่ของอุปกรณ์</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1. สกรูเดินเบา ทำหน้าที่จ่ายก๊าซขณะเครื่องยนต์ไม่มี </a:t>
              </a:r>
              <a:r>
                <a:rPr lang="en-US" b="0" i="0" u="none" strike="noStrike" baseline="0" dirty="0">
                  <a:solidFill>
                    <a:srgbClr val="0D0D0D"/>
                  </a:solidFill>
                  <a:latin typeface="TH SarabunPSK" panose="020B0500040200020003" pitchFamily="34" charset="-34"/>
                  <a:cs typeface="TH SarabunPSK" panose="020B0500040200020003" pitchFamily="34" charset="-34"/>
                </a:rPr>
                <a:t>LOAD </a:t>
              </a:r>
              <a:r>
                <a:rPr lang="th-TH" b="0" i="0" u="none" strike="noStrike" baseline="0" dirty="0">
                  <a:solidFill>
                    <a:srgbClr val="0D0D0D"/>
                  </a:solidFill>
                  <a:latin typeface="TH SarabunPSK" panose="020B0500040200020003" pitchFamily="34" charset="-34"/>
                  <a:cs typeface="TH SarabunPSK" panose="020B0500040200020003" pitchFamily="34" charset="-34"/>
                </a:rPr>
                <a:t>หรือเดินเบา (คือไม่มี </a:t>
              </a:r>
              <a:r>
                <a:rPr lang="en-US" b="0" i="0" u="none" strike="noStrike" baseline="0" dirty="0">
                  <a:solidFill>
                    <a:srgbClr val="0D0D0D"/>
                  </a:solidFill>
                  <a:latin typeface="TH SarabunPSK" panose="020B0500040200020003" pitchFamily="34" charset="-34"/>
                  <a:cs typeface="TH SarabunPSK" panose="020B0500040200020003" pitchFamily="34" charset="-34"/>
                </a:rPr>
                <a:t>LOAD</a:t>
              </a:r>
              <a:r>
                <a:rPr lang="th-TH" b="0" i="0" u="none" strike="noStrike" baseline="0" dirty="0">
                  <a:solidFill>
                    <a:srgbClr val="0D0D0D"/>
                  </a:solidFill>
                  <a:latin typeface="TH SarabunPSK" panose="020B0500040200020003" pitchFamily="34" charset="-34"/>
                  <a:cs typeface="TH SarabunPSK" panose="020B0500040200020003" pitchFamily="34" charset="-34"/>
                </a:rPr>
                <a:t>ในการขับเคลื่อน) การคายสกรูเดินเบาออกมามาก ก๊าซก็จ่ายมากให้รอบสูง การจ่ายก๊าซตรงจุดของสกรูเดินเบามาจากแรงดันในถังก๊าซหมุนเปิดปิดเท่าไหร่ก็จ่ายเท่านั้น</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2. ตัวเซนซิทีฟ (</a:t>
              </a:r>
              <a:r>
                <a:rPr lang="en-US"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b="0" i="0" u="none" strike="noStrike" baseline="0" dirty="0">
                  <a:solidFill>
                    <a:srgbClr val="0D0D0D"/>
                  </a:solidFill>
                  <a:latin typeface="TH SarabunPSK" panose="020B0500040200020003" pitchFamily="34" charset="-34"/>
                  <a:cs typeface="TH SarabunPSK" panose="020B0500040200020003" pitchFamily="34" charset="-34"/>
                </a:rPr>
                <a:t>ทำหน้าที่จ่ายก๊าซตามภาระ </a:t>
              </a:r>
              <a:r>
                <a:rPr lang="en-US" b="0" i="0" u="none" strike="noStrike" baseline="0" dirty="0">
                  <a:solidFill>
                    <a:srgbClr val="0D0D0D"/>
                  </a:solidFill>
                  <a:latin typeface="TH SarabunPSK" panose="020B0500040200020003" pitchFamily="34" charset="-34"/>
                  <a:cs typeface="TH SarabunPSK" panose="020B0500040200020003" pitchFamily="34" charset="-34"/>
                </a:rPr>
                <a:t>LOAD </a:t>
              </a:r>
              <a:r>
                <a:rPr lang="th-TH" b="0" i="0" u="none" strike="noStrike" baseline="0" dirty="0">
                  <a:solidFill>
                    <a:srgbClr val="0D0D0D"/>
                  </a:solidFill>
                  <a:latin typeface="TH SarabunPSK" panose="020B0500040200020003" pitchFamily="34" charset="-34"/>
                  <a:cs typeface="TH SarabunPSK" panose="020B0500040200020003" pitchFamily="34" charset="-34"/>
                </a:rPr>
                <a:t>ต่างๆ ของเครื่องยนต์โดยอาศัยความดันอากาศภายในท่อไอดี เช่น รถจอดอยู่เปิดแอร์ เครื่องยนต์รับ </a:t>
              </a:r>
              <a:r>
                <a:rPr lang="en-US" b="0" i="0" u="none" strike="noStrike" baseline="0" dirty="0">
                  <a:solidFill>
                    <a:srgbClr val="0D0D0D"/>
                  </a:solidFill>
                  <a:latin typeface="TH SarabunPSK" panose="020B0500040200020003" pitchFamily="34" charset="-34"/>
                  <a:cs typeface="TH SarabunPSK" panose="020B0500040200020003" pitchFamily="34" charset="-34"/>
                </a:rPr>
                <a:t>LOAD </a:t>
              </a:r>
              <a:r>
                <a:rPr lang="th-TH" b="0" i="0" u="none" strike="noStrike" baseline="0" dirty="0">
                  <a:solidFill>
                    <a:srgbClr val="0D0D0D"/>
                  </a:solidFill>
                  <a:latin typeface="TH SarabunPSK" panose="020B0500040200020003" pitchFamily="34" charset="-34"/>
                  <a:cs typeface="TH SarabunPSK" panose="020B0500040200020003" pitchFamily="34" charset="-34"/>
                </a:rPr>
                <a:t>ความดันอากาศในท่อไอดีสูงขึ้นจากการเปิดแอร์ </a:t>
              </a:r>
              <a:r>
                <a:rPr lang="en-US"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b="0" i="0" u="none" strike="noStrike" baseline="0" dirty="0">
                  <a:solidFill>
                    <a:srgbClr val="0D0D0D"/>
                  </a:solidFill>
                  <a:latin typeface="TH SarabunPSK" panose="020B0500040200020003" pitchFamily="34" charset="-34"/>
                  <a:cs typeface="TH SarabunPSK" panose="020B0500040200020003" pitchFamily="34" charset="-34"/>
                </a:rPr>
                <a:t>จะจ่ายแก๊สตามแรงดันอากาศในท่อร่วมไอดีการจ่ายแก๊สของ</a:t>
              </a:r>
              <a:r>
                <a:rPr lang="en-US"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b="0" i="0" u="none" strike="noStrike" baseline="0" dirty="0">
                  <a:solidFill>
                    <a:srgbClr val="0D0D0D"/>
                  </a:solidFill>
                  <a:latin typeface="TH SarabunPSK" panose="020B0500040200020003" pitchFamily="34" charset="-34"/>
                  <a:cs typeface="TH SarabunPSK" panose="020B0500040200020003" pitchFamily="34" charset="-34"/>
                </a:rPr>
                <a:t>จ่ายตามรอบการ </a:t>
              </a:r>
              <a:r>
                <a:rPr lang="en-US" b="0" i="0" u="none" strike="noStrike" baseline="0" dirty="0">
                  <a:solidFill>
                    <a:srgbClr val="0D0D0D"/>
                  </a:solidFill>
                  <a:latin typeface="TH SarabunPSK" panose="020B0500040200020003" pitchFamily="34" charset="-34"/>
                  <a:cs typeface="TH SarabunPSK" panose="020B0500040200020003" pitchFamily="34" charset="-34"/>
                </a:rPr>
                <a:t>LOAD </a:t>
              </a:r>
              <a:r>
                <a:rPr lang="th-TH" b="0" i="0" u="none" strike="noStrike" baseline="0" dirty="0">
                  <a:solidFill>
                    <a:srgbClr val="0D0D0D"/>
                  </a:solidFill>
                  <a:latin typeface="TH SarabunPSK" panose="020B0500040200020003" pitchFamily="34" charset="-34"/>
                  <a:cs typeface="TH SarabunPSK" panose="020B0500040200020003" pitchFamily="34" charset="-34"/>
                </a:rPr>
                <a:t>ของเครื่องยนต์ ในขณะที่สกรูเดินเบายังคงทำการจ่ายแก๊สอยู่ตามปกติ คือจ่ายแก๊สปริมาณคงที่ ถ้าหากสปริงที่ </a:t>
              </a:r>
              <a:r>
                <a:rPr lang="en-US"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b="0" i="0" u="none" strike="noStrike" baseline="0" dirty="0">
                  <a:solidFill>
                    <a:srgbClr val="0D0D0D"/>
                  </a:solidFill>
                  <a:latin typeface="TH SarabunPSK" panose="020B0500040200020003" pitchFamily="34" charset="-34"/>
                  <a:cs typeface="TH SarabunPSK" panose="020B0500040200020003" pitchFamily="34" charset="-34"/>
                </a:rPr>
                <a:t>อ่อนจะทำให้การจ่ายก๊าซจะออกมามากสิ้นเปลืองก๊าซมากเกินความจำเป็นดังนั้นการจ่ายก๊าซตรงจุด </a:t>
              </a:r>
              <a:r>
                <a:rPr lang="en-US" b="0" i="0" u="none" strike="noStrike" baseline="0" dirty="0">
                  <a:solidFill>
                    <a:srgbClr val="0D0D0D"/>
                  </a:solidFill>
                  <a:latin typeface="TH SarabunPSK" panose="020B0500040200020003" pitchFamily="34" charset="-34"/>
                  <a:cs typeface="TH SarabunPSK" panose="020B0500040200020003" pitchFamily="34" charset="-34"/>
                </a:rPr>
                <a:t>SENSITVIE </a:t>
              </a:r>
              <a:r>
                <a:rPr lang="th-TH" b="0" i="0" u="none" strike="noStrike" baseline="0" dirty="0">
                  <a:solidFill>
                    <a:srgbClr val="0D0D0D"/>
                  </a:solidFill>
                  <a:latin typeface="TH SarabunPSK" panose="020B0500040200020003" pitchFamily="34" charset="-34"/>
                  <a:cs typeface="TH SarabunPSK" panose="020B0500040200020003" pitchFamily="34" charset="-34"/>
                </a:rPr>
                <a:t>เกิดจากแรงดูดของเครื่องยนต์เยียบคันเร่งมากแรงดูดก็มากตามก๊าซก็จ่ายมากตามแรงดูด</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a:t>
              </a:r>
              <a:r>
                <a:rPr lang="en-US" b="0" i="0" u="none" strike="noStrike" baseline="0" dirty="0">
                  <a:solidFill>
                    <a:srgbClr val="0D0D0D"/>
                  </a:solidFill>
                  <a:latin typeface="TH SarabunPSK" panose="020B0500040200020003" pitchFamily="34" charset="-34"/>
                  <a:cs typeface="TH SarabunPSK" panose="020B0500040200020003" pitchFamily="34" charset="-34"/>
                </a:rPr>
                <a:t>3. MIXER </a:t>
              </a:r>
              <a:r>
                <a:rPr lang="th-TH" b="0" i="0" u="none" strike="noStrike" baseline="0" dirty="0">
                  <a:solidFill>
                    <a:srgbClr val="0D0D0D"/>
                  </a:solidFill>
                  <a:latin typeface="TH SarabunPSK" panose="020B0500040200020003" pitchFamily="34" charset="-34"/>
                  <a:cs typeface="TH SarabunPSK" panose="020B0500040200020003" pitchFamily="34" charset="-34"/>
                </a:rPr>
                <a:t>คือตัวผสมอากาศเข้ากับเชื้อเพลิง </a:t>
              </a:r>
              <a:r>
                <a:rPr lang="en-US" b="0" i="0" u="none" strike="noStrike" baseline="0" dirty="0">
                  <a:solidFill>
                    <a:srgbClr val="0D0D0D"/>
                  </a:solidFill>
                  <a:latin typeface="TH SarabunPSK" panose="020B0500040200020003" pitchFamily="34" charset="-34"/>
                  <a:cs typeface="TH SarabunPSK" panose="020B0500040200020003" pitchFamily="34" charset="-34"/>
                </a:rPr>
                <a:t>MIXER </a:t>
              </a:r>
              <a:r>
                <a:rPr lang="th-TH" b="0" i="0" u="none" strike="noStrike" baseline="0" dirty="0">
                  <a:solidFill>
                    <a:srgbClr val="0D0D0D"/>
                  </a:solidFill>
                  <a:latin typeface="TH SarabunPSK" panose="020B0500040200020003" pitchFamily="34" charset="-34"/>
                  <a:cs typeface="TH SarabunPSK" panose="020B0500040200020003" pitchFamily="34" charset="-34"/>
                </a:rPr>
                <a:t>มีลักษณะเป็นคอขอดที่มีขนาดรูคงที่หากรถใช้ความเร็วสูง แต่คอขอดที่ </a:t>
              </a:r>
              <a:r>
                <a:rPr lang="en-US" b="0" i="0" u="none" strike="noStrike" baseline="0" dirty="0">
                  <a:solidFill>
                    <a:srgbClr val="0D0D0D"/>
                  </a:solidFill>
                  <a:latin typeface="TH SarabunPSK" panose="020B0500040200020003" pitchFamily="34" charset="-34"/>
                  <a:cs typeface="TH SarabunPSK" panose="020B0500040200020003" pitchFamily="34" charset="-34"/>
                </a:rPr>
                <a:t>MIXER </a:t>
              </a:r>
              <a:r>
                <a:rPr lang="th-TH" b="0" i="0" u="none" strike="noStrike" baseline="0" dirty="0">
                  <a:solidFill>
                    <a:srgbClr val="0D0D0D"/>
                  </a:solidFill>
                  <a:latin typeface="TH SarabunPSK" panose="020B0500040200020003" pitchFamily="34" charset="-34"/>
                  <a:cs typeface="TH SarabunPSK" panose="020B0500040200020003" pitchFamily="34" charset="-34"/>
                </a:rPr>
                <a:t>มีขนาดรูเล็ก รูเล็กนี้จะขวางทางอากาศขณะที่ใช้ความเร็วสูง ทำให้มีอากาศน้อยลงทำให้ส่วนผสมไม่พอไปใช้งาน</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4. 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b="0" i="0" u="none" strike="noStrike" baseline="0" dirty="0">
                  <a:solidFill>
                    <a:srgbClr val="0D0D0D"/>
                  </a:solidFill>
                  <a:latin typeface="TH SarabunPSK" panose="020B0500040200020003" pitchFamily="34" charset="-34"/>
                  <a:cs typeface="TH SarabunPSK" panose="020B0500040200020003" pitchFamily="34" charset="-34"/>
                </a:rPr>
                <a:t>จ่ายก๊าซหลัก เรียกวาว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b="0" i="0" u="none" strike="noStrike" baseline="0" dirty="0">
                  <a:solidFill>
                    <a:srgbClr val="0D0D0D"/>
                  </a:solidFill>
                  <a:latin typeface="TH SarabunPSK" panose="020B0500040200020003" pitchFamily="34" charset="-34"/>
                  <a:cs typeface="TH SarabunPSK" panose="020B0500040200020003" pitchFamily="34" charset="-34"/>
                </a:rPr>
                <a:t>ลางสาย หรือเรียกพาวเวอร์วาว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b="0" i="0" u="none" strike="noStrike" baseline="0" dirty="0">
                  <a:solidFill>
                    <a:srgbClr val="0D0D0D"/>
                  </a:solidFill>
                  <a:latin typeface="TH SarabunPSK" panose="020B0500040200020003" pitchFamily="34" charset="-34"/>
                  <a:cs typeface="TH SarabunPSK" panose="020B0500040200020003" pitchFamily="34" charset="-34"/>
                </a:rPr>
                <a:t> มีหน้าที่ควบคุมปริมาณของก๊าซที่ไหลเข้าเครื่องผสมก๊าซ (</a:t>
              </a:r>
              <a:r>
                <a:rPr lang="en-US" b="0" i="0" u="none" strike="noStrike" baseline="0" dirty="0">
                  <a:solidFill>
                    <a:srgbClr val="0D0D0D"/>
                  </a:solidFill>
                  <a:latin typeface="TH SarabunPSK" panose="020B0500040200020003" pitchFamily="34" charset="-34"/>
                  <a:cs typeface="TH SarabunPSK" panose="020B0500040200020003" pitchFamily="34" charset="-34"/>
                </a:rPr>
                <a:t>MIXER) </a:t>
              </a:r>
              <a:r>
                <a:rPr lang="th-TH" b="0" i="0" u="none" strike="noStrike" baseline="0" dirty="0">
                  <a:solidFill>
                    <a:srgbClr val="0D0D0D"/>
                  </a:solidFill>
                  <a:latin typeface="TH SarabunPSK" panose="020B0500040200020003" pitchFamily="34" charset="-34"/>
                  <a:cs typeface="TH SarabunPSK" panose="020B0500040200020003" pitchFamily="34" charset="-34"/>
                </a:rPr>
                <a:t>การหมุนเข้า–ออก พาวเวอร์วาว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b="0" i="0" u="none" strike="noStrike" baseline="0" dirty="0">
                  <a:solidFill>
                    <a:srgbClr val="0D0D0D"/>
                  </a:solidFill>
                  <a:latin typeface="TH SarabunPSK" panose="020B0500040200020003" pitchFamily="34" charset="-34"/>
                  <a:cs typeface="TH SarabunPSK" panose="020B0500040200020003" pitchFamily="34" charset="-34"/>
                </a:rPr>
                <a:t>สามารถกำหนดแรงดูดที่ไปทำให้หม้อต้มจ่ายแก๊สมาก หรือน้อยได้</a:t>
              </a:r>
            </a:p>
            <a:p>
              <a:pPr algn="l"/>
              <a:r>
                <a:rPr lang="th-TH" dirty="0">
                  <a:solidFill>
                    <a:srgbClr val="0D0D0D"/>
                  </a:solidFill>
                  <a:latin typeface="TH SarabunPSK" panose="020B0500040200020003" pitchFamily="34" charset="-34"/>
                  <a:cs typeface="TH SarabunPSK" panose="020B0500040200020003" pitchFamily="34" charset="-34"/>
                </a:rPr>
                <a:t>	</a:t>
              </a:r>
              <a:r>
                <a:rPr lang="th-TH" b="0" i="0" u="none" strike="noStrike" baseline="0" dirty="0">
                  <a:solidFill>
                    <a:srgbClr val="0D0D0D"/>
                  </a:solidFill>
                  <a:latin typeface="TH SarabunPSK" panose="020B0500040200020003" pitchFamily="34" charset="-34"/>
                  <a:cs typeface="TH SarabunPSK" panose="020B0500040200020003" pitchFamily="34" charset="-34"/>
                </a:rPr>
                <a:t>การใช้งานพาวเวอร์วาว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b="0" i="0" u="none" strike="noStrike" baseline="0" dirty="0">
                  <a:solidFill>
                    <a:srgbClr val="0D0D0D"/>
                  </a:solidFill>
                  <a:latin typeface="TH SarabunPSK" panose="020B0500040200020003" pitchFamily="34" charset="-34"/>
                  <a:cs typeface="TH SarabunPSK" panose="020B0500040200020003" pitchFamily="34" charset="-34"/>
                </a:rPr>
                <a:t> เมื่อจูนเสร็จเรียบร้อยแล้ว พาวเวอร์วาว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b="0" i="0" u="none" strike="noStrike" baseline="0" dirty="0">
                  <a:solidFill>
                    <a:srgbClr val="0D0D0D"/>
                  </a:solidFill>
                  <a:latin typeface="TH SarabunPSK" panose="020B0500040200020003" pitchFamily="34" charset="-34"/>
                  <a:cs typeface="TH SarabunPSK" panose="020B0500040200020003" pitchFamily="34" charset="-34"/>
                </a:rPr>
                <a:t>จะเป็นอุปกรณ์ที่อยู่คงที่ ไม่เปลี่ยนแปลงปริมาณการไหลของก๊าซจากหม้อต้ม จากการเพิ่มรอบหรือลดรอบของเครื่องยนต์ ในขณะที่อุปกรณ์เดินเบา (</a:t>
              </a:r>
              <a:r>
                <a:rPr lang="en-US" b="0" i="0" u="none" strike="noStrike" baseline="0" dirty="0">
                  <a:solidFill>
                    <a:srgbClr val="0D0D0D"/>
                  </a:solidFill>
                  <a:latin typeface="TH SarabunPSK" panose="020B0500040200020003" pitchFamily="34" charset="-34"/>
                  <a:cs typeface="TH SarabunPSK" panose="020B0500040200020003" pitchFamily="34" charset="-34"/>
                </a:rPr>
                <a:t>IDLE) </a:t>
              </a:r>
              <a:r>
                <a:rPr lang="th-TH" b="0" i="0" u="none" strike="noStrike" baseline="0" dirty="0">
                  <a:solidFill>
                    <a:srgbClr val="0D0D0D"/>
                  </a:solidFill>
                  <a:latin typeface="TH SarabunPSK" panose="020B0500040200020003" pitchFamily="34" charset="-34"/>
                  <a:cs typeface="TH SarabunPSK" panose="020B0500040200020003" pitchFamily="34" charset="-34"/>
                </a:rPr>
                <a:t>ก็เช่นกันเป็นอุปกรณ์ที่ให้การไหลของก๊าซคงที่ไม่เปลี่ยนแปลงตามรอบของเครื่องยนต์ส่วนตัว </a:t>
              </a:r>
              <a:r>
                <a:rPr lang="en-US"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b="0" i="0" u="none" strike="noStrike" baseline="0" dirty="0">
                  <a:solidFill>
                    <a:srgbClr val="0D0D0D"/>
                  </a:solidFill>
                  <a:latin typeface="TH SarabunPSK" panose="020B0500040200020003" pitchFamily="34" charset="-34"/>
                  <a:cs typeface="TH SarabunPSK" panose="020B0500040200020003" pitchFamily="34" charset="-34"/>
                </a:rPr>
                <a:t>จะเปลี่ยนตามแรงดูด เพราะตัว </a:t>
              </a:r>
              <a:r>
                <a:rPr lang="en-US"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b="0" i="0" u="none" strike="noStrike" baseline="0" dirty="0">
                  <a:solidFill>
                    <a:srgbClr val="0D0D0D"/>
                  </a:solidFill>
                  <a:latin typeface="TH SarabunPSK" panose="020B0500040200020003" pitchFamily="34" charset="-34"/>
                  <a:cs typeface="TH SarabunPSK" panose="020B0500040200020003" pitchFamily="34" charset="-34"/>
                </a:rPr>
                <a:t>เป็นสปริง จ่ายแก๊สออกมากหรือน้อยตามแรงดูดของเครื่องยนต์ เพราะฉะนั้นจะต้องหาตำแหน่งที่เหมาะสมของ </a:t>
              </a:r>
              <a:r>
                <a:rPr lang="en-US"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b="0" i="0" u="none" strike="noStrike" baseline="0" dirty="0">
                  <a:solidFill>
                    <a:srgbClr val="0D0D0D"/>
                  </a:solidFill>
                  <a:latin typeface="TH SarabunPSK" panose="020B0500040200020003" pitchFamily="34" charset="-34"/>
                  <a:cs typeface="TH SarabunPSK" panose="020B0500040200020003" pitchFamily="34" charset="-34"/>
                </a:rPr>
                <a:t>โดยการเปิดพาวเวอร์วาว</a:t>
              </a:r>
              <a:r>
                <a:rPr lang="th-TH"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b="0" i="0" u="none" strike="noStrike" baseline="0" dirty="0">
                  <a:solidFill>
                    <a:srgbClr val="0D0D0D"/>
                  </a:solidFill>
                  <a:latin typeface="TH SarabunPSK" panose="020B0500040200020003" pitchFamily="34" charset="-34"/>
                  <a:cs typeface="TH SarabunPSK" panose="020B0500040200020003" pitchFamily="34" charset="-34"/>
                </a:rPr>
                <a:t>ให้กว้างก่อนเพื่อให้แก๊สสามารถไหลเข้า </a:t>
              </a:r>
              <a:r>
                <a:rPr lang="en-US" b="0" i="0" u="none" strike="noStrike" baseline="0" dirty="0">
                  <a:solidFill>
                    <a:srgbClr val="0D0D0D"/>
                  </a:solidFill>
                  <a:latin typeface="TH SarabunPSK" panose="020B0500040200020003" pitchFamily="34" charset="-34"/>
                  <a:cs typeface="TH SarabunPSK" panose="020B0500040200020003" pitchFamily="34" charset="-34"/>
                </a:rPr>
                <a:t>MIXER </a:t>
              </a:r>
              <a:r>
                <a:rPr lang="th-TH" b="0" i="0" u="none" strike="noStrike" baseline="0" dirty="0">
                  <a:solidFill>
                    <a:srgbClr val="0D0D0D"/>
                  </a:solidFill>
                  <a:latin typeface="TH SarabunPSK" panose="020B0500040200020003" pitchFamily="34" charset="-34"/>
                  <a:cs typeface="TH SarabunPSK" panose="020B0500040200020003" pitchFamily="34" charset="-34"/>
                </a:rPr>
                <a:t>ได้สะดวก (ตามข้อ 3 วิธีการจูนระบบดูด)</a:t>
              </a:r>
              <a:endParaRPr lang="en-US" dirty="0">
                <a:latin typeface="TH SarabunPSK" panose="020B0500040200020003" pitchFamily="34" charset="-34"/>
                <a:cs typeface="TH SarabunPSK" panose="020B0500040200020003" pitchFamily="34" charset="-34"/>
              </a:endParaRPr>
            </a:p>
          </p:txBody>
        </p:sp>
      </p:grpSp>
      <p:grpSp>
        <p:nvGrpSpPr>
          <p:cNvPr id="14" name="กลุ่ม 13">
            <a:extLst>
              <a:ext uri="{FF2B5EF4-FFF2-40B4-BE49-F238E27FC236}">
                <a16:creationId xmlns:a16="http://schemas.microsoft.com/office/drawing/2014/main" id="{B65964E9-C677-4DC2-88DF-87651563A618}"/>
              </a:ext>
            </a:extLst>
          </p:cNvPr>
          <p:cNvGrpSpPr/>
          <p:nvPr/>
        </p:nvGrpSpPr>
        <p:grpSpPr>
          <a:xfrm>
            <a:off x="8341616" y="28568"/>
            <a:ext cx="810209" cy="768311"/>
            <a:chOff x="7722968" y="106516"/>
            <a:chExt cx="1154709" cy="1025278"/>
          </a:xfrm>
        </p:grpSpPr>
        <p:sp>
          <p:nvSpPr>
            <p:cNvPr id="15" name="วงรี 14">
              <a:extLst>
                <a:ext uri="{FF2B5EF4-FFF2-40B4-BE49-F238E27FC236}">
                  <a16:creationId xmlns:a16="http://schemas.microsoft.com/office/drawing/2014/main" id="{5AB2C9C2-F344-4AF6-A6C4-DCCAC97A11F6}"/>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รูปภาพ 15">
              <a:extLst>
                <a:ext uri="{FF2B5EF4-FFF2-40B4-BE49-F238E27FC236}">
                  <a16:creationId xmlns:a16="http://schemas.microsoft.com/office/drawing/2014/main" id="{D9A08069-8038-4A52-9C06-FE74B0B5F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986148950"/>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F52C0F37-C5A0-4C7C-B4AF-110A75C4E93D}"/>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B7776970-4906-4877-A5E2-42E2CF2524CD}"/>
              </a:ext>
            </a:extLst>
          </p:cNvPr>
          <p:cNvGrpSpPr/>
          <p:nvPr/>
        </p:nvGrpSpPr>
        <p:grpSpPr>
          <a:xfrm>
            <a:off x="330926" y="287383"/>
            <a:ext cx="9005619" cy="6696892"/>
            <a:chOff x="330926" y="287383"/>
            <a:chExt cx="9005619" cy="6696892"/>
          </a:xfrm>
        </p:grpSpPr>
        <p:grpSp>
          <p:nvGrpSpPr>
            <p:cNvPr id="12" name="กลุ่ม 11">
              <a:extLst>
                <a:ext uri="{FF2B5EF4-FFF2-40B4-BE49-F238E27FC236}">
                  <a16:creationId xmlns:a16="http://schemas.microsoft.com/office/drawing/2014/main" id="{C371841A-C697-4012-A27B-4F54538EF94E}"/>
                </a:ext>
              </a:extLst>
            </p:cNvPr>
            <p:cNvGrpSpPr/>
            <p:nvPr/>
          </p:nvGrpSpPr>
          <p:grpSpPr>
            <a:xfrm>
              <a:off x="330926" y="287383"/>
              <a:ext cx="9005619" cy="6696892"/>
              <a:chOff x="330926" y="287383"/>
              <a:chExt cx="9005619" cy="6696892"/>
            </a:xfrm>
          </p:grpSpPr>
          <p:grpSp>
            <p:nvGrpSpPr>
              <p:cNvPr id="6" name="กลุ่ม 5">
                <a:extLst>
                  <a:ext uri="{FF2B5EF4-FFF2-40B4-BE49-F238E27FC236}">
                    <a16:creationId xmlns:a16="http://schemas.microsoft.com/office/drawing/2014/main" id="{9753D7AD-C911-4465-BA30-A978ACAE6922}"/>
                  </a:ext>
                </a:extLst>
              </p:cNvPr>
              <p:cNvGrpSpPr/>
              <p:nvPr/>
            </p:nvGrpSpPr>
            <p:grpSpPr>
              <a:xfrm flipH="1">
                <a:off x="330926" y="287383"/>
                <a:ext cx="8421187" cy="6244046"/>
                <a:chOff x="731522" y="647610"/>
                <a:chExt cx="7441822" cy="5650099"/>
              </a:xfrm>
            </p:grpSpPr>
            <p:sp>
              <p:nvSpPr>
                <p:cNvPr id="8" name="สี่เหลี่ยมผืนผ้า 7">
                  <a:extLst>
                    <a:ext uri="{FF2B5EF4-FFF2-40B4-BE49-F238E27FC236}">
                      <a16:creationId xmlns:a16="http://schemas.microsoft.com/office/drawing/2014/main" id="{1EAEEF90-47DB-4668-910C-DCEDE47DBF7D}"/>
                    </a:ext>
                  </a:extLst>
                </p:cNvPr>
                <p:cNvSpPr/>
                <p:nvPr/>
              </p:nvSpPr>
              <p:spPr>
                <a:xfrm>
                  <a:off x="731522" y="647610"/>
                  <a:ext cx="7441822" cy="5650099"/>
                </a:xfrm>
                <a:prstGeom prst="rect">
                  <a:avLst/>
                </a:prstGeom>
                <a:solidFill>
                  <a:schemeClr val="accent2">
                    <a:lumMod val="60000"/>
                    <a:lumOff val="40000"/>
                  </a:schemeClr>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B7E2FA7C-4528-4A0E-A274-4150691658F5}"/>
                    </a:ext>
                  </a:extLst>
                </p:cNvPr>
                <p:cNvSpPr/>
                <p:nvPr/>
              </p:nvSpPr>
              <p:spPr>
                <a:xfrm>
                  <a:off x="838899" y="780205"/>
                  <a:ext cx="7232996" cy="5406211"/>
                </a:xfrm>
                <a:prstGeom prst="rect">
                  <a:avLst/>
                </a:prstGeom>
                <a:solidFill>
                  <a:srgbClr val="FFFFCC"/>
                </a:soli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รูปภาพ 10">
                <a:extLst>
                  <a:ext uri="{FF2B5EF4-FFF2-40B4-BE49-F238E27FC236}">
                    <a16:creationId xmlns:a16="http://schemas.microsoft.com/office/drawing/2014/main" id="{669A22AF-A9B0-4A50-B6F3-D8BFB0FCC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665" y="5007643"/>
                <a:ext cx="1411880" cy="1976632"/>
              </a:xfrm>
              <a:prstGeom prst="rect">
                <a:avLst/>
              </a:prstGeom>
            </p:spPr>
          </p:pic>
        </p:grpSp>
        <p:sp>
          <p:nvSpPr>
            <p:cNvPr id="14" name="กล่องข้อความ 13">
              <a:extLst>
                <a:ext uri="{FF2B5EF4-FFF2-40B4-BE49-F238E27FC236}">
                  <a16:creationId xmlns:a16="http://schemas.microsoft.com/office/drawing/2014/main" id="{D5F1C19E-2215-4740-84ED-DA0F504AC052}"/>
                </a:ext>
              </a:extLst>
            </p:cNvPr>
            <p:cNvSpPr txBox="1"/>
            <p:nvPr/>
          </p:nvSpPr>
          <p:spPr>
            <a:xfrm>
              <a:off x="557143" y="671424"/>
              <a:ext cx="8029713" cy="5324535"/>
            </a:xfrm>
            <a:prstGeom prst="rect">
              <a:avLst/>
            </a:prstGeom>
            <a:noFill/>
          </p:spPr>
          <p:txBody>
            <a:bodyPr wrap="square">
              <a:spAutoFit/>
            </a:bodyPr>
            <a:lstStyle/>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การทำงานของรอบเครื่องยนต์ หลัก ๆ มี 2 สถานะ คือ การทำงานที่อยู่ในรอบเดินเบา คือสตาร์ตรถขณะที่รถจอดเครื่องยนต์ทำงาน จะมีภาระโหลดหรือไม่มีก็ได้ การมีภาระโหลด เช่น การเปิดแอร์, การเปิดอุปกรณ์ไฟฟ้าทุกชนิด วิทยุ, ไฟหน้ารถ อื่นๆและสถานะที่สอง คือการทำงานของเครื่องยนต์ในรอบเร่ง คือการกดคันเร่งให้รถวิ่งไปได้ วิ่งช้าวิ่งเร็ว ก็อยู่ในสถานะรอบเร่งเพราะฉะนั้นรอบเร่งก็มีรอบเร่งที่ 1500 รอบ, 2000 รอบ, 2500 รอบ, 3000 รอบ, 3500 รอบ, 4000 รอบ หรือ 4,500 รอบตามขนาดของเครื่องยนต์ หรือ</a:t>
              </a:r>
            </a:p>
            <a:p>
              <a:pPr algn="l"/>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สเปค</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การเร่งรอบเปลี่ยนเกียร์ของเครื่องยนต์แต่ละยี่ห้อ</a:t>
              </a:r>
            </a:p>
            <a:p>
              <a:pPr algn="l"/>
              <a:r>
                <a:rPr lang="th-TH" sz="1700" b="1" i="0" u="none" strike="noStrike" baseline="0" dirty="0">
                  <a:solidFill>
                    <a:srgbClr val="000D8E"/>
                  </a:solidFill>
                  <a:latin typeface="TH SarabunPSK" panose="020B0500040200020003" pitchFamily="34" charset="-34"/>
                  <a:cs typeface="TH SarabunPSK" panose="020B0500040200020003" pitchFamily="34" charset="-34"/>
                </a:rPr>
                <a:t>8.8.2 เป้าหมายของการจูนแก๊ส</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เป้าหมายของการจูนแก๊ส คือ จูนเพื่อให้แก๊สสิ้นเปลืองน้อยสุดได้กำลังมากที่สุด ทำให้อัตราส่วนเหมาะสมกับกำลังที่ทำได้</a:t>
              </a:r>
            </a:p>
            <a:p>
              <a:pPr algn="l"/>
              <a:r>
                <a:rPr lang="th-TH" sz="1700" b="1" i="0" u="none" strike="noStrike" baseline="0" dirty="0">
                  <a:solidFill>
                    <a:srgbClr val="000D8E"/>
                  </a:solidFill>
                  <a:latin typeface="TH SarabunPSK" panose="020B0500040200020003" pitchFamily="34" charset="-34"/>
                  <a:cs typeface="TH SarabunPSK" panose="020B0500040200020003" pitchFamily="34" charset="-34"/>
                </a:rPr>
                <a:t>8.8.3 ขั้นตอนการปรับจูน</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การปรับจูนต้องใช้ 2 คน คนหนึ่ง</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เยีบบ</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คันเร่ง (ระวังให้เกียร์รถอยู่ตำแหน่ง เกียร์ว่าง) อีกคนคอยปรับจูนที่วาว</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การจูนขณะเครื่องยนต์ทำงานในรอบเดินเบา จัดให้เครื่องยนต์ต้องไม่มีภาระโหลดทางไฟฟ้าวิธีการจูนระบบดูด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MIXER)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ขณะเครื่องยนต์ทำงานในรอบเดินเบา รถยนต์ทำงานอยู่กับที่</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1. ก่อนทำการจูนทุกครั้ง ต้องอุ่นเครื่องยนต์ให้ได้อุณหภูมิทำงานก่อน ให้พัดลมไฟฟ้าทำงาน หรือเข็มอุณหภูมิอยู่ใน ตำแหน่งทำงานปกติ</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2. ดับเครื่องยนต์</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3. เปิดวาว</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ลางสายให้กว้างไว้ก่อน โดยการหมุนวาว</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ลางสายออกประมา 3 รอบ หมุนให้ก๊าซออกมาก่อน (การ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BACK FIRE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เกิดจากส่วนผสมของอากาศกับเชื้อเพลิงบางมาก จนทำให้เกิดการจุดระเบิดด้วยตัวเองได้ คือ ไอดี สามารถสันดาปและจุดระเบิดด้วยตัวเองได้ วิธีการปรับก๊าซคือจูนให้ส่วนผสมไอดีหนาไว้ก่อน และค่อยปรับเบาลงมา)</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4. หมุนสกรู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ตามเข็มนาฬิกา จนสุด สร</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ิง</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จะไปกด</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ไดอะแฟ</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ลม </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ไดอะแฟ</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ลมจะไม่เปิด</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5. หมุนสกรู เดินเบาคลายออก ~ 1/4 รอบ</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6. จากนั้นทำการสตาร์ตเครื่องยนต์โดยการใช้ก๊าซ ถ้าไม่ติดให้คลายสกรูเดินเบา ออกมาอีก1/4 รอบ แล้วทำการสตาร์ตอีกครั้ง </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ถ้าไม่ติดก็คลายออกไปเรื่อย ๆ จนกว่าจะสตาร์ตติดโดยคลายออกทีละ1/4 รอบ</a:t>
              </a:r>
              <a:endParaRPr lang="en-US" sz="1700" dirty="0">
                <a:latin typeface="TH SarabunPSK" panose="020B0500040200020003" pitchFamily="34" charset="-34"/>
                <a:cs typeface="TH SarabunPSK" panose="020B0500040200020003" pitchFamily="34" charset="-34"/>
              </a:endParaRPr>
            </a:p>
          </p:txBody>
        </p:sp>
      </p:grpSp>
      <p:grpSp>
        <p:nvGrpSpPr>
          <p:cNvPr id="16" name="กลุ่ม 15">
            <a:extLst>
              <a:ext uri="{FF2B5EF4-FFF2-40B4-BE49-F238E27FC236}">
                <a16:creationId xmlns:a16="http://schemas.microsoft.com/office/drawing/2014/main" id="{663DA6A2-D359-4598-B022-D2C0D7F9B02A}"/>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664F8238-54E8-4E52-8B64-614568EA9EEF}"/>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FDB603A2-9CEC-457F-AF95-957F9A0C3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85101691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0A079B2F-5BB8-40F6-9E11-0743FBBFCCDD}"/>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5201D055-DF93-4927-91E0-83D4B54CCAAC}"/>
              </a:ext>
            </a:extLst>
          </p:cNvPr>
          <p:cNvGrpSpPr/>
          <p:nvPr/>
        </p:nvGrpSpPr>
        <p:grpSpPr>
          <a:xfrm>
            <a:off x="313509" y="461555"/>
            <a:ext cx="8969828" cy="6122125"/>
            <a:chOff x="313509" y="461555"/>
            <a:chExt cx="8969828" cy="6122125"/>
          </a:xfrm>
        </p:grpSpPr>
        <p:grpSp>
          <p:nvGrpSpPr>
            <p:cNvPr id="12" name="กลุ่ม 11">
              <a:extLst>
                <a:ext uri="{FF2B5EF4-FFF2-40B4-BE49-F238E27FC236}">
                  <a16:creationId xmlns:a16="http://schemas.microsoft.com/office/drawing/2014/main" id="{17703B9D-CB84-4D04-89AA-332C9E6A2455}"/>
                </a:ext>
              </a:extLst>
            </p:cNvPr>
            <p:cNvGrpSpPr/>
            <p:nvPr/>
          </p:nvGrpSpPr>
          <p:grpSpPr>
            <a:xfrm>
              <a:off x="313509" y="461555"/>
              <a:ext cx="8969828" cy="6122125"/>
              <a:chOff x="330926" y="287383"/>
              <a:chExt cx="9088118" cy="6570616"/>
            </a:xfrm>
          </p:grpSpPr>
          <p:grpSp>
            <p:nvGrpSpPr>
              <p:cNvPr id="6" name="กลุ่ม 5">
                <a:extLst>
                  <a:ext uri="{FF2B5EF4-FFF2-40B4-BE49-F238E27FC236}">
                    <a16:creationId xmlns:a16="http://schemas.microsoft.com/office/drawing/2014/main" id="{060754D8-60CF-4B32-A365-F890D43CB17D}"/>
                  </a:ext>
                </a:extLst>
              </p:cNvPr>
              <p:cNvGrpSpPr/>
              <p:nvPr/>
            </p:nvGrpSpPr>
            <p:grpSpPr>
              <a:xfrm flipH="1">
                <a:off x="330926" y="287383"/>
                <a:ext cx="8421187" cy="6244046"/>
                <a:chOff x="731522" y="647610"/>
                <a:chExt cx="7441822" cy="5650099"/>
              </a:xfrm>
            </p:grpSpPr>
            <p:sp>
              <p:nvSpPr>
                <p:cNvPr id="8" name="สี่เหลี่ยมผืนผ้า 7">
                  <a:extLst>
                    <a:ext uri="{FF2B5EF4-FFF2-40B4-BE49-F238E27FC236}">
                      <a16:creationId xmlns:a16="http://schemas.microsoft.com/office/drawing/2014/main" id="{DC55B2E6-0836-4836-8A0C-5D864B814A5C}"/>
                    </a:ext>
                  </a:extLst>
                </p:cNvPr>
                <p:cNvSpPr/>
                <p:nvPr/>
              </p:nvSpPr>
              <p:spPr>
                <a:xfrm>
                  <a:off x="731522" y="647610"/>
                  <a:ext cx="7441822" cy="5650099"/>
                </a:xfrm>
                <a:prstGeom prst="rect">
                  <a:avLst/>
                </a:prstGeom>
                <a:solidFill>
                  <a:srgbClr val="AAB7D5"/>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0A48992E-7075-4C32-96FA-DAA0CC14619B}"/>
                    </a:ext>
                  </a:extLst>
                </p:cNvPr>
                <p:cNvSpPr/>
                <p:nvPr/>
              </p:nvSpPr>
              <p:spPr>
                <a:xfrm>
                  <a:off x="838899" y="780205"/>
                  <a:ext cx="7232996" cy="5406211"/>
                </a:xfrm>
                <a:prstGeom prst="rect">
                  <a:avLst/>
                </a:prstGeom>
                <a:solidFill>
                  <a:srgbClr val="FFFFCC"/>
                </a:soli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รูปภาพ 10">
                <a:extLst>
                  <a:ext uri="{FF2B5EF4-FFF2-40B4-BE49-F238E27FC236}">
                    <a16:creationId xmlns:a16="http://schemas.microsoft.com/office/drawing/2014/main" id="{7CED2DD1-E728-41AB-A4DB-7163731F9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2364" y="5367941"/>
                <a:ext cx="1246680" cy="1490058"/>
              </a:xfrm>
              <a:prstGeom prst="rect">
                <a:avLst/>
              </a:prstGeom>
            </p:spPr>
          </p:pic>
        </p:grpSp>
        <p:sp>
          <p:nvSpPr>
            <p:cNvPr id="14" name="กล่องข้อความ 13">
              <a:extLst>
                <a:ext uri="{FF2B5EF4-FFF2-40B4-BE49-F238E27FC236}">
                  <a16:creationId xmlns:a16="http://schemas.microsoft.com/office/drawing/2014/main" id="{EE3AF9F4-1010-429D-984A-3C30CF310652}"/>
                </a:ext>
              </a:extLst>
            </p:cNvPr>
            <p:cNvSpPr txBox="1"/>
            <p:nvPr/>
          </p:nvSpPr>
          <p:spPr>
            <a:xfrm>
              <a:off x="518913" y="738988"/>
              <a:ext cx="7910984" cy="5262979"/>
            </a:xfrm>
            <a:prstGeom prst="rect">
              <a:avLst/>
            </a:prstGeom>
            <a:noFill/>
          </p:spPr>
          <p:txBody>
            <a:bodyPr wrap="square">
              <a:spAutoFit/>
            </a:bodyPr>
            <a:lstStyle/>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7. เมื่อเครื่องยนต์สตาร์ตติดเรียบร้อย และอยู่ในรอบเดินเบา (รอบเดินเบาตามปกติ ~800 + /–50 รอบ / นาที ขณะนี้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ไม่ได้จ่ายก๊าซออกมา เพราะว่าหมุนปิด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อยู่ ปิดสุดไปตามข้อ 4) ทำให้การใช้เชื้อเพลิงก๊าซขณะนี้ได้รอบเดินเบาเท่ากับการใช้ระบบเชื้อเพลิงน้ำมัน</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8. หมุนสกรูเดินเบาเข้า จนรอบเครื่องยนต์ตกประมาณ 600 รอบ (เครื่องยนต์สั่น)</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9. คลายสกรู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ออกจนกระทั่งรอบเครื่องยนต์</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อยู๋</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ในรอบเดินเบาปกติประมาณ800 + /–50 รอบ (คลาย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สปริงจะคายออก)</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10. จากนี้เร่งเครื่องที่ 3,000–4,000 รอบ/นาที ให้นิ่งที่สุด (คือเยียบเท้านิ่งไว้ แช่ไว้ที่รอบ3,000, 3,500, หรือ 4,000 รอบ/นาที อย่างใดอย่างหนึ่ง ปกติจะให้เท้านิ่งอยู่ที่ 3,000 รอบ/นาที จุดนี้จะเป็นการหาจุด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ของการจูนแก๊สระบบดูด (การหาจุด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คือหาจุดสูงสุด ที่สามารถใช้ก๊าซได้อย่างสมบูรณ์ ไม่มากเกินไปหรือน้อยเกินไปโดยการเร่งรอบเครื่องให้นิ่งที่สุดที่ 3,000–4,000 รอบ / นาที ขึ้นอยู่กำลัง</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สเปค</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ของเครื่องยนต์ว่าให้กำลังดีที่สุดที่รอบเท่าไหร่ และขณะที่เท้าเยียบคันเร่งอยู่กับที่ที่ 3,000 รอบแล้ว ขณะจูน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รอบเครื่องยนต์อาจขยับไปมาแต่เท้าต้องนิ่งอยู่กับที่ และเราอาจเห็นรอบเครื่องยนต์ตกหรือ เพิ่มขึ้น ไม่ต้องสนใจ ต้องคงเท้าไว้ที่เดิมที่ครั้งแรกเยียบเร่งรอบถึงจุด 3,000 รอบ / นาที่ ให้นิ่ง แล้วจึงปรับจูน และขณะปรับจูนเท้าต้องนิ่งอยู่กับที่เดิม)</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11. หมุนวาว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พาวเวอร์วาว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 หรือเรียกวาว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ลางสาย ตามเข็มนาฬิกา ให้รอบตก เมื่อรอบตกแสดงว่าแก๊สจ่ายไม่พอและหมุนพาวเวอร์วาว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ล์ท</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วนเข็มนาฬิกา รอบเครื่องยนต์จะค่อย ๆ เพิ่มขึ้นเพราะฉะนั้นให้หมุนพาวเวอร์วาว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ล์ท</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วนเข็มนาฬิกาเพิ่มขึ้นเรื่อย ๆ รอบเครื่องยนต์จะเพิ่มสูงขึ้นเรื่อย ๆ จนถึงจุดหนึ่ง ถึงจะหมุนพาวเวอร์วาว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ล์ท</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วนเข็มนาฬิกาเพิ่มขึ้น รอบก็จะไม่เพิ่มขึ้นอีกต่อไป นั่นหมายถึงปริมาณแก๊สมีมากเกินความต้องการของเครื่องยนต์ เครื่องยนต์จะเริ่มสั่นจนเกือบดับ แต่ต้องไม่หมุนพาวเวอร์วาว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ล์ท</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วนเข็มนาฬิกาจนเครื่องยนต์ดับจากตรงนี้ให้หมุนพาวเวอร์วาว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กลับมา ตามเข็มนาฬิกา หมุนกลับไปหารอบสูงสุดก่อนที่เสียงรอบเครื่องยนต์จะเริ่มตก จุดที่เสียงเครื่องยนต์คำรามสูงสุดนั่นคือจุดพีค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PEAK)</a:t>
              </a:r>
              <a:endParaRPr lang="th-TH" sz="1600" b="0" i="0" u="none" strike="noStrike" baseline="0" dirty="0">
                <a:solidFill>
                  <a:srgbClr val="0D0D0D"/>
                </a:solidFill>
                <a:latin typeface="TH SarabunPSK" panose="020B0500040200020003" pitchFamily="34" charset="-34"/>
                <a:cs typeface="TH SarabunPSK" panose="020B0500040200020003" pitchFamily="34" charset="-34"/>
              </a:endParaRP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12. ดังนั้นทบทวนการหาจุด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โดยหมุนวาว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ลางสายเข้า ๆ ออก ๆ หาจุดที่รอบเครื่องยนต์เร่งมากที่สุด คือเร่งสูงสุด โดยการคลายวาว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ลางสายออกคลายออกจนกระทั่งเครื่องยนต์เกือบจะดับ เครื่องสั่น เมื่อหาจุดเร่งสูงสุดได้แล้ว ก็ให้หาจุดเดินเบาต่ำสุดโดยขันพาวเวอร์วาว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ล์เ</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ข้าตามเข็มนาฬิกา โดยให้รอบเครื่องยนต์เบาลงต่ำสุดจนรอบตกและเครื่องยนต์สั่น จากนั้นหมุนทวนเข็มนาฬิกากลับมาหาจุดที่รอบเร่งเครื่องยนต์ที่สูงสุด ก่อนที่รอบสูงสุดนั้นจะตกลงในขณะที่</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เยีบบ</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คันเร่งที่ 3,000 รอบหรือถ้ายังไม่แน่ใจให้หมุนพาวเวอร์วาว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กลับไปมาจนได้ยินเสียงคำรามของเครื่องยนต์ เสียง 'วืด' ที่รอบสูงสุด จุดนี้คือจุด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ถ้าไม่หาจุดที่เดินเบาต่ำสุดเปรียบเทียบก็จะไม่ทราบแน่ชัดว่าจุดใดแน่ที่จะเป็นจุด</a:t>
              </a:r>
            </a:p>
            <a:p>
              <a:pPr algn="l"/>
              <a:r>
                <a:rPr lang="en-US" sz="16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การเร่งรอบจนเลยจุดสูงสุด กับเร่งหารอบจนเกือบต่ำสุด จะทำให้ได้ยินเสียงจุด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ได้ชัดเจนกว่า)</a:t>
              </a:r>
              <a:endParaRPr lang="en-US" sz="1600" dirty="0">
                <a:latin typeface="TH SarabunPSK" panose="020B0500040200020003" pitchFamily="34" charset="-34"/>
                <a:cs typeface="TH SarabunPSK" panose="020B0500040200020003" pitchFamily="34" charset="-34"/>
              </a:endParaRPr>
            </a:p>
          </p:txBody>
        </p:sp>
      </p:grpSp>
      <p:grpSp>
        <p:nvGrpSpPr>
          <p:cNvPr id="16" name="กลุ่ม 15">
            <a:extLst>
              <a:ext uri="{FF2B5EF4-FFF2-40B4-BE49-F238E27FC236}">
                <a16:creationId xmlns:a16="http://schemas.microsoft.com/office/drawing/2014/main" id="{D6ED9011-5C0C-495E-99AA-E4856F9826A6}"/>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727AD51F-36CB-460F-A6D8-16CECDE46D2F}"/>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AE2B7776-6A0E-40BA-9B65-48217A937A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861913172"/>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7DF53AF4-6D3A-4D7B-AA02-AE55309B12BC}"/>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กลุ่ม 11">
            <a:extLst>
              <a:ext uri="{FF2B5EF4-FFF2-40B4-BE49-F238E27FC236}">
                <a16:creationId xmlns:a16="http://schemas.microsoft.com/office/drawing/2014/main" id="{FBA110F3-329C-42D3-8DD8-64CFC1AA8713}"/>
              </a:ext>
            </a:extLst>
          </p:cNvPr>
          <p:cNvGrpSpPr/>
          <p:nvPr/>
        </p:nvGrpSpPr>
        <p:grpSpPr>
          <a:xfrm>
            <a:off x="353736" y="287381"/>
            <a:ext cx="9466713" cy="6871063"/>
            <a:chOff x="353736" y="287381"/>
            <a:chExt cx="9466713" cy="6871063"/>
          </a:xfrm>
        </p:grpSpPr>
        <p:grpSp>
          <p:nvGrpSpPr>
            <p:cNvPr id="3" name="กลุ่ม 2">
              <a:extLst>
                <a:ext uri="{FF2B5EF4-FFF2-40B4-BE49-F238E27FC236}">
                  <a16:creationId xmlns:a16="http://schemas.microsoft.com/office/drawing/2014/main" id="{D5847E13-1291-4F19-83B1-777C3C8F7E4B}"/>
                </a:ext>
              </a:extLst>
            </p:cNvPr>
            <p:cNvGrpSpPr/>
            <p:nvPr/>
          </p:nvGrpSpPr>
          <p:grpSpPr>
            <a:xfrm>
              <a:off x="353736" y="287381"/>
              <a:ext cx="9466713" cy="6871063"/>
              <a:chOff x="345028" y="311914"/>
              <a:chExt cx="9750937" cy="6566960"/>
            </a:xfrm>
          </p:grpSpPr>
          <p:grpSp>
            <p:nvGrpSpPr>
              <p:cNvPr id="6" name="กลุ่ม 5">
                <a:extLst>
                  <a:ext uri="{FF2B5EF4-FFF2-40B4-BE49-F238E27FC236}">
                    <a16:creationId xmlns:a16="http://schemas.microsoft.com/office/drawing/2014/main" id="{2C1D9EFF-6909-47F9-9F9E-0657784D2423}"/>
                  </a:ext>
                </a:extLst>
              </p:cNvPr>
              <p:cNvGrpSpPr/>
              <p:nvPr/>
            </p:nvGrpSpPr>
            <p:grpSpPr>
              <a:xfrm flipH="1">
                <a:off x="345028" y="311914"/>
                <a:ext cx="8453944" cy="5714418"/>
                <a:chOff x="731522" y="647610"/>
                <a:chExt cx="7441822" cy="5650099"/>
              </a:xfrm>
            </p:grpSpPr>
            <p:sp>
              <p:nvSpPr>
                <p:cNvPr id="8" name="สี่เหลี่ยมผืนผ้า 7">
                  <a:extLst>
                    <a:ext uri="{FF2B5EF4-FFF2-40B4-BE49-F238E27FC236}">
                      <a16:creationId xmlns:a16="http://schemas.microsoft.com/office/drawing/2014/main" id="{3D7E8552-D7AC-4B77-A5DB-F57C54863FE1}"/>
                    </a:ext>
                  </a:extLst>
                </p:cNvPr>
                <p:cNvSpPr/>
                <p:nvPr/>
              </p:nvSpPr>
              <p:spPr>
                <a:xfrm>
                  <a:off x="731522" y="647610"/>
                  <a:ext cx="7441822" cy="5650099"/>
                </a:xfrm>
                <a:prstGeom prst="rect">
                  <a:avLst/>
                </a:prstGeom>
                <a:solidFill>
                  <a:srgbClr val="CC0099"/>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0AAC9C29-6D92-4F36-B56B-4DA43A994E2D}"/>
                    </a:ext>
                  </a:extLst>
                </p:cNvPr>
                <p:cNvSpPr/>
                <p:nvPr/>
              </p:nvSpPr>
              <p:spPr>
                <a:xfrm>
                  <a:off x="838899" y="780205"/>
                  <a:ext cx="7232996" cy="5406211"/>
                </a:xfrm>
                <a:prstGeom prst="rect">
                  <a:avLst/>
                </a:prstGeom>
                <a:solidFill>
                  <a:srgbClr val="FFFFCC"/>
                </a:soli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รูปภาพ 4">
                <a:extLst>
                  <a:ext uri="{FF2B5EF4-FFF2-40B4-BE49-F238E27FC236}">
                    <a16:creationId xmlns:a16="http://schemas.microsoft.com/office/drawing/2014/main" id="{E4107F01-BE3C-44E7-8489-EE5A1622A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32470" y="4473747"/>
                <a:ext cx="2363495" cy="2405127"/>
              </a:xfrm>
              <a:prstGeom prst="rect">
                <a:avLst/>
              </a:prstGeom>
            </p:spPr>
          </p:pic>
        </p:grpSp>
        <p:sp>
          <p:nvSpPr>
            <p:cNvPr id="11" name="กล่องข้อความ 10">
              <a:extLst>
                <a:ext uri="{FF2B5EF4-FFF2-40B4-BE49-F238E27FC236}">
                  <a16:creationId xmlns:a16="http://schemas.microsoft.com/office/drawing/2014/main" id="{2C954B61-B6FB-496F-A451-35667BE4CBDF}"/>
                </a:ext>
              </a:extLst>
            </p:cNvPr>
            <p:cNvSpPr txBox="1"/>
            <p:nvPr/>
          </p:nvSpPr>
          <p:spPr>
            <a:xfrm>
              <a:off x="582739" y="513560"/>
              <a:ext cx="7742654" cy="5663089"/>
            </a:xfrm>
            <a:prstGeom prst="rect">
              <a:avLst/>
            </a:prstGeom>
            <a:noFill/>
          </p:spPr>
          <p:txBody>
            <a:bodyPr wrap="square">
              <a:spAutoFit/>
            </a:bodyPr>
            <a:lstStyle/>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13. ทดลองวิ่งรถโดยใช้เชื้อเพลิงแก๊ส</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14. ถ้าอยากให้ได้กำลังทุกรอบการใช้งานของเครื่องยนต์ ให้คลายวาว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ลางสายออกมาอีก 1 / 4 รอบ จากที่ได้ทำการปรับจูนในข้อ 12 แล้ว คือหลังจากที่ได้ตำแหน่งจุดพีคของรอบเครื่องยนต์แล้ว(ถ้าคิดว่าได้รอบและกำลังเครื่องยนต์แล้ว ก็ไม่จำเป็นต้องคลายออก แต่การคงระดับปริมาณแก๊สไว้ตามข้อ12 ขณะที่รถวิ่งอาจจะไม่พอเหมาะเพราะข้อ 12 เป็นการหาจุด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ขณะที่เครื่องยนต์ทำงานอยู่กับที่ เมื่อวิ่งรอบสูงจริงก๊าซ อาจจ่ายไม่พอหากไม่คลายวาว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ลางสายออก 1/4 รอบ ก่อนการทดลองวิ่ง และถ้าหากเน้นประหยัด วิ่งไม่เร็วมากเท่าไหร ก็ให้หมุนวาว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ลางสายทิศทางตามเข็มนาฬิกา 1/4 รอบ จากจุด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PEAK</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คือเป็นการลดปริมาณจ่ายแก๊สลง</a:t>
              </a:r>
            </a:p>
            <a:p>
              <a:pPr algn="l"/>
              <a:r>
                <a:rPr lang="th-TH" sz="2000" b="1" i="0" u="none" strike="noStrike" baseline="0" dirty="0">
                  <a:solidFill>
                    <a:srgbClr val="000D8E"/>
                  </a:solidFill>
                  <a:latin typeface="TH SarabunPSK" panose="020B0500040200020003" pitchFamily="34" charset="-34"/>
                  <a:cs typeface="TH SarabunPSK" panose="020B0500040200020003" pitchFamily="34" charset="-34"/>
                </a:rPr>
                <a:t>8.8.4 ลักษณะของอุปกรณ์</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1. 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ลางสายมีขนาดมาตรฐาน, ท่อ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MIXER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มีขนาด 22 มม. ขึ้นไป ถึง 38 มม. จุดที่วัดคือคอขอดด้านในมาตรฐานที่ใช้ทั่วไปสำหรับเครื่องยนต์ 4 สูบ ~24–28 มม. ถ้าเป็นเครื่องยนต์ขนาดใหญ่</a:t>
              </a:r>
              <a:r>
                <a:rPr lang="en-US" sz="1800" b="0" i="0" u="none" strike="noStrike" baseline="0" dirty="0">
                  <a:solidFill>
                    <a:srgbClr val="0D0D0D"/>
                  </a:solidFill>
                  <a:latin typeface="TH SarabunPSK" panose="020B0500040200020003" pitchFamily="34" charset="-34"/>
                  <a:cs typeface="TH SarabunPSK" panose="020B0500040200020003" pitchFamily="34" charset="-34"/>
                </a:rPr>
                <a:t>CC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มาก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MIXER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ก็จะใหญ่ขึ้นตามไป</a:t>
              </a:r>
            </a:p>
            <a:p>
              <a:pPr algn="l"/>
              <a:r>
                <a:rPr lang="en-US" sz="1800" b="0" i="0" u="none" strike="noStrike" baseline="0" dirty="0">
                  <a:solidFill>
                    <a:srgbClr val="0D0D0D"/>
                  </a:solidFill>
                  <a:latin typeface="TH SarabunPSK" panose="020B0500040200020003" pitchFamily="34" charset="-34"/>
                  <a:cs typeface="TH SarabunPSK" panose="020B0500040200020003" pitchFamily="34" charset="-34"/>
                </a:rPr>
                <a:t>2. MIXER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บางแบบครอบตรงเรือนลิ้นเร่ง บางแบบติดอยู่ที่ท่อกรองอากาศ ขึ้นอยู่กับการออกแบบ</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3. ถ้า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PRESSURE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สูง 2–3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BAR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ไม่ดีกับรอบต่ำเพราะก๊าซจะไหลได้เองโดยไม่ต้องอาศัยการดูดของเครื่องยนต์ ก๊าซจะไหลเองโดยไม่จำเป็น</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4. เครื่องยนต์ที่ใช้ระบบการทำงานแบบคาร์บูเรเตอร์ จะใช้งานก๊าซเป็นระบบดูด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MIXER)</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5. เครื่องยนต์ที่ใช้ระบบการทำงานแบบ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AIRFLOW SENSOR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ควรใช้งานกับระบบหัวฉีด</a:t>
              </a:r>
              <a:r>
                <a:rPr lang="en-US" sz="1800" b="0" i="0" u="none" strike="noStrike" baseline="0" dirty="0">
                  <a:solidFill>
                    <a:srgbClr val="0D0D0D"/>
                  </a:solidFill>
                  <a:latin typeface="TH SarabunPSK" panose="020B0500040200020003" pitchFamily="34" charset="-34"/>
                  <a:cs typeface="TH SarabunPSK" panose="020B0500040200020003" pitchFamily="34" charset="-34"/>
                </a:rPr>
                <a:t>AIR FLOW METER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จะเป็นตัววัดปริมาณอากาศ เมื่อทำงานรอบเดินเบาอากาศเข้าน้อย อาจทำให้ไอดีบางอาจเป็นอันตรายขณะจูนหากใช้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MIXER</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6. การเปลี่ยนหัวเทียนใหม่, การเปลี่ยนกรองอากาศใหม่ ต้องมีการปรับจูนการจ่ายก๊าซใหม่ระยะการเปลี่ยนหัวเทียนให้เปลี่ยนทุก 20,000 กม. และการเปลี่ยนไส้กรองอากาศ ควรตรวจเช็ก เป่า หรือเปลี่ยนทุก 10,000 กม. กรองอากาศในระบบดูดจะดำเร็ว</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7. ถ้ากรองอากาศตัน อากาศเข้าน้อย เครื่องยนต์จะดูดก๊าซเข้าไปมาก ก๊าซที่วิ่งได้ 10.0 กม. / ลิตร ความสิ้นเปลืองจะมากกว่าน้ำมัน ซึ่งเชื้อเพลิงน้ำจะอยู่ประมาณ 12 กม. / ลิตร</a:t>
              </a:r>
              <a:endParaRPr lang="en-US" dirty="0">
                <a:latin typeface="TH SarabunPSK" panose="020B0500040200020003" pitchFamily="34" charset="-34"/>
                <a:cs typeface="TH SarabunPSK" panose="020B0500040200020003" pitchFamily="34" charset="-34"/>
              </a:endParaRPr>
            </a:p>
          </p:txBody>
        </p:sp>
      </p:grpSp>
      <p:grpSp>
        <p:nvGrpSpPr>
          <p:cNvPr id="13" name="กลุ่ม 12">
            <a:extLst>
              <a:ext uri="{FF2B5EF4-FFF2-40B4-BE49-F238E27FC236}">
                <a16:creationId xmlns:a16="http://schemas.microsoft.com/office/drawing/2014/main" id="{F2BC8120-2EFE-4B27-AD18-AA9B0DEAA881}"/>
              </a:ext>
            </a:extLst>
          </p:cNvPr>
          <p:cNvGrpSpPr/>
          <p:nvPr/>
        </p:nvGrpSpPr>
        <p:grpSpPr>
          <a:xfrm>
            <a:off x="8341616" y="28568"/>
            <a:ext cx="810209" cy="768311"/>
            <a:chOff x="7722968" y="106516"/>
            <a:chExt cx="1154709" cy="1025278"/>
          </a:xfrm>
        </p:grpSpPr>
        <p:sp>
          <p:nvSpPr>
            <p:cNvPr id="14" name="วงรี 13">
              <a:extLst>
                <a:ext uri="{FF2B5EF4-FFF2-40B4-BE49-F238E27FC236}">
                  <a16:creationId xmlns:a16="http://schemas.microsoft.com/office/drawing/2014/main" id="{43A0B9AB-E47E-47FF-8CBF-04395DDA3DEB}"/>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รูปภาพ 14">
              <a:extLst>
                <a:ext uri="{FF2B5EF4-FFF2-40B4-BE49-F238E27FC236}">
                  <a16:creationId xmlns:a16="http://schemas.microsoft.com/office/drawing/2014/main" id="{2D24D280-0509-4AA6-B103-2D669E9A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415557388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7EEA002B-C240-4A29-AA65-7E5137AF762C}"/>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กลุ่ม 9">
            <a:extLst>
              <a:ext uri="{FF2B5EF4-FFF2-40B4-BE49-F238E27FC236}">
                <a16:creationId xmlns:a16="http://schemas.microsoft.com/office/drawing/2014/main" id="{5C11572A-3DD7-4233-A8FA-4BC52999F01A}"/>
              </a:ext>
            </a:extLst>
          </p:cNvPr>
          <p:cNvGrpSpPr/>
          <p:nvPr/>
        </p:nvGrpSpPr>
        <p:grpSpPr>
          <a:xfrm>
            <a:off x="404119" y="423745"/>
            <a:ext cx="8335762" cy="6010510"/>
            <a:chOff x="398935" y="311913"/>
            <a:chExt cx="8431555" cy="6193390"/>
          </a:xfrm>
        </p:grpSpPr>
        <p:grpSp>
          <p:nvGrpSpPr>
            <p:cNvPr id="4" name="กลุ่ม 3">
              <a:extLst>
                <a:ext uri="{FF2B5EF4-FFF2-40B4-BE49-F238E27FC236}">
                  <a16:creationId xmlns:a16="http://schemas.microsoft.com/office/drawing/2014/main" id="{EA4BCD49-CC17-413C-8CA4-C2319B0DD2ED}"/>
                </a:ext>
              </a:extLst>
            </p:cNvPr>
            <p:cNvGrpSpPr/>
            <p:nvPr/>
          </p:nvGrpSpPr>
          <p:grpSpPr>
            <a:xfrm flipH="1">
              <a:off x="398935" y="311913"/>
              <a:ext cx="8431555" cy="6193390"/>
              <a:chOff x="731522" y="647610"/>
              <a:chExt cx="7441822" cy="5650099"/>
            </a:xfrm>
          </p:grpSpPr>
          <p:sp>
            <p:nvSpPr>
              <p:cNvPr id="6" name="สี่เหลี่ยมผืนผ้า 5">
                <a:extLst>
                  <a:ext uri="{FF2B5EF4-FFF2-40B4-BE49-F238E27FC236}">
                    <a16:creationId xmlns:a16="http://schemas.microsoft.com/office/drawing/2014/main" id="{44C6717F-78E9-4168-9065-59B582F41459}"/>
                  </a:ext>
                </a:extLst>
              </p:cNvPr>
              <p:cNvSpPr/>
              <p:nvPr/>
            </p:nvSpPr>
            <p:spPr>
              <a:xfrm>
                <a:off x="731522" y="647610"/>
                <a:ext cx="7441822" cy="5650099"/>
              </a:xfrm>
              <a:prstGeom prst="rect">
                <a:avLst/>
              </a:prstGeom>
              <a:solidFill>
                <a:srgbClr val="92D050"/>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สี่เหลี่ยมผืนผ้า 6">
                <a:extLst>
                  <a:ext uri="{FF2B5EF4-FFF2-40B4-BE49-F238E27FC236}">
                    <a16:creationId xmlns:a16="http://schemas.microsoft.com/office/drawing/2014/main" id="{9FB44B36-CC1D-4829-A855-088C90417E91}"/>
                  </a:ext>
                </a:extLst>
              </p:cNvPr>
              <p:cNvSpPr/>
              <p:nvPr/>
            </p:nvSpPr>
            <p:spPr>
              <a:xfrm>
                <a:off x="838899" y="780205"/>
                <a:ext cx="7232996" cy="5406211"/>
              </a:xfrm>
              <a:prstGeom prst="rect">
                <a:avLst/>
              </a:prstGeom>
              <a:solidFill>
                <a:srgbClr val="FFFFCC"/>
              </a:soli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กล่องข้อความ 8">
              <a:extLst>
                <a:ext uri="{FF2B5EF4-FFF2-40B4-BE49-F238E27FC236}">
                  <a16:creationId xmlns:a16="http://schemas.microsoft.com/office/drawing/2014/main" id="{A8F6B57E-855B-4D5C-BD95-E971C1776667}"/>
                </a:ext>
              </a:extLst>
            </p:cNvPr>
            <p:cNvSpPr txBox="1"/>
            <p:nvPr/>
          </p:nvSpPr>
          <p:spPr>
            <a:xfrm>
              <a:off x="687712" y="584388"/>
              <a:ext cx="7847283" cy="5509200"/>
            </a:xfrm>
            <a:prstGeom prst="rect">
              <a:avLst/>
            </a:prstGeom>
            <a:noFill/>
          </p:spPr>
          <p:txBody>
            <a:bodyPr wrap="square">
              <a:spAutoFit/>
            </a:bodyPr>
            <a:lstStyle/>
            <a:p>
              <a:pPr algn="l"/>
              <a:r>
                <a:rPr lang="th-TH" sz="1600" b="1" i="0" u="none" strike="noStrike" baseline="0" dirty="0">
                  <a:solidFill>
                    <a:srgbClr val="000D8E"/>
                  </a:solidFill>
                  <a:latin typeface="TH SarabunPSK" panose="020B0500040200020003" pitchFamily="34" charset="-34"/>
                  <a:cs typeface="TH SarabunPSK" panose="020B0500040200020003" pitchFamily="34" charset="-34"/>
                </a:rPr>
                <a:t>8.8.5 การจูนก๊าซระบบดูดวิธีที่ 2 ซึ่งมีลักษณะพื้นฐานการจูนคล้ายกัน</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1. อุ่นเครื่องยนต์ให้ได้อุณหภูมิทำงาน</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2. ดับเครื่องยนต์</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3. หมุนวาว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ลางสายออกประมาณ 3 รอบ (จ่ายก๊าซออกมา)</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4. หมุนสกรูเดินเบา หมุนเข้าจนสุด (ปิดเลย)</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5. หมุนสกรู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ออกมา ~ 3–4 รอบ</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6. สตาร์ตเครื่องยนต์ ปรับรอบเดินเบาให้ได้ตาม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SPEC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ของเครื่องยนต์ เช่น 800 + /–50รอบ / นาที ขณะนี้แสดงว่า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จ่ายแก๊สออกมาเพียงตัวเดียว และสปริง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อยู่ในจังหวะอ่อนอยู่</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7. หมุนสกรู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เข้าให้รอบเครื่องยนต์เดินเบา อยู่ที่ประมาณ 600 รอบ / นาที</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8. คลายสกรูเดินเบาออกจนกว่ารอบเดินเบาจะเดินปกติที่ 800 + /–50 รอบ / นาที</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9. หาจุด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เหมือนวิธีที่ 1 เร่งรอบเครื่องยนต์หมุนวาว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ล์ก</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ลางสาย เข้า ๆ–ออก ๆ หาจุด</a:t>
              </a:r>
              <a:r>
                <a:rPr lang="en-US" sz="1600" b="0" i="0" u="none" strike="noStrike" baseline="0" dirty="0">
                  <a:solidFill>
                    <a:srgbClr val="0D0D0D"/>
                  </a:solidFill>
                  <a:latin typeface="TH SarabunPSK" panose="020B0500040200020003" pitchFamily="34" charset="-34"/>
                  <a:cs typeface="TH SarabunPSK" panose="020B0500040200020003" pitchFamily="34" charset="-34"/>
                </a:rPr>
                <a:t>PEAK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และดูอัตราการกินก๊าซ โดยปกติการใช้เชื้อเพลิงก๊าซของเครื่องยนต์ ปกติ ~ 8–9 / ลิตร</a:t>
              </a:r>
            </a:p>
            <a:p>
              <a:pPr algn="l"/>
              <a:r>
                <a:rPr lang="th-TH" sz="1600" b="1" i="0" u="none" strike="noStrike" baseline="0" dirty="0">
                  <a:solidFill>
                    <a:srgbClr val="000D8E"/>
                  </a:solidFill>
                  <a:latin typeface="TH SarabunPSK" panose="020B0500040200020003" pitchFamily="34" charset="-34"/>
                  <a:cs typeface="TH SarabunPSK" panose="020B0500040200020003" pitchFamily="34" charset="-34"/>
                </a:rPr>
                <a:t>8.8.6 ความแตกต่างของการจูนอยู่ที่การตั้งค่าสกรู </a:t>
              </a:r>
              <a:r>
                <a:rPr lang="en-US" sz="1600" b="1" i="0" u="none" strike="noStrike" baseline="0" dirty="0">
                  <a:solidFill>
                    <a:srgbClr val="000D8E"/>
                  </a:solidFill>
                  <a:latin typeface="TH SarabunPSK" panose="020B0500040200020003" pitchFamily="34" charset="-34"/>
                  <a:cs typeface="TH SarabunPSK" panose="020B0500040200020003" pitchFamily="34" charset="-34"/>
                </a:rPr>
                <a:t>SENSITIVE </a:t>
              </a:r>
              <a:r>
                <a:rPr lang="th-TH" sz="1600" b="1" i="0" u="none" strike="noStrike" baseline="0" dirty="0">
                  <a:solidFill>
                    <a:srgbClr val="000D8E"/>
                  </a:solidFill>
                  <a:latin typeface="TH SarabunPSK" panose="020B0500040200020003" pitchFamily="34" charset="-34"/>
                  <a:cs typeface="TH SarabunPSK" panose="020B0500040200020003" pitchFamily="34" charset="-34"/>
                </a:rPr>
                <a:t>และสกรูรอบเดินเบาหลังจากนั้นถ้าหากต้องการจูนแบบละเอียด ให้ปรับ </a:t>
              </a:r>
              <a:r>
                <a:rPr lang="en-US" sz="1600" b="1" i="0" u="none" strike="noStrike" baseline="0" dirty="0">
                  <a:solidFill>
                    <a:srgbClr val="000D8E"/>
                  </a:solidFill>
                  <a:latin typeface="TH SarabunPSK" panose="020B0500040200020003" pitchFamily="34" charset="-34"/>
                  <a:cs typeface="TH SarabunPSK" panose="020B0500040200020003" pitchFamily="34" charset="-34"/>
                </a:rPr>
                <a:t>SENSITIVE </a:t>
              </a:r>
              <a:r>
                <a:rPr lang="th-TH" sz="1600" b="1" i="0" u="none" strike="noStrike" baseline="0" dirty="0">
                  <a:solidFill>
                    <a:srgbClr val="000D8E"/>
                  </a:solidFill>
                  <a:latin typeface="TH SarabunPSK" panose="020B0500040200020003" pitchFamily="34" charset="-34"/>
                  <a:cs typeface="TH SarabunPSK" panose="020B0500040200020003" pitchFamily="34" charset="-34"/>
                </a:rPr>
                <a:t>วาว</a:t>
              </a:r>
              <a:r>
                <a:rPr lang="th-TH" sz="1600" b="1" i="0" u="none" strike="noStrike" baseline="0" dirty="0" err="1">
                  <a:solidFill>
                    <a:srgbClr val="000D8E"/>
                  </a:solidFill>
                  <a:latin typeface="TH SarabunPSK" panose="020B0500040200020003" pitchFamily="34" charset="-34"/>
                  <a:cs typeface="TH SarabunPSK" panose="020B0500040200020003" pitchFamily="34" charset="-34"/>
                </a:rPr>
                <a:t>ล์</a:t>
              </a:r>
              <a:r>
                <a:rPr lang="th-TH" sz="1600" b="1" i="0" u="none" strike="noStrike" baseline="0" dirty="0">
                  <a:solidFill>
                    <a:srgbClr val="000D8E"/>
                  </a:solidFill>
                  <a:latin typeface="TH SarabunPSK" panose="020B0500040200020003" pitchFamily="34" charset="-34"/>
                  <a:cs typeface="TH SarabunPSK" panose="020B0500040200020003" pitchFamily="34" charset="-34"/>
                </a:rPr>
                <a:t> และ </a:t>
              </a:r>
              <a:r>
                <a:rPr lang="en-US" sz="1600" b="1" i="0" u="none" strike="noStrike" baseline="0" dirty="0">
                  <a:solidFill>
                    <a:srgbClr val="000D8E"/>
                  </a:solidFill>
                  <a:latin typeface="TH SarabunPSK" panose="020B0500040200020003" pitchFamily="34" charset="-34"/>
                  <a:cs typeface="TH SarabunPSK" panose="020B0500040200020003" pitchFamily="34" charset="-34"/>
                </a:rPr>
                <a:t>IDLE </a:t>
              </a:r>
              <a:r>
                <a:rPr lang="th-TH" sz="1600" b="1" i="0" u="none" strike="noStrike" baseline="0" dirty="0">
                  <a:solidFill>
                    <a:srgbClr val="000D8E"/>
                  </a:solidFill>
                  <a:latin typeface="TH SarabunPSK" panose="020B0500040200020003" pitchFamily="34" charset="-34"/>
                  <a:cs typeface="TH SarabunPSK" panose="020B0500040200020003" pitchFamily="34" charset="-34"/>
                </a:rPr>
                <a:t>วาว</a:t>
              </a:r>
              <a:r>
                <a:rPr lang="th-TH" sz="1600" b="1" i="0" u="none" strike="noStrike" baseline="0" dirty="0" err="1">
                  <a:solidFill>
                    <a:srgbClr val="000D8E"/>
                  </a:solidFill>
                  <a:latin typeface="TH SarabunPSK" panose="020B0500040200020003" pitchFamily="34" charset="-34"/>
                  <a:cs typeface="TH SarabunPSK" panose="020B0500040200020003" pitchFamily="34" charset="-34"/>
                </a:rPr>
                <a:t>ล์</a:t>
              </a:r>
              <a:r>
                <a:rPr lang="th-TH" sz="1600" b="1" i="0" u="none" strike="noStrike" baseline="0" dirty="0">
                  <a:solidFill>
                    <a:srgbClr val="000D8E"/>
                  </a:solidFill>
                  <a:latin typeface="TH SarabunPSK" panose="020B0500040200020003" pitchFamily="34" charset="-34"/>
                  <a:cs typeface="TH SarabunPSK" panose="020B0500040200020003" pitchFamily="34" charset="-34"/>
                </a:rPr>
                <a:t>แบบละเอียดดังต่อไปนี้</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1. วิธีการปรับ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แบบละเอียด</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(1) เปิด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 ออกมามากหน่อย โดยหมุนทวนเข็มนาฬิกา เพื่อให้เครื่องยนต์จ่ายแก๊สได้พอ</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(2) ปิด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 วิธีการปิด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ล์ค่อย</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ๆ ปิด โดยการปรับไปพร้อมๆ กับ</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 เพื่อเลี้ยงไม่ให้เครื่องยนต์ดับ จนกว่าจะสามารถปิด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ได้หมด</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(3) เมื่อเปิด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ตามข้อ 1. มา</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เรื่อยๆ</a:t>
              </a:r>
              <a:r>
                <a:rPr lang="th-TH" sz="1600" b="0" i="0" u="none" strike="noStrike" baseline="0" dirty="0">
                  <a:solidFill>
                    <a:srgbClr val="0D0D0D"/>
                  </a:solidFill>
                  <a:latin typeface="TH SarabunPSK" panose="020B0500040200020003" pitchFamily="34" charset="-34"/>
                  <a:cs typeface="TH SarabunPSK" panose="020B0500040200020003" pitchFamily="34" charset="-34"/>
                </a:rPr>
                <a:t> รอบเครื่องยนต์จะนิ่งขึ้น</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เรื่อยๆ</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จนถึงจุดหนึ่งการจ่ายแก๊สจะหนาขึ้น หนาขึ้นจนเกินความต้องการของเครื่องยนต์ คือแก๊สเริ่มท่วมเครื่องยนต์ทำท่าจะดับ ให้รีบหมุน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กลับเข็มตามนาฬิกา เพื่อเลี้ยงไม่ให้เครื่องยนต์ดับ</a:t>
              </a:r>
            </a:p>
            <a:p>
              <a:pPr algn="l"/>
              <a:r>
                <a:rPr lang="th-TH" sz="1600" b="0" i="0" u="none" strike="noStrike" baseline="0" dirty="0">
                  <a:solidFill>
                    <a:srgbClr val="0D0D0D"/>
                  </a:solidFill>
                  <a:latin typeface="TH SarabunPSK" panose="020B0500040200020003" pitchFamily="34" charset="-34"/>
                  <a:cs typeface="TH SarabunPSK" panose="020B0500040200020003" pitchFamily="34" charset="-34"/>
                </a:rPr>
                <a:t>(4) หมุน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 กลับตามเข็มนาฬิกาจนถึงจุดที่เครื่องยนต์เดินได้นิ่ง และให้ดูและจดจำรอบเครื่องยนต์ไว้ หรืออาจใช้ความรู้สึก ตรงจุดที่หมุน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กลับตามเข็มนาฬิกาแล้วเครื่องยนต์นิ่ง ตรงจุดนี้ถือว่าสามารถหาตำแหน่งของ </a:t>
              </a:r>
              <a:r>
                <a:rPr lang="en-US" sz="16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6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600" b="0" i="0" u="none" strike="noStrike" baseline="0" dirty="0">
                  <a:solidFill>
                    <a:srgbClr val="0D0D0D"/>
                  </a:solidFill>
                  <a:latin typeface="TH SarabunPSK" panose="020B0500040200020003" pitchFamily="34" charset="-34"/>
                  <a:cs typeface="TH SarabunPSK" panose="020B0500040200020003" pitchFamily="34" charset="-34"/>
                </a:rPr>
                <a:t>ได้แล้ว จากนั้น</a:t>
              </a:r>
              <a:endParaRPr lang="en-US" sz="1600" dirty="0">
                <a:latin typeface="TH SarabunPSK" panose="020B0500040200020003" pitchFamily="34" charset="-34"/>
                <a:cs typeface="TH SarabunPSK" panose="020B0500040200020003" pitchFamily="34" charset="-34"/>
              </a:endParaRPr>
            </a:p>
          </p:txBody>
        </p:sp>
      </p:grpSp>
      <p:grpSp>
        <p:nvGrpSpPr>
          <p:cNvPr id="11" name="กลุ่ม 10">
            <a:extLst>
              <a:ext uri="{FF2B5EF4-FFF2-40B4-BE49-F238E27FC236}">
                <a16:creationId xmlns:a16="http://schemas.microsoft.com/office/drawing/2014/main" id="{77507128-2DFA-440F-8D28-6CD6841E2CFC}"/>
              </a:ext>
            </a:extLst>
          </p:cNvPr>
          <p:cNvGrpSpPr/>
          <p:nvPr/>
        </p:nvGrpSpPr>
        <p:grpSpPr>
          <a:xfrm>
            <a:off x="8341616" y="28568"/>
            <a:ext cx="810209" cy="768311"/>
            <a:chOff x="7722968" y="106516"/>
            <a:chExt cx="1154709" cy="1025278"/>
          </a:xfrm>
        </p:grpSpPr>
        <p:sp>
          <p:nvSpPr>
            <p:cNvPr id="12" name="วงรี 11">
              <a:extLst>
                <a:ext uri="{FF2B5EF4-FFF2-40B4-BE49-F238E27FC236}">
                  <a16:creationId xmlns:a16="http://schemas.microsoft.com/office/drawing/2014/main" id="{54068B4C-74C5-4C7B-B292-51069BAD7F28}"/>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รูปภาพ 12">
              <a:extLst>
                <a:ext uri="{FF2B5EF4-FFF2-40B4-BE49-F238E27FC236}">
                  <a16:creationId xmlns:a16="http://schemas.microsoft.com/office/drawing/2014/main" id="{F846FF77-75C7-40F5-8DC1-FD1730AA6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459904421"/>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D6695BD5-80E8-4E8C-A1E2-FB1DBA674313}"/>
              </a:ext>
            </a:extLst>
          </p:cNvPr>
          <p:cNvSpPr/>
          <p:nvPr/>
        </p:nvSpPr>
        <p:spPr>
          <a:xfrm>
            <a:off x="78377" y="78377"/>
            <a:ext cx="8969829" cy="6696892"/>
          </a:xfrm>
          <a:prstGeom prst="roundRect">
            <a:avLst>
              <a:gd name="adj" fmla="val 296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กลุ่ม 11">
            <a:extLst>
              <a:ext uri="{FF2B5EF4-FFF2-40B4-BE49-F238E27FC236}">
                <a16:creationId xmlns:a16="http://schemas.microsoft.com/office/drawing/2014/main" id="{32FC092E-B328-4820-A4E7-01345987F71E}"/>
              </a:ext>
            </a:extLst>
          </p:cNvPr>
          <p:cNvGrpSpPr/>
          <p:nvPr/>
        </p:nvGrpSpPr>
        <p:grpSpPr>
          <a:xfrm>
            <a:off x="413463" y="348343"/>
            <a:ext cx="8730537" cy="6509657"/>
            <a:chOff x="413463" y="348343"/>
            <a:chExt cx="8730537" cy="6509657"/>
          </a:xfrm>
        </p:grpSpPr>
        <p:grpSp>
          <p:nvGrpSpPr>
            <p:cNvPr id="4" name="กลุ่ม 3">
              <a:extLst>
                <a:ext uri="{FF2B5EF4-FFF2-40B4-BE49-F238E27FC236}">
                  <a16:creationId xmlns:a16="http://schemas.microsoft.com/office/drawing/2014/main" id="{571488F1-846E-460E-A768-943567B74FB9}"/>
                </a:ext>
              </a:extLst>
            </p:cNvPr>
            <p:cNvGrpSpPr/>
            <p:nvPr/>
          </p:nvGrpSpPr>
          <p:grpSpPr>
            <a:xfrm>
              <a:off x="413463" y="348343"/>
              <a:ext cx="8730537" cy="6509657"/>
              <a:chOff x="413463" y="348343"/>
              <a:chExt cx="8730537" cy="6509657"/>
            </a:xfrm>
          </p:grpSpPr>
          <p:grpSp>
            <p:nvGrpSpPr>
              <p:cNvPr id="6" name="กลุ่ม 5">
                <a:extLst>
                  <a:ext uri="{FF2B5EF4-FFF2-40B4-BE49-F238E27FC236}">
                    <a16:creationId xmlns:a16="http://schemas.microsoft.com/office/drawing/2014/main" id="{B8529B11-9A23-4077-8AEA-66E885EDA10F}"/>
                  </a:ext>
                </a:extLst>
              </p:cNvPr>
              <p:cNvGrpSpPr/>
              <p:nvPr/>
            </p:nvGrpSpPr>
            <p:grpSpPr>
              <a:xfrm flipH="1">
                <a:off x="413463" y="348343"/>
                <a:ext cx="8306626" cy="6088330"/>
                <a:chOff x="731522" y="647610"/>
                <a:chExt cx="7441822" cy="5650099"/>
              </a:xfrm>
            </p:grpSpPr>
            <p:sp>
              <p:nvSpPr>
                <p:cNvPr id="8" name="สี่เหลี่ยมผืนผ้า 7">
                  <a:extLst>
                    <a:ext uri="{FF2B5EF4-FFF2-40B4-BE49-F238E27FC236}">
                      <a16:creationId xmlns:a16="http://schemas.microsoft.com/office/drawing/2014/main" id="{2EAF3436-61B5-42DC-8D11-F000BB2B3620}"/>
                    </a:ext>
                  </a:extLst>
                </p:cNvPr>
                <p:cNvSpPr/>
                <p:nvPr/>
              </p:nvSpPr>
              <p:spPr>
                <a:xfrm>
                  <a:off x="731522" y="647610"/>
                  <a:ext cx="7441822" cy="5650099"/>
                </a:xfrm>
                <a:prstGeom prst="rect">
                  <a:avLst/>
                </a:prstGeom>
                <a:solidFill>
                  <a:srgbClr val="835C37"/>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002CB6E4-12BA-4E0C-AF52-8B31082EB340}"/>
                    </a:ext>
                  </a:extLst>
                </p:cNvPr>
                <p:cNvSpPr/>
                <p:nvPr/>
              </p:nvSpPr>
              <p:spPr>
                <a:xfrm>
                  <a:off x="838899" y="780205"/>
                  <a:ext cx="7232996" cy="5406211"/>
                </a:xfrm>
                <a:prstGeom prst="rect">
                  <a:avLst/>
                </a:prstGeom>
                <a:solidFill>
                  <a:srgbClr val="FFFFCC"/>
                </a:soli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รูปภาพ 6">
                <a:extLst>
                  <a:ext uri="{FF2B5EF4-FFF2-40B4-BE49-F238E27FC236}">
                    <a16:creationId xmlns:a16="http://schemas.microsoft.com/office/drawing/2014/main" id="{1AF09162-8D37-4551-9220-2BEBED743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52665" y="5364860"/>
                <a:ext cx="1191335" cy="1493140"/>
              </a:xfrm>
              <a:prstGeom prst="rect">
                <a:avLst/>
              </a:prstGeom>
            </p:spPr>
          </p:pic>
        </p:grpSp>
        <p:sp>
          <p:nvSpPr>
            <p:cNvPr id="11" name="กล่องข้อความ 10">
              <a:extLst>
                <a:ext uri="{FF2B5EF4-FFF2-40B4-BE49-F238E27FC236}">
                  <a16:creationId xmlns:a16="http://schemas.microsoft.com/office/drawing/2014/main" id="{038ECE3A-8EDF-4162-A7C2-70F50C446368}"/>
                </a:ext>
              </a:extLst>
            </p:cNvPr>
            <p:cNvSpPr txBox="1"/>
            <p:nvPr/>
          </p:nvSpPr>
          <p:spPr>
            <a:xfrm>
              <a:off x="684493" y="715423"/>
              <a:ext cx="7863839" cy="5078313"/>
            </a:xfrm>
            <a:prstGeom prst="rect">
              <a:avLst/>
            </a:prstGeom>
            <a:noFill/>
          </p:spPr>
          <p:txBody>
            <a:bodyPr wrap="square">
              <a:spAutoFit/>
            </a:bodyPr>
            <a:lstStyle/>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(5) ให้หมุนปิด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ตามเข็มนาฬิกา เรื่อยมาจนกระทั่งรอบเครื่องยนต์เริ่มตกลงสัก 200–300 รอบ / นาทีนับจากจุดที่รอบเครื่องยนต์นิ่ง หรือหมุน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SENSTIVE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ตามเข็มนาฬิกาจนรอบเครื่องยนต์เริ่มสั่นหลังจากการหมุนปิด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SENSITIVE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จนรอบเครื่องยนต์เริ่มตกลง 200–300 รอบ / นาที การจ่ายแก๊สขณะนี้ลดลงขั้นตอนต่อไปคือปรับ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เพื่อให้จ่ายแก๊สเข้ามาเสริม ขณะที่รอบเครื่องยนต์</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ต่ำลง</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เพื่อให้เครื่องยนต์สามารถทำงานได้ในรอบต่ำ</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2. วิธีจูน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แบบเหมาะสม</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(1) คลาย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 โดยการหมุนทวนเข็มนาฬิกา ออกมาเรื่อย ๆ รอบเครื่องยนต์จะค่อย ๆ เพิ่มขึ้น คือแก๊สจ่ายเข้า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MIXER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เพิ่มมากขึ้น ดังนั้นให้คลาย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ไปเรื่อย ๆ รอบเครื่องยนต์ก็จะเพิ่ม</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ชึ้น</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ไปเรื่อย ๆ จนถึงจุดที่รอบเครื่องยนต์ไม่สามารถเพิ่มขึ้นได้อีก และคลาย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ต่อไปอีกเพื่อหาจุดที่แก๊สจ่ายหนาเกิน จนรอบเครื่องยนต์จะตกอย่างไว เพราะการจ่ายแก๊สหนา ให้จำตำแหน่งที่รอบเครื่องยนต์เริ่มจะตกไว้</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(2) ลด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 โดยการหมุนตามเข็มนาฬิกา ลดจนรอบเครื่องยนต์เริ่มตก และให้จำตำแหน่งนั้นไว้</a:t>
              </a:r>
            </a:p>
            <a:p>
              <a:pPr algn="l"/>
              <a:r>
                <a:rPr lang="th-TH" sz="1800" b="0" i="0" u="none" strike="noStrike" baseline="0" dirty="0">
                  <a:solidFill>
                    <a:srgbClr val="0D0D0D"/>
                  </a:solidFill>
                  <a:latin typeface="TH SarabunPSK" panose="020B0500040200020003" pitchFamily="34" charset="-34"/>
                  <a:cs typeface="TH SarabunPSK" panose="020B0500040200020003" pitchFamily="34" charset="-34"/>
                </a:rPr>
                <a:t>(3) เมื่อได้ตำแหน่งของการเปิด และปิด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 ตรงจุดที่กำลังของเครื่องยนต์กำลังจะตกทั้งสองจุด ก็มาปรับให้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อยู่ในตำแหน่งระหว่าง 2 จุดนี้และรอบเครื่องยนต์ยังนิ่งอยู่ ทั้งที่เปิดแอร์ และปิดแอร์ หรือทั้งมีหรือไม่มีภาระโหลดทางไฟฟ้าของรถยนต์ปกติแล้วตำแหน่งที่เครื่องยนต์นิ่งตรงจุดที่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 เปิดแอร์ กับปิดแอร์ หรือเปิดภาระทางไฟฟ้ากับปิดภาระทางไฟฟ้า จะอยู่คนละตำแหน่งกัน ดังนั้นจึงให้ปรับ </a:t>
              </a:r>
              <a:r>
                <a:rPr lang="en-US" sz="1800" b="0" i="0" u="none" strike="noStrike" baseline="0" dirty="0">
                  <a:solidFill>
                    <a:srgbClr val="0D0D0D"/>
                  </a:solidFill>
                  <a:latin typeface="TH SarabunPSK" panose="020B0500040200020003" pitchFamily="34" charset="-34"/>
                  <a:cs typeface="TH SarabunPSK" panose="020B0500040200020003" pitchFamily="34" charset="-34"/>
                </a:rPr>
                <a:t>IDLE </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วาว</a:t>
              </a:r>
              <a:r>
                <a:rPr lang="th-TH" sz="1800" b="0" i="0" u="none" strike="noStrike" baseline="0" dirty="0" err="1">
                  <a:solidFill>
                    <a:srgbClr val="0D0D0D"/>
                  </a:solidFill>
                  <a:latin typeface="TH SarabunPSK" panose="020B0500040200020003" pitchFamily="34" charset="-34"/>
                  <a:cs typeface="TH SarabunPSK" panose="020B0500040200020003" pitchFamily="34" charset="-34"/>
                </a:rPr>
                <a:t>ล์</a:t>
              </a:r>
              <a:r>
                <a:rPr lang="th-TH" sz="1800" b="0" i="0" u="none" strike="noStrike" baseline="0" dirty="0">
                  <a:solidFill>
                    <a:srgbClr val="0D0D0D"/>
                  </a:solidFill>
                  <a:latin typeface="TH SarabunPSK" panose="020B0500040200020003" pitchFamily="34" charset="-34"/>
                  <a:cs typeface="TH SarabunPSK" panose="020B0500040200020003" pitchFamily="34" charset="-34"/>
                </a:rPr>
                <a:t>ไว้ที่ตำแหน่งกลางระหว่าง 2 จุดตามข้อ 3 ก็ใช้ได้แล้วเป้าหมายการจูนคือให้เครื่องยนต์นิ่งเมื่อมีภาระโหลดทางไฟฟ้า หรือไม่มีภาระโหลดทางไฟฟ้า และเครื่องสามารถทำงานได้ทั้งในสภาวะรอบเดินเบา และรอบเร่ง โดยมีอัตราส่วนผสมไอดีที่พอเหมาะจบการจูนแก๊สระบบดูดเท่านี้ ทุกท่านสามารถทดสอบได้ด้วยตนเองตามขั้นตอน และตามสภาพของเครื่องยนต์ของท่าน การปรับจูนอาจไม่จำเป็นต้องครบทุกขั้นตอน ถ้าหากสามารถปรับจูนได้ตามเป้าหมายแล้ว หรือมีความชำนาญแล้วก็อาจเลือกการปรับจูนวิธีที่ 2 เลยก็ได้ แล้วแต่ความถนัด</a:t>
              </a:r>
              <a:endParaRPr lang="en-US" dirty="0">
                <a:latin typeface="TH SarabunPSK" panose="020B0500040200020003" pitchFamily="34" charset="-34"/>
                <a:cs typeface="TH SarabunPSK" panose="020B0500040200020003" pitchFamily="34" charset="-34"/>
              </a:endParaRPr>
            </a:p>
          </p:txBody>
        </p:sp>
      </p:grpSp>
      <p:grpSp>
        <p:nvGrpSpPr>
          <p:cNvPr id="13" name="กลุ่ม 12">
            <a:extLst>
              <a:ext uri="{FF2B5EF4-FFF2-40B4-BE49-F238E27FC236}">
                <a16:creationId xmlns:a16="http://schemas.microsoft.com/office/drawing/2014/main" id="{86447B85-770F-4E06-95ED-125DABD3305B}"/>
              </a:ext>
            </a:extLst>
          </p:cNvPr>
          <p:cNvGrpSpPr/>
          <p:nvPr/>
        </p:nvGrpSpPr>
        <p:grpSpPr>
          <a:xfrm>
            <a:off x="8341616" y="28568"/>
            <a:ext cx="810209" cy="768311"/>
            <a:chOff x="7722968" y="106516"/>
            <a:chExt cx="1154709" cy="1025278"/>
          </a:xfrm>
        </p:grpSpPr>
        <p:sp>
          <p:nvSpPr>
            <p:cNvPr id="14" name="วงรี 13">
              <a:extLst>
                <a:ext uri="{FF2B5EF4-FFF2-40B4-BE49-F238E27FC236}">
                  <a16:creationId xmlns:a16="http://schemas.microsoft.com/office/drawing/2014/main" id="{C83067A6-F735-4445-AF8B-63CB5C43436E}"/>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5" name="รูปภาพ 14">
              <a:extLst>
                <a:ext uri="{FF2B5EF4-FFF2-40B4-BE49-F238E27FC236}">
                  <a16:creationId xmlns:a16="http://schemas.microsoft.com/office/drawing/2014/main" id="{C0B339AC-1000-4FDF-8FAE-2D4E1129D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894612555"/>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D7991A6A-D244-4C7C-9A67-6C47AB1BD63D}"/>
              </a:ext>
            </a:extLst>
          </p:cNvPr>
          <p:cNvSpPr/>
          <p:nvPr/>
        </p:nvSpPr>
        <p:spPr>
          <a:xfrm>
            <a:off x="78377" y="78377"/>
            <a:ext cx="8969829" cy="6696892"/>
          </a:xfrm>
          <a:prstGeom prst="roundRect">
            <a:avLst>
              <a:gd name="adj" fmla="val 0"/>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กลุ่ม 12">
            <a:extLst>
              <a:ext uri="{FF2B5EF4-FFF2-40B4-BE49-F238E27FC236}">
                <a16:creationId xmlns:a16="http://schemas.microsoft.com/office/drawing/2014/main" id="{74A989AD-9094-4F9C-8EF8-8CB5BBF4FA30}"/>
              </a:ext>
            </a:extLst>
          </p:cNvPr>
          <p:cNvGrpSpPr/>
          <p:nvPr/>
        </p:nvGrpSpPr>
        <p:grpSpPr>
          <a:xfrm>
            <a:off x="367342" y="308611"/>
            <a:ext cx="8969829" cy="6900454"/>
            <a:chOff x="367342" y="308611"/>
            <a:chExt cx="8969829" cy="6900454"/>
          </a:xfrm>
        </p:grpSpPr>
        <p:grpSp>
          <p:nvGrpSpPr>
            <p:cNvPr id="10" name="กลุ่ม 9">
              <a:extLst>
                <a:ext uri="{FF2B5EF4-FFF2-40B4-BE49-F238E27FC236}">
                  <a16:creationId xmlns:a16="http://schemas.microsoft.com/office/drawing/2014/main" id="{80404B42-8B41-414E-B421-98E2B84CDD7D}"/>
                </a:ext>
              </a:extLst>
            </p:cNvPr>
            <p:cNvGrpSpPr/>
            <p:nvPr/>
          </p:nvGrpSpPr>
          <p:grpSpPr>
            <a:xfrm>
              <a:off x="367342" y="308611"/>
              <a:ext cx="8969829" cy="6900454"/>
              <a:chOff x="367342" y="308611"/>
              <a:chExt cx="8969829" cy="6900454"/>
            </a:xfrm>
          </p:grpSpPr>
          <p:grpSp>
            <p:nvGrpSpPr>
              <p:cNvPr id="6" name="กลุ่ม 5">
                <a:extLst>
                  <a:ext uri="{FF2B5EF4-FFF2-40B4-BE49-F238E27FC236}">
                    <a16:creationId xmlns:a16="http://schemas.microsoft.com/office/drawing/2014/main" id="{6D10DAC8-BC9A-491F-BBA6-A03BAC34E0FF}"/>
                  </a:ext>
                </a:extLst>
              </p:cNvPr>
              <p:cNvGrpSpPr/>
              <p:nvPr/>
            </p:nvGrpSpPr>
            <p:grpSpPr>
              <a:xfrm flipH="1">
                <a:off x="367342" y="308611"/>
                <a:ext cx="8300407" cy="6092189"/>
                <a:chOff x="731522" y="647610"/>
                <a:chExt cx="7441822" cy="5650099"/>
              </a:xfrm>
            </p:grpSpPr>
            <p:sp>
              <p:nvSpPr>
                <p:cNvPr id="8" name="สี่เหลี่ยมผืนผ้า 7">
                  <a:extLst>
                    <a:ext uri="{FF2B5EF4-FFF2-40B4-BE49-F238E27FC236}">
                      <a16:creationId xmlns:a16="http://schemas.microsoft.com/office/drawing/2014/main" id="{F45B7A84-DF1D-4CEE-8688-FCACDC45D5FE}"/>
                    </a:ext>
                  </a:extLst>
                </p:cNvPr>
                <p:cNvSpPr/>
                <p:nvPr/>
              </p:nvSpPr>
              <p:spPr>
                <a:xfrm>
                  <a:off x="731522" y="647610"/>
                  <a:ext cx="7441822" cy="5650099"/>
                </a:xfrm>
                <a:prstGeom prst="rect">
                  <a:avLst/>
                </a:prstGeom>
                <a:solidFill>
                  <a:srgbClr val="B636A5"/>
                </a:solidFill>
                <a:ln>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5298B99C-587A-4EF4-B0D8-8CCE631F1C2F}"/>
                    </a:ext>
                  </a:extLst>
                </p:cNvPr>
                <p:cNvSpPr/>
                <p:nvPr/>
              </p:nvSpPr>
              <p:spPr>
                <a:xfrm>
                  <a:off x="838899" y="780205"/>
                  <a:ext cx="7232996" cy="5406211"/>
                </a:xfrm>
                <a:prstGeom prst="rect">
                  <a:avLst/>
                </a:prstGeom>
                <a:gradFill>
                  <a:gsLst>
                    <a:gs pos="3000">
                      <a:srgbClr val="FFFF00"/>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รูปภาพ 6">
                <a:extLst>
                  <a:ext uri="{FF2B5EF4-FFF2-40B4-BE49-F238E27FC236}">
                    <a16:creationId xmlns:a16="http://schemas.microsoft.com/office/drawing/2014/main" id="{1631891F-C20C-43BE-BFC3-D9638B2F3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775" y="4772317"/>
                <a:ext cx="2339396" cy="2436748"/>
              </a:xfrm>
              <a:prstGeom prst="rect">
                <a:avLst/>
              </a:prstGeom>
            </p:spPr>
          </p:pic>
        </p:grpSp>
        <p:sp>
          <p:nvSpPr>
            <p:cNvPr id="12" name="กล่องข้อความ 11">
              <a:extLst>
                <a:ext uri="{FF2B5EF4-FFF2-40B4-BE49-F238E27FC236}">
                  <a16:creationId xmlns:a16="http://schemas.microsoft.com/office/drawing/2014/main" id="{FE094F5A-42DE-43DD-BD0F-A1AAFA442449}"/>
                </a:ext>
              </a:extLst>
            </p:cNvPr>
            <p:cNvSpPr txBox="1"/>
            <p:nvPr/>
          </p:nvSpPr>
          <p:spPr>
            <a:xfrm>
              <a:off x="681742" y="561632"/>
              <a:ext cx="7652633" cy="5324535"/>
            </a:xfrm>
            <a:prstGeom prst="rect">
              <a:avLst/>
            </a:prstGeom>
            <a:noFill/>
          </p:spPr>
          <p:txBody>
            <a:bodyPr wrap="square">
              <a:spAutoFit/>
            </a:bodyPr>
            <a:lstStyle/>
            <a:p>
              <a:pPr algn="l"/>
              <a:r>
                <a:rPr lang="th-TH" sz="1700" b="1" i="0" u="none" strike="noStrike" baseline="0" dirty="0">
                  <a:solidFill>
                    <a:srgbClr val="000D8E"/>
                  </a:solidFill>
                  <a:latin typeface="TH SarabunPSK" panose="020B0500040200020003" pitchFamily="34" charset="-34"/>
                  <a:cs typeface="TH SarabunPSK" panose="020B0500040200020003" pitchFamily="34" charset="-34"/>
                </a:rPr>
                <a:t>8.1.1 หลักการเผาไหม้</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เมื่อเอ่ยถึงการเผาไหม้เรามักจะหมายถึงการเกิดเปลวไฟที่เป็นผลจากปฏิกิริยาออกซิเดชันที่มีการคายพลังงานความร้อนสูงและปลดปล่อยพลังงานออกมาในรูปของรังสีความร้อนและแสงช่วงที่ตามองเห็น ปฏิกิริยาคายความร้อนเช่นนี้มีอันตรายอยู่ในตัวมันเองคือพลังงานที่ปลดปล่อยออกมาจะทำให้อุณหภูมิของระบบเพิ่มสูงขึ้น ซึ่งอุณหภูมิที่เพิ่มสูงขึ้นก็จะไปเร่งปฏิกิริยาการปลดปล่อยพลังงานออกมาอีกซึ่งจะทำให้ปฏิกิริยาคายความร้อนเกิดเร็วมากขึ้นเรื่อย ๆ จนอาจเกิดการระเบิด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explosion)</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ได้ ในการทำงานในอุตสาหกรรม ถ้าเราไม่ต้องการให้เกิดเหตุการณ์ดังกล่าวก็ต้องหาหนทางป้องกันไม่ให้มันเกิด และถ้าจำเป็นต้องทำให้เกิดก็ต้อง</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ทำใน</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ภาวะที่เราสามารถควบคุมปฏิกิริยาได้ (กล่าวคือจะให้เริ่มเมื่อไรหรือยุติเมื่อใดก็ได้ และต้องควบคุมอัตราการปลดปล่อยพลังงานได้) โดยทั่วไปเมื่อกล่าวถึงการติดไฟ ก็มักจะกล่าวถึงสามเหลี่ยมของการติดไฟ (รูปที่ 8.1) ที่ประกอบด้วย เชื้อเพลิง (หรือสารรีด</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ิวซ์</a:t>
              </a:r>
              <a:r>
                <a:rPr lang="th-TH" sz="1700" b="0" i="0" u="none" strike="noStrike" baseline="0" dirty="0">
                  <a:solidFill>
                    <a:srgbClr val="0D0D0D"/>
                  </a:solidFill>
                  <a:latin typeface="TH SarabunPSK" panose="020B0500040200020003" pitchFamily="34" charset="-34"/>
                  <a:cs typeface="TH SarabunPSK" panose="020B0500040200020003" pitchFamily="34" charset="-34"/>
                </a:rPr>
                <a:t>) สารออกซิไดซ์ และพลังงานกระตุ้น ดังนี้</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ในการหลีกเลี่ยงการเกิดเพลิงไหม้นั้นจะต้องหาทางไม่ให้ทั้ง 3 สิ่งมาอยู่พร้อมหน้ากัน ซึ่งวิธีที่ดีที่สุดคือให้แต่ละสิ่งอยู่แยกจากกัน (เช่นการที่โรงกลั่นน้ำมันเก็บน้ำมันไว้ในถังเก็บน้ำมันที่ไม่มีอากาศ และห้ามนำไฟเข้าใกล้ หรือเชื้อเพลิงเหลวของจรวดที่เก็บสารรีด</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ิวซ์</a:t>
              </a:r>
              <a:r>
                <a:rPr lang="th-TH" sz="1700" b="0" i="0" u="none" strike="noStrike" baseline="0" dirty="0">
                  <a:solidFill>
                    <a:srgbClr val="0D0D0D"/>
                  </a:solidFill>
                  <a:latin typeface="TH SarabunPSK" panose="020B0500040200020003" pitchFamily="34" charset="-34"/>
                  <a:cs typeface="TH SarabunPSK" panose="020B0500040200020003" pitchFamily="34" charset="-34"/>
                </a:rPr>
                <a:t> (เช่นไฮโดรเจนเหลว) และสารออกซิไดซ์ (เช่น ออกซิเจนเหลว) ไว้ในถังเก็บแยกจากกัน) แต่สำหรับสารบางตัวนั้นจะมีเชื้อเพลิงและสารออกซิไดซ์อยู่รวมกัน (เช่นดินปืน วัตถุระเบิดต่าง ๆ) ดังนั้นสิ่งที่ต้องหลีกเลี่ยงก็คืออยู่ให้มีพลังงานกระตุ้นอยู่ใกล้ ๆเชื้อเพลิงที่เราพบและใช้บ่อยที่สุดคือพวกสารประกอบอินทรีย์ต่าง ๆ (เช่นน้ำมันเชื้อเพลิง น้ำมันพืช ไขมันสัตว์ กระดาษ ไม้ แก๊สธรรมชาติ แก๊สหุงต้ม ) ตัวอย่างของเชื้อเพลิงที่เป็นสารอนินทรี</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ย์</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ได้แก่ กำมะถัน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S)</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ไฮดราซีน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H2N–NH2)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แก๊สบางชนิดเช่น ไฮโดรเจน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H2)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แอมโมเนีย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NH3)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ไฮโดรเจนซัลไฟด์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H2S)</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คาร์บอนมอนออกไซด์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CO)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เป็นต้น พวกที่เป็นผงโลหะต่าง ๆ เช่นผงของโลหะ แมกนีเซียม อะลูมิเนียมไทเทเนียม ซึ่งรวมไปถึงตัวเร่งปฏิกิริยาที่เป็นโลหะอยู่บนตัวรองรับต่าง ๆ สารออกซิไดซ์ที่มีอยู่ทั่วไปและมีมากที่สุดคืออากาศ (พูดอีกอย่างคือออกซิเจนในอากาศ) ตัวอย่างของพวกที่เป็นแก๊สก็ได้แก่ คลอรีน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Cl2)</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และฟลูออรีน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F2)</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ตัวอย่างพวกที่เป็นของเหลวได้แก่ ไฮโดรเจน</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เปอร์</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ออกไซด์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H2O2)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ออกซิเจนเหลว และตัวอย่างพวกที่เป็นของแข็งได้แก่พวกเกลือของสาร</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ประกอบตระกูล คลอเรต(</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ClO3–) </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เปอร์</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แมงกา</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เนต</a:t>
              </a:r>
              <a:r>
                <a:rPr lang="en-US" sz="1700" b="0" i="0" u="none" strike="noStrike" baseline="0" dirty="0">
                  <a:solidFill>
                    <a:srgbClr val="0D0D0D"/>
                  </a:solidFill>
                  <a:latin typeface="TH SarabunPSK" panose="020B0500040200020003" pitchFamily="34" charset="-34"/>
                  <a:cs typeface="TH SarabunPSK" panose="020B0500040200020003" pitchFamily="34" charset="-34"/>
                </a:rPr>
                <a:t>(MnO4–)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ไนเทรต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NO3–) </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ได</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โครเมต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Cr2O7–)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เป็นต้น</a:t>
              </a:r>
              <a:endParaRPr lang="en-US" sz="1700" dirty="0">
                <a:latin typeface="TH SarabunPSK" panose="020B0500040200020003" pitchFamily="34" charset="-34"/>
                <a:cs typeface="TH SarabunPSK" panose="020B0500040200020003" pitchFamily="34" charset="-34"/>
              </a:endParaRPr>
            </a:p>
          </p:txBody>
        </p:sp>
      </p:grpSp>
      <p:grpSp>
        <p:nvGrpSpPr>
          <p:cNvPr id="14" name="กลุ่ม 13">
            <a:extLst>
              <a:ext uri="{FF2B5EF4-FFF2-40B4-BE49-F238E27FC236}">
                <a16:creationId xmlns:a16="http://schemas.microsoft.com/office/drawing/2014/main" id="{D1104505-0E32-455E-B0FB-5521DBCBE389}"/>
              </a:ext>
            </a:extLst>
          </p:cNvPr>
          <p:cNvGrpSpPr/>
          <p:nvPr/>
        </p:nvGrpSpPr>
        <p:grpSpPr>
          <a:xfrm>
            <a:off x="8341616" y="28568"/>
            <a:ext cx="810209" cy="768311"/>
            <a:chOff x="7722968" y="106516"/>
            <a:chExt cx="1154709" cy="1025278"/>
          </a:xfrm>
        </p:grpSpPr>
        <p:sp>
          <p:nvSpPr>
            <p:cNvPr id="15" name="วงรี 14">
              <a:extLst>
                <a:ext uri="{FF2B5EF4-FFF2-40B4-BE49-F238E27FC236}">
                  <a16:creationId xmlns:a16="http://schemas.microsoft.com/office/drawing/2014/main" id="{6A6912F5-4F7F-464E-B9AF-A5602AA5FCDD}"/>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รูปภาพ 15">
              <a:extLst>
                <a:ext uri="{FF2B5EF4-FFF2-40B4-BE49-F238E27FC236}">
                  <a16:creationId xmlns:a16="http://schemas.microsoft.com/office/drawing/2014/main" id="{ED1E2568-0841-4F5E-AF95-8AE686999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42990763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1000"/>
          </a:stretch>
        </a:blipFill>
        <a:effectLst/>
      </p:bgPr>
    </p:bg>
    <p:spTree>
      <p:nvGrpSpPr>
        <p:cNvPr id="1" name=""/>
        <p:cNvGrpSpPr/>
        <p:nvPr/>
      </p:nvGrpSpPr>
      <p:grpSpPr>
        <a:xfrm>
          <a:off x="0" y="0"/>
          <a:ext cx="0" cy="0"/>
          <a:chOff x="0" y="0"/>
          <a:chExt cx="0" cy="0"/>
        </a:xfrm>
      </p:grpSpPr>
      <p:sp>
        <p:nvSpPr>
          <p:cNvPr id="3" name="กล่องข้อความ 2">
            <a:extLst>
              <a:ext uri="{FF2B5EF4-FFF2-40B4-BE49-F238E27FC236}">
                <a16:creationId xmlns:a16="http://schemas.microsoft.com/office/drawing/2014/main" id="{55BDA1A7-9BEF-482A-9588-4D1D2484D831}"/>
              </a:ext>
            </a:extLst>
          </p:cNvPr>
          <p:cNvSpPr txBox="1"/>
          <p:nvPr/>
        </p:nvSpPr>
        <p:spPr>
          <a:xfrm>
            <a:off x="1066801" y="1642346"/>
            <a:ext cx="7181850" cy="2123658"/>
          </a:xfrm>
          <a:prstGeom prst="rect">
            <a:avLst/>
          </a:prstGeom>
          <a:noFill/>
        </p:spPr>
        <p:txBody>
          <a:bodyPr wrap="square" rtlCol="0">
            <a:spAutoFit/>
          </a:bodyPr>
          <a:lstStyle/>
          <a:p>
            <a:pPr algn="ctr"/>
            <a:r>
              <a:rPr lang="th-TH" sz="66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rPr>
              <a:t>8.2 หลักการทำงานของเครื่องยนต์เบนซิน</a:t>
            </a:r>
            <a:endParaRPr lang="en-US" sz="6600" b="1" dirty="0">
              <a:ln w="12700">
                <a:solidFill>
                  <a:srgbClr val="FFFF00"/>
                </a:solidFill>
              </a:ln>
              <a:solidFill>
                <a:srgbClr val="0070C0"/>
              </a:solidFill>
              <a:effectLst>
                <a:glow rad="63500">
                  <a:schemeClr val="accent4">
                    <a:satMod val="175000"/>
                    <a:alpha val="40000"/>
                  </a:schemeClr>
                </a:glow>
                <a:outerShdw blurRad="25400" dist="50800" dir="12000000" algn="ctr" rotWithShape="0">
                  <a:schemeClr val="bg2">
                    <a:lumMod val="10000"/>
                  </a:schemeClr>
                </a:outerShdw>
              </a:effectLst>
              <a:latin typeface="TH SarabunPSK" panose="020B0500040200020003" pitchFamily="34" charset="-34"/>
              <a:cs typeface="TH SarabunPSK" panose="020B0500040200020003" pitchFamily="34" charset="-34"/>
            </a:endParaRPr>
          </a:p>
        </p:txBody>
      </p:sp>
      <p:grpSp>
        <p:nvGrpSpPr>
          <p:cNvPr id="5" name="กลุ่ม 4">
            <a:extLst>
              <a:ext uri="{FF2B5EF4-FFF2-40B4-BE49-F238E27FC236}">
                <a16:creationId xmlns:a16="http://schemas.microsoft.com/office/drawing/2014/main" id="{7D61776F-AEA7-4294-AA87-A117C6648D9A}"/>
              </a:ext>
            </a:extLst>
          </p:cNvPr>
          <p:cNvGrpSpPr/>
          <p:nvPr/>
        </p:nvGrpSpPr>
        <p:grpSpPr>
          <a:xfrm>
            <a:off x="8341616" y="28568"/>
            <a:ext cx="810209" cy="768311"/>
            <a:chOff x="7722968" y="106516"/>
            <a:chExt cx="1154709" cy="1025278"/>
          </a:xfrm>
        </p:grpSpPr>
        <p:sp>
          <p:nvSpPr>
            <p:cNvPr id="6" name="วงรี 5">
              <a:extLst>
                <a:ext uri="{FF2B5EF4-FFF2-40B4-BE49-F238E27FC236}">
                  <a16:creationId xmlns:a16="http://schemas.microsoft.com/office/drawing/2014/main" id="{DA83F6DB-6C68-4D59-A6DE-98DF2A28DEF9}"/>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รูปภาพ 6">
              <a:extLst>
                <a:ext uri="{FF2B5EF4-FFF2-40B4-BE49-F238E27FC236}">
                  <a16:creationId xmlns:a16="http://schemas.microsoft.com/office/drawing/2014/main" id="{3CA91BF7-D395-4D32-BA80-9481B1FE1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196374169"/>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5D660169-6034-45B2-A1C7-9709109263FF}"/>
              </a:ext>
            </a:extLst>
          </p:cNvPr>
          <p:cNvSpPr/>
          <p:nvPr/>
        </p:nvSpPr>
        <p:spPr>
          <a:xfrm>
            <a:off x="78377" y="78377"/>
            <a:ext cx="8969829" cy="6696892"/>
          </a:xfrm>
          <a:prstGeom prst="roundRect">
            <a:avLst>
              <a:gd name="adj" fmla="val 808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FFB1E55E-0001-4FE4-BA9A-C4D40A4B16E5}"/>
              </a:ext>
            </a:extLst>
          </p:cNvPr>
          <p:cNvGrpSpPr/>
          <p:nvPr/>
        </p:nvGrpSpPr>
        <p:grpSpPr>
          <a:xfrm>
            <a:off x="367342" y="308611"/>
            <a:ext cx="8845700" cy="6549389"/>
            <a:chOff x="367342" y="308611"/>
            <a:chExt cx="8845700" cy="6549389"/>
          </a:xfrm>
        </p:grpSpPr>
        <p:grpSp>
          <p:nvGrpSpPr>
            <p:cNvPr id="12" name="กลุ่ม 11">
              <a:extLst>
                <a:ext uri="{FF2B5EF4-FFF2-40B4-BE49-F238E27FC236}">
                  <a16:creationId xmlns:a16="http://schemas.microsoft.com/office/drawing/2014/main" id="{FB437E5E-8017-4DDC-9C82-D7FDC20A34C8}"/>
                </a:ext>
              </a:extLst>
            </p:cNvPr>
            <p:cNvGrpSpPr/>
            <p:nvPr/>
          </p:nvGrpSpPr>
          <p:grpSpPr>
            <a:xfrm>
              <a:off x="367342" y="308611"/>
              <a:ext cx="8845700" cy="6549389"/>
              <a:chOff x="367342" y="308611"/>
              <a:chExt cx="8845700" cy="6549389"/>
            </a:xfrm>
          </p:grpSpPr>
          <p:grpSp>
            <p:nvGrpSpPr>
              <p:cNvPr id="6" name="กลุ่ม 5">
                <a:extLst>
                  <a:ext uri="{FF2B5EF4-FFF2-40B4-BE49-F238E27FC236}">
                    <a16:creationId xmlns:a16="http://schemas.microsoft.com/office/drawing/2014/main" id="{4B09B77E-417E-466B-AA18-929DFE266885}"/>
                  </a:ext>
                </a:extLst>
              </p:cNvPr>
              <p:cNvGrpSpPr/>
              <p:nvPr/>
            </p:nvGrpSpPr>
            <p:grpSpPr>
              <a:xfrm flipH="1">
                <a:off x="367342" y="308611"/>
                <a:ext cx="8300407" cy="6092189"/>
                <a:chOff x="731522" y="647610"/>
                <a:chExt cx="7441822" cy="5650099"/>
              </a:xfrm>
            </p:grpSpPr>
            <p:sp>
              <p:nvSpPr>
                <p:cNvPr id="8" name="สี่เหลี่ยมผืนผ้า 7">
                  <a:extLst>
                    <a:ext uri="{FF2B5EF4-FFF2-40B4-BE49-F238E27FC236}">
                      <a16:creationId xmlns:a16="http://schemas.microsoft.com/office/drawing/2014/main" id="{DD12FA12-2FA0-44F5-A3AE-542737D0129B}"/>
                    </a:ext>
                  </a:extLst>
                </p:cNvPr>
                <p:cNvSpPr/>
                <p:nvPr/>
              </p:nvSpPr>
              <p:spPr>
                <a:xfrm>
                  <a:off x="731522" y="647610"/>
                  <a:ext cx="7441822" cy="5650099"/>
                </a:xfrm>
                <a:prstGeom prst="rect">
                  <a:avLst/>
                </a:prstGeom>
                <a:solidFill>
                  <a:srgbClr val="C48644"/>
                </a:solidFill>
                <a:ln w="57150">
                  <a:solidFill>
                    <a:schemeClr val="bg1"/>
                  </a:solid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15D548C7-428C-418D-864C-2E29F67E5530}"/>
                    </a:ext>
                  </a:extLst>
                </p:cNvPr>
                <p:cNvSpPr/>
                <p:nvPr/>
              </p:nvSpPr>
              <p:spPr>
                <a:xfrm>
                  <a:off x="838899" y="780205"/>
                  <a:ext cx="7232996" cy="5406211"/>
                </a:xfrm>
                <a:prstGeom prst="rect">
                  <a:avLst/>
                </a:prstGeom>
                <a:gradFill>
                  <a:gsLst>
                    <a:gs pos="3000">
                      <a:srgbClr val="FFFF00"/>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รูปภาพ 10">
                <a:extLst>
                  <a:ext uri="{FF2B5EF4-FFF2-40B4-BE49-F238E27FC236}">
                    <a16:creationId xmlns:a16="http://schemas.microsoft.com/office/drawing/2014/main" id="{F04A1DE0-C129-4573-8E20-1CC412235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069" y="5381626"/>
                <a:ext cx="1652973" cy="1476374"/>
              </a:xfrm>
              <a:prstGeom prst="rect">
                <a:avLst/>
              </a:prstGeom>
            </p:spPr>
          </p:pic>
        </p:grpSp>
        <p:sp>
          <p:nvSpPr>
            <p:cNvPr id="14" name="กล่องข้อความ 13">
              <a:extLst>
                <a:ext uri="{FF2B5EF4-FFF2-40B4-BE49-F238E27FC236}">
                  <a16:creationId xmlns:a16="http://schemas.microsoft.com/office/drawing/2014/main" id="{7BC32457-8858-4D78-99B7-7D76768E560F}"/>
                </a:ext>
              </a:extLst>
            </p:cNvPr>
            <p:cNvSpPr txBox="1"/>
            <p:nvPr/>
          </p:nvSpPr>
          <p:spPr>
            <a:xfrm>
              <a:off x="566034" y="527781"/>
              <a:ext cx="7949316" cy="5586145"/>
            </a:xfrm>
            <a:prstGeom prst="rect">
              <a:avLst/>
            </a:prstGeom>
            <a:noFill/>
          </p:spPr>
          <p:txBody>
            <a:bodyPr wrap="square">
              <a:spAutoFit/>
            </a:bodyPr>
            <a:lstStyle/>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(อ้างถึง </a:t>
              </a:r>
              <a:r>
                <a:rPr lang="en-US" sz="1700" b="0" i="0" u="none" strike="noStrike" baseline="0" dirty="0">
                  <a:solidFill>
                    <a:srgbClr val="0D0D0D"/>
                  </a:solidFill>
                  <a:latin typeface="TH SarabunPSK" panose="020B0500040200020003" pitchFamily="34" charset="-34"/>
                  <a:cs typeface="TH SarabunPSK" panose="020B0500040200020003" pitchFamily="34" charset="-34"/>
                  <a:hlinkClick r:id="rId3"/>
                </a:rPr>
                <a:t>http://tamagozzilla.blogspot.com/2009/08/</a:t>
              </a:r>
              <a:r>
                <a:rPr lang="en-US" sz="1700" b="0" i="0" u="none" strike="noStrike" baseline="0" dirty="0" err="1">
                  <a:solidFill>
                    <a:srgbClr val="0D0D0D"/>
                  </a:solidFill>
                  <a:latin typeface="TH SarabunPSK" panose="020B0500040200020003" pitchFamily="34" charset="-34"/>
                  <a:cs typeface="TH SarabunPSK" panose="020B0500040200020003" pitchFamily="34" charset="-34"/>
                  <a:hlinkClick r:id="rId3"/>
                </a:rPr>
                <a:t>mo</a:t>
              </a:r>
              <a:r>
                <a:rPr lang="en-US" sz="1700" b="0" i="0" u="none" strike="noStrike" baseline="0" dirty="0">
                  <a:solidFill>
                    <a:srgbClr val="0D0D0D"/>
                  </a:solidFill>
                  <a:latin typeface="TH SarabunPSK" panose="020B0500040200020003" pitchFamily="34" charset="-34"/>
                  <a:cs typeface="TH SarabunPSK" panose="020B0500040200020003" pitchFamily="34" charset="-34"/>
                  <a:hlinkClick r:id="rId3"/>
                </a:rPr>
                <a:t>–memoir_4858.html</a:t>
              </a:r>
              <a:r>
                <a:rPr lang="en-US" sz="1700" b="0" i="0" u="none" strike="noStrike" baseline="0" dirty="0">
                  <a:solidFill>
                    <a:srgbClr val="0D0D0D"/>
                  </a:solidFill>
                  <a:latin typeface="TH SarabunPSK" panose="020B0500040200020003" pitchFamily="34" charset="-34"/>
                  <a:cs typeface="TH SarabunPSK" panose="020B0500040200020003" pitchFamily="34" charset="-34"/>
                </a:rPr>
                <a:t>)</a:t>
              </a:r>
              <a:endParaRPr lang="th-TH" sz="1700" b="0" i="0" u="none" strike="noStrike" baseline="0" dirty="0">
                <a:solidFill>
                  <a:srgbClr val="0D0D0D"/>
                </a:solidFill>
                <a:latin typeface="TH SarabunPSK" panose="020B0500040200020003" pitchFamily="34" charset="-34"/>
                <a:cs typeface="TH SarabunPSK" panose="020B0500040200020003" pitchFamily="34" charset="-34"/>
              </a:endParaRP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หลักการทำงานของเครื่องยนต์เบนซิน (ตามแบบที่บ้านเราเรียก แต่ถ้าเป็นภาษาอังกฤษต้องเรียกว่าเครื่องยนต์แก๊สโซลีน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gasoline engine)) 4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และ 2 จังหวะ ที่นำมาเสนอ เป็นข้อมูลประกอบการอธิบายในเรื่องความพยายามในการเพิ่มสมรรถนะและประสิทธิภาพการใช้เชื้อเพลิงของเครื่องยนต์เบนซิน ถ้าเป็นเครื่องยนต์ขนาดใหญ่ (เช่นที่ใช้กับรถยนต์นั่งทั่วไป) จะเป็นเครื่องยนต์เบนซิน 4 จังหวะ (4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stroke engine)</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แต่ถ้าเป็นเครื่องยนต์ขนาดเล็ก (เช่นรถมอเตอร์ไซค์ เครื่องตัดหญ้า เครื่องยนต์ขนาดเล็ก ฯลฯ) มักจะเป็นเครื่องยนต์เบนซิน 2 จังหวะ (2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stroke engine)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ถ้าจะเปรียบเทียบกันแล้ว เครื่องยนต์เบนซิน 4 จังหวะจะมีจังหวะกำลัง 1 ครั้งทุก ๆ การหมุน 2 รอบ ในขณะที่เครื่องยนต์เบนซิน 2 จังหวะจะมีจังหวะกำลัง 1 ครั้งทุก ๆ การหมุน 1 รอบ ดังนั้นที่รอบการหมุนเท่ากัน เครื่องยนต์ 2 จังหวะจะมีการจุดระเบิดที่มากกว่า(ตอนนี้พอเดาได้ไหมว่าทำไหมสิงห์มอเตอร์ไซค์บางพวกที่ชอบแต่งเครื่องแรง ๆ จึงชอบเครื่องยนต์ 2</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จังหวะ) นอกจากนี้เครื่องยนต์ 2 จังหวะยังมีโครงสร้างที่เรียบง่ายกว่าเครื่องยนต์ 4 จังหวะ จึงทำให้นิยมใช้กับเครื่องยนต์ขนาดเล็ก แต่เครื่องยนต์ 2 จังหวะก็มีปัญหาเรื่องการเผาไหม้เชื้อเพลิงที่ไม่สมบูรณ์ (สู้เครื่องยนต์ 4 จังหวะไม่ได้ ดังนั้นจึงเห็นว่าในปัจจุบันรถมอเตอร์ไซค์เริ่มหันมาใช้เครื่องยนต์ 4 จังหวะมากขึ้น เพื่อให้ไอเสียที่ออกมาผ่านมาตรฐานตามที่กฎหมายกำหนด) และยังมีปัญหาเรื่องการหล่อลื่นทำให้</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เครื่องยนต์สึก</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หรอ</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ได้ง่ายกว่า (ต้องคอยเติมน้ำมันออโต้ลูป (</a:t>
              </a:r>
              <a:r>
                <a:rPr lang="en-US" sz="1700" b="0" i="0" u="none" strike="noStrike" baseline="0" dirty="0" err="1">
                  <a:solidFill>
                    <a:srgbClr val="0D0D0D"/>
                  </a:solidFill>
                  <a:latin typeface="TH SarabunPSK" panose="020B0500040200020003" pitchFamily="34" charset="-34"/>
                  <a:cs typeface="TH SarabunPSK" panose="020B0500040200020003" pitchFamily="34" charset="-34"/>
                </a:rPr>
                <a:t>autolube</a:t>
              </a:r>
              <a:r>
                <a:rPr lang="en-US" sz="1700" b="0" i="0" u="none" strike="noStrike" baseline="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ไม่ได้ใช้น้ำมันหล่อลื่นแบบที่เครื่องยนต์ 4 จังหวะใช้)การทำงานของเครื่องยนต์เบนซิน นั้นมีรูปแบบการทำงานตาม</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วัฎจั</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กรออตโต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Otto cycle)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ดังแสดงในรูปที่ 8.2</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รูปที่ 8.2 ทางด้านซ้ายเป็นวัฏจักรการทำงานตามอุดมคติ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Ideal cycle)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ส่วนทางด้านขวาเป็นวัฏจักรการทำงานตามที่เป็นจริง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Real cycle)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เพื่อให้เห็นภาพการทำงานจะขอยกตัวอย่างกรณีของเครื่องยนต์ 4 จังหวะดังนี้</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1 : ลูกสูบอยู่ในตำแหน่งสูงสุด (ศูนย์ตายบน–</a:t>
              </a:r>
              <a:r>
                <a:rPr lang="en-US" sz="1700" b="0" i="0" u="none" strike="noStrike" baseline="0" dirty="0">
                  <a:solidFill>
                    <a:srgbClr val="0D0D0D"/>
                  </a:solidFill>
                  <a:latin typeface="TH SarabunPSK" panose="020B0500040200020003" pitchFamily="34" charset="-34"/>
                  <a:cs typeface="TH SarabunPSK" panose="020B0500040200020003" pitchFamily="34" charset="-34"/>
                </a:rPr>
                <a:t>Top dead </a:t>
              </a:r>
              <a:r>
                <a:rPr lang="en-US" sz="1700" b="0" i="0" u="none" strike="noStrike" baseline="0" dirty="0" err="1">
                  <a:solidFill>
                    <a:srgbClr val="0D0D0D"/>
                  </a:solidFill>
                  <a:latin typeface="TH SarabunPSK" panose="020B0500040200020003" pitchFamily="34" charset="-34"/>
                  <a:cs typeface="TH SarabunPSK" panose="020B0500040200020003" pitchFamily="34" charset="-34"/>
                </a:rPr>
                <a:t>centre</a:t>
              </a:r>
              <a:r>
                <a:rPr lang="en-US" sz="1700" b="0" i="0" u="none" strike="noStrike" baseline="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ขณะนี้วาล์วไอดี(สีน้ำเงิน)และวาล์วไอเสีย(สีแดง) ปิดอยู่</a:t>
              </a:r>
              <a:endParaRPr lang="th-TH" sz="1700" dirty="0">
                <a:solidFill>
                  <a:srgbClr val="0D0D0D"/>
                </a:solidFill>
                <a:latin typeface="TH SarabunPSK" panose="020B0500040200020003" pitchFamily="34" charset="-34"/>
                <a:cs typeface="TH SarabunPSK" panose="020B0500040200020003" pitchFamily="34" charset="-34"/>
              </a:endParaRP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2 : จังหวะดูด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Intake stroke) :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ลูกสูบเคลื่อนที่ลง พร้อมกับวาล์วไอดีเปิด (วาล์วไอเสียยังคงปิดอยู่) การเคลื่อนที่ลงของลูกสูบทำให้เกิดสุญญากาศในกระบอกสูบ ทำให้ไอดี (สีน้ำเงิน) ซึ่งเป็นส่วนผสมระหว่างอากาศกับน้ำมันเชื้อเพลิง ไหลเข้ามาในกระบอกสูบจนกระทั่งลูกสูบเคลื่อนที่ลงถึงตำแหน่งต่ำสุด (ศูนย์ตายล่าง–</a:t>
              </a:r>
              <a:r>
                <a:rPr lang="en-US" sz="1700" b="0" i="0" u="none" strike="noStrike" baseline="0" dirty="0">
                  <a:solidFill>
                    <a:srgbClr val="0D0D0D"/>
                  </a:solidFill>
                  <a:latin typeface="TH SarabunPSK" panose="020B0500040200020003" pitchFamily="34" charset="-34"/>
                  <a:cs typeface="TH SarabunPSK" panose="020B0500040200020003" pitchFamily="34" charset="-34"/>
                </a:rPr>
                <a:t>Bottom dead </a:t>
              </a:r>
              <a:r>
                <a:rPr lang="en-US" sz="1700" b="0" i="0" u="none" strike="noStrike" baseline="0" dirty="0" err="1">
                  <a:solidFill>
                    <a:srgbClr val="0D0D0D"/>
                  </a:solidFill>
                  <a:latin typeface="TH SarabunPSK" panose="020B0500040200020003" pitchFamily="34" charset="-34"/>
                  <a:cs typeface="TH SarabunPSK" panose="020B0500040200020003" pitchFamily="34" charset="-34"/>
                </a:rPr>
                <a:t>centre</a:t>
              </a:r>
              <a:r>
                <a:rPr lang="en-US" sz="1700" b="0" i="0" u="none" strike="noStrike" baseline="0" dirty="0">
                  <a:solidFill>
                    <a:srgbClr val="0D0D0D"/>
                  </a:solidFill>
                  <a:latin typeface="TH SarabunPSK" panose="020B0500040200020003" pitchFamily="34" charset="-34"/>
                  <a:cs typeface="TH SarabunPSK" panose="020B0500040200020003" pitchFamily="34" charset="-34"/>
                </a:rPr>
                <a:t>)</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3 : จังหวะอัด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Compression stroke) :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วาล์วไอดีปิด (วาล์วไอเสียยังคงปิดอยู่) และลูกสูบเคลื่อนที่ขึ้น </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อัดไอดีที่อยู่ในกระบอกสูบให้มีปริมาตรลดลงและความดันเพิ่มขึ้น (อุณหภูมิของแก๊สก็เพิ่มตามไปด้วย)</a:t>
              </a:r>
              <a:endParaRPr lang="en-US" sz="1700" dirty="0">
                <a:latin typeface="TH SarabunPSK" panose="020B0500040200020003" pitchFamily="34" charset="-34"/>
                <a:cs typeface="TH SarabunPSK" panose="020B0500040200020003" pitchFamily="34" charset="-34"/>
              </a:endParaRPr>
            </a:p>
          </p:txBody>
        </p:sp>
      </p:grpSp>
      <p:grpSp>
        <p:nvGrpSpPr>
          <p:cNvPr id="16" name="กลุ่ม 15">
            <a:extLst>
              <a:ext uri="{FF2B5EF4-FFF2-40B4-BE49-F238E27FC236}">
                <a16:creationId xmlns:a16="http://schemas.microsoft.com/office/drawing/2014/main" id="{CE337BA4-E574-432A-AD71-D2D8B1E5E901}"/>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45685D40-AF57-4CF5-A8DE-4D0F37C9E3E4}"/>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D21D9C57-8BFB-4CA3-B239-82996EDE2E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977015627"/>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5F5F1A3D-D0C6-4450-AD72-F62D19018E0F}"/>
              </a:ext>
            </a:extLst>
          </p:cNvPr>
          <p:cNvSpPr/>
          <p:nvPr/>
        </p:nvSpPr>
        <p:spPr>
          <a:xfrm>
            <a:off x="78377" y="78377"/>
            <a:ext cx="8969829" cy="6696892"/>
          </a:xfrm>
          <a:prstGeom prst="roundRect">
            <a:avLst>
              <a:gd name="adj" fmla="val 808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31E0CCD2-74FD-4329-A445-DFE5A036327E}"/>
              </a:ext>
            </a:extLst>
          </p:cNvPr>
          <p:cNvGrpSpPr/>
          <p:nvPr/>
        </p:nvGrpSpPr>
        <p:grpSpPr>
          <a:xfrm>
            <a:off x="367342" y="308611"/>
            <a:ext cx="8969829" cy="6466658"/>
            <a:chOff x="367342" y="308611"/>
            <a:chExt cx="8969829" cy="6466658"/>
          </a:xfrm>
        </p:grpSpPr>
        <p:grpSp>
          <p:nvGrpSpPr>
            <p:cNvPr id="12" name="กลุ่ม 11">
              <a:extLst>
                <a:ext uri="{FF2B5EF4-FFF2-40B4-BE49-F238E27FC236}">
                  <a16:creationId xmlns:a16="http://schemas.microsoft.com/office/drawing/2014/main" id="{10EB4792-F228-49EE-A13C-97378A64103F}"/>
                </a:ext>
              </a:extLst>
            </p:cNvPr>
            <p:cNvGrpSpPr/>
            <p:nvPr/>
          </p:nvGrpSpPr>
          <p:grpSpPr>
            <a:xfrm>
              <a:off x="367342" y="308611"/>
              <a:ext cx="8969829" cy="6466658"/>
              <a:chOff x="367342" y="308611"/>
              <a:chExt cx="8969829" cy="6466658"/>
            </a:xfrm>
          </p:grpSpPr>
          <p:grpSp>
            <p:nvGrpSpPr>
              <p:cNvPr id="6" name="กลุ่ม 5">
                <a:extLst>
                  <a:ext uri="{FF2B5EF4-FFF2-40B4-BE49-F238E27FC236}">
                    <a16:creationId xmlns:a16="http://schemas.microsoft.com/office/drawing/2014/main" id="{C09C7EFE-DC18-4881-864B-A126AC491245}"/>
                  </a:ext>
                </a:extLst>
              </p:cNvPr>
              <p:cNvGrpSpPr/>
              <p:nvPr/>
            </p:nvGrpSpPr>
            <p:grpSpPr>
              <a:xfrm flipH="1">
                <a:off x="367342" y="308611"/>
                <a:ext cx="8300407" cy="6092189"/>
                <a:chOff x="731522" y="647610"/>
                <a:chExt cx="7441822" cy="5650099"/>
              </a:xfrm>
            </p:grpSpPr>
            <p:sp>
              <p:nvSpPr>
                <p:cNvPr id="8" name="สี่เหลี่ยมผืนผ้า 7">
                  <a:extLst>
                    <a:ext uri="{FF2B5EF4-FFF2-40B4-BE49-F238E27FC236}">
                      <a16:creationId xmlns:a16="http://schemas.microsoft.com/office/drawing/2014/main" id="{2A1D5521-EFE5-4158-A1D7-3109FA1CBF08}"/>
                    </a:ext>
                  </a:extLst>
                </p:cNvPr>
                <p:cNvSpPr/>
                <p:nvPr/>
              </p:nvSpPr>
              <p:spPr>
                <a:xfrm>
                  <a:off x="731522" y="647610"/>
                  <a:ext cx="7441822" cy="5650099"/>
                </a:xfrm>
                <a:prstGeom prst="rect">
                  <a:avLst/>
                </a:prstGeom>
                <a:solidFill>
                  <a:srgbClr val="D50000"/>
                </a:solidFill>
                <a:ln w="57150">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68E8A704-F7BA-4E77-92C5-BF121972068A}"/>
                    </a:ext>
                  </a:extLst>
                </p:cNvPr>
                <p:cNvSpPr/>
                <p:nvPr/>
              </p:nvSpPr>
              <p:spPr>
                <a:xfrm>
                  <a:off x="838899" y="780205"/>
                  <a:ext cx="7232996" cy="5406211"/>
                </a:xfrm>
                <a:prstGeom prst="rect">
                  <a:avLst/>
                </a:prstGeom>
                <a:gradFill>
                  <a:gsLst>
                    <a:gs pos="3000">
                      <a:srgbClr val="FFFF00"/>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รูปภาพ 10">
                <a:extLst>
                  <a:ext uri="{FF2B5EF4-FFF2-40B4-BE49-F238E27FC236}">
                    <a16:creationId xmlns:a16="http://schemas.microsoft.com/office/drawing/2014/main" id="{2F40C18E-3F3C-4B73-A2F1-F606529CB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077" y="4394019"/>
                <a:ext cx="1512094" cy="2381250"/>
              </a:xfrm>
              <a:prstGeom prst="rect">
                <a:avLst/>
              </a:prstGeom>
            </p:spPr>
          </p:pic>
        </p:grpSp>
        <p:sp>
          <p:nvSpPr>
            <p:cNvPr id="14" name="กล่องข้อความ 13">
              <a:extLst>
                <a:ext uri="{FF2B5EF4-FFF2-40B4-BE49-F238E27FC236}">
                  <a16:creationId xmlns:a16="http://schemas.microsoft.com/office/drawing/2014/main" id="{369A9C03-EE4D-4B67-8C95-467DFB6173FA}"/>
                </a:ext>
              </a:extLst>
            </p:cNvPr>
            <p:cNvSpPr txBox="1"/>
            <p:nvPr/>
          </p:nvSpPr>
          <p:spPr>
            <a:xfrm>
              <a:off x="583148" y="542912"/>
              <a:ext cx="7684552" cy="5324535"/>
            </a:xfrm>
            <a:prstGeom prst="rect">
              <a:avLst/>
            </a:prstGeom>
            <a:noFill/>
          </p:spPr>
          <p:txBody>
            <a:bodyPr wrap="square">
              <a:spAutoFit/>
            </a:bodyPr>
            <a:lstStyle/>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4 : จังหวะจุดระเบิด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Ignition) :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หัวเทียน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spark plug)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จุดระเบิด (วาล์วไอดีและวาล์วไอเสียปิด) เกิดเป็นเปลวไฟเผาไหม้ไอดีที่แผ่ออกจากจากเขี้ยวหัวเทียน (ตำแหน่งที่เกิดประกายไฟเพื่อการจุดระเบิด) ในขณะนี้ความดันในกระบอกสูบจะเพิ่มสูงขึ้นอย่างรวดเร็ว (ปริมาตรมีการเปลี่ยนแปลงไม่มาก)จังหวะการจุดระเบิดของหัวเทียนนั้นอาจเกิดก่อนที่ลูกสูบจะเคลื่อนที่ขึ้นถึงตำแหน่งสูงสุด (เรียกว่าตั้งไฟแก่)หรือหลังจากที่ลูกสูบเคลื่อนที่ถึงตำแหน่งสูงสุดและกำลังเคลื่อนที่ลง (ตั้งไฟอ่อน) ก็ได้ ขึ้นกับการออกแบบเครื่องยนต์และค่าออกเทนของเชื้อเพลิงที่ใช้ ถ้าเชื้อเพลิงมีค่าออกเทนต่ำ การจุดระเบิดหลังจากที่ลูกสูบเคลื่อนที่ถึงตำแหน่งสูงสุดและกำลังเคลื่อนที่ลงจะช่วยลดอาการน</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๊อคข</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องเครื่องลงได้</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5 : จังหวะกำลัง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Power stroke) :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แก๊สร้อนที่เกิดจากการเผาไหม้ขยายตัวดันลูกสูบเคลื่อนที่ลงล่าง ส่งกำลังไปหมุนข้อเหวี่ยงและเพลาขับเคลื่อน (วาล์วไอดีและวาล์วไอเสียปิด) ในขณะนี้ความดันในห้องกระบอกสูบจะลดลงในขณะที่ปริมาตรเพิ่มขึ้นจนกระทั่งลูกสูบเคลื่อนที่ลงต่ำสุด</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ขั้นตอนที่ 6 : จังหวะคาย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Exhaust stroke) :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แรงเฉื่อยจากจังหวะกำลังจะทำให้ลูกสูบเคลื่อนที่กลับไปข้างบนใหม่ วาล์วไอเสียจะเปิด (วาล์วไอดียังคงปิดอยู่) แรงดันที่เกิดจากการเคลื่อนที่ขึ้นของลูกสูบจะดันให้ไอเสีย (สีแดง) ไหลออกทางวาล์วไอเสียที่เปิดอยู่ เมื่อลูกสูบเคลื่อนที่ขึ้นสูงสุด วาล์วไอเสียก็จะปิดและกลับไปเริ่มต้นขั้นตอนที่ 1 ใหม่</a:t>
              </a:r>
              <a:endParaRPr lang="th-TH" sz="1700" dirty="0">
                <a:solidFill>
                  <a:srgbClr val="0D0D0D"/>
                </a:solidFill>
                <a:latin typeface="TH SarabunPSK" panose="020B0500040200020003" pitchFamily="34" charset="-34"/>
                <a:cs typeface="TH SarabunPSK" panose="020B0500040200020003" pitchFamily="34" charset="-34"/>
              </a:endParaRP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ตามทฤษฎีแล้ว งานที่ได้จากเครื่องยนต์คือพื้นที่ของรูปปิด ในรูปที่ 1 ยิ่งพื้นที่นี้ใหญ่ขึ้นเท่าใด ก็จะได้งานจากเครื่องยนต์มากขึ้น การเพิ่มพื้นที่รูปปิด ดังกล่าว อาจทำได้โดย</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1. ลดความดัน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P0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ให้</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ต่ำลง</a:t>
              </a:r>
              <a:r>
                <a:rPr lang="th-TH" sz="1700" b="0" i="0" u="none" strike="noStrike" baseline="0" dirty="0">
                  <a:solidFill>
                    <a:srgbClr val="0D0D0D"/>
                  </a:solidFill>
                  <a:latin typeface="TH SarabunPSK" panose="020B0500040200020003" pitchFamily="34" charset="-34"/>
                  <a:cs typeface="TH SarabunPSK" panose="020B0500040200020003" pitchFamily="34" charset="-34"/>
                </a:rPr>
                <a:t> ซึ่งการลดความดัน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P0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อาจทำโดย</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(1) ลดอุณหภูมิของแก๊สที่ขยายตัว ให้</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ต่ำลง</a:t>
              </a:r>
              <a:r>
                <a:rPr lang="th-TH" sz="1700" b="0" i="0" u="none" strike="noStrike" baseline="0" dirty="0">
                  <a:solidFill>
                    <a:srgbClr val="0D0D0D"/>
                  </a:solidFill>
                  <a:latin typeface="TH SarabunPSK" panose="020B0500040200020003" pitchFamily="34" charset="-34"/>
                  <a:cs typeface="TH SarabunPSK" panose="020B0500040200020003" pitchFamily="34" charset="-34"/>
                </a:rPr>
                <a:t> แต่ในทางปฏิบัติเราใช้น้ำหล่อเย็นเครื่องยนต์ ดังนั้นอุณหภูมิของน้ำหล่อเย็นจึงเป็นตัวกำหนดอุณหภูมิต่ำสุดของแก๊สที่จะทำได้</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(2) ทำให้การระบายไอเสีย ทำได้สะดวก เพราะถ้าระบายไอเสียทิ้งได้มาก ก็จะดูดไอดีเข้ามาได้มาก </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การทำ</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ให้การระบายไอเสียเป็นไปได้สะดวกทำได้โดยการเพิ่มจำนวนวาล์วไอเสีย (เป็นการเพิ่มรูระบายและเป็นวิธีการที่รถยนต์ส่วนใหญ่ในปัจจุบันทำกัน) และลดความดันลงในท่อไอเสียให้ต่ำสุด (ทีนี้พอมองเห็นภาพหรือยังว่าทำไมพวกแต่งรถจึงชอบทะลวงท่อไอเสีย และเอาพวกหม้อพักต่าง ๆ ออก)</a:t>
              </a:r>
              <a:endParaRPr lang="en-US" sz="1700" dirty="0">
                <a:latin typeface="TH SarabunPSK" panose="020B0500040200020003" pitchFamily="34" charset="-34"/>
                <a:cs typeface="TH SarabunPSK" panose="020B0500040200020003" pitchFamily="34" charset="-34"/>
              </a:endParaRPr>
            </a:p>
          </p:txBody>
        </p:sp>
      </p:grpSp>
      <p:grpSp>
        <p:nvGrpSpPr>
          <p:cNvPr id="16" name="กลุ่ม 15">
            <a:extLst>
              <a:ext uri="{FF2B5EF4-FFF2-40B4-BE49-F238E27FC236}">
                <a16:creationId xmlns:a16="http://schemas.microsoft.com/office/drawing/2014/main" id="{7AD8AF10-FCF3-4FCA-BD70-AD9E3551AB18}"/>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9D71F46C-F0C3-4125-8842-31C19D341AD3}"/>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72A3074B-8576-4BE9-93E1-B180F47028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2913755254"/>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4D215C5E-940B-4CE7-81FD-EBCA2F87863A}"/>
              </a:ext>
            </a:extLst>
          </p:cNvPr>
          <p:cNvSpPr/>
          <p:nvPr/>
        </p:nvSpPr>
        <p:spPr>
          <a:xfrm>
            <a:off x="78377" y="78377"/>
            <a:ext cx="8969829" cy="6696892"/>
          </a:xfrm>
          <a:prstGeom prst="roundRect">
            <a:avLst>
              <a:gd name="adj" fmla="val 0"/>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1C8640A7-143A-4DAD-95D0-8E823163F0ED}"/>
              </a:ext>
            </a:extLst>
          </p:cNvPr>
          <p:cNvGrpSpPr/>
          <p:nvPr/>
        </p:nvGrpSpPr>
        <p:grpSpPr>
          <a:xfrm>
            <a:off x="281617" y="241936"/>
            <a:ext cx="9193834" cy="6635256"/>
            <a:chOff x="281617" y="241936"/>
            <a:chExt cx="9193834" cy="6635256"/>
          </a:xfrm>
        </p:grpSpPr>
        <p:grpSp>
          <p:nvGrpSpPr>
            <p:cNvPr id="12" name="กลุ่ม 11">
              <a:extLst>
                <a:ext uri="{FF2B5EF4-FFF2-40B4-BE49-F238E27FC236}">
                  <a16:creationId xmlns:a16="http://schemas.microsoft.com/office/drawing/2014/main" id="{86D4EAF5-E3B1-44C7-B849-9F8A2AC3CBD6}"/>
                </a:ext>
              </a:extLst>
            </p:cNvPr>
            <p:cNvGrpSpPr/>
            <p:nvPr/>
          </p:nvGrpSpPr>
          <p:grpSpPr>
            <a:xfrm>
              <a:off x="281617" y="241936"/>
              <a:ext cx="9193834" cy="6635256"/>
              <a:chOff x="367342" y="308611"/>
              <a:chExt cx="9033327" cy="6504916"/>
            </a:xfrm>
          </p:grpSpPr>
          <p:grpSp>
            <p:nvGrpSpPr>
              <p:cNvPr id="6" name="กลุ่ม 5">
                <a:extLst>
                  <a:ext uri="{FF2B5EF4-FFF2-40B4-BE49-F238E27FC236}">
                    <a16:creationId xmlns:a16="http://schemas.microsoft.com/office/drawing/2014/main" id="{80B67A8E-F94A-43C2-89C9-2EF65FA9E904}"/>
                  </a:ext>
                </a:extLst>
              </p:cNvPr>
              <p:cNvGrpSpPr/>
              <p:nvPr/>
            </p:nvGrpSpPr>
            <p:grpSpPr>
              <a:xfrm flipH="1">
                <a:off x="367342" y="308611"/>
                <a:ext cx="8300407" cy="6092189"/>
                <a:chOff x="731522" y="647610"/>
                <a:chExt cx="7441822" cy="5650099"/>
              </a:xfrm>
            </p:grpSpPr>
            <p:sp>
              <p:nvSpPr>
                <p:cNvPr id="8" name="สี่เหลี่ยมผืนผ้า 7">
                  <a:extLst>
                    <a:ext uri="{FF2B5EF4-FFF2-40B4-BE49-F238E27FC236}">
                      <a16:creationId xmlns:a16="http://schemas.microsoft.com/office/drawing/2014/main" id="{3911CD4F-0BD5-4F7F-8DE2-D9A1785C78B6}"/>
                    </a:ext>
                  </a:extLst>
                </p:cNvPr>
                <p:cNvSpPr/>
                <p:nvPr/>
              </p:nvSpPr>
              <p:spPr>
                <a:xfrm>
                  <a:off x="731522" y="647610"/>
                  <a:ext cx="7441822" cy="5650099"/>
                </a:xfrm>
                <a:prstGeom prst="rect">
                  <a:avLst/>
                </a:prstGeom>
                <a:solidFill>
                  <a:srgbClr val="5B8D4C"/>
                </a:solidFill>
                <a:ln w="57150">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AFD012F2-8AFC-434D-AF3C-4B519573EFAE}"/>
                    </a:ext>
                  </a:extLst>
                </p:cNvPr>
                <p:cNvSpPr/>
                <p:nvPr/>
              </p:nvSpPr>
              <p:spPr>
                <a:xfrm>
                  <a:off x="838899" y="780205"/>
                  <a:ext cx="7232996" cy="5406211"/>
                </a:xfrm>
                <a:prstGeom prst="rect">
                  <a:avLst/>
                </a:prstGeom>
                <a:gradFill>
                  <a:gsLst>
                    <a:gs pos="3000">
                      <a:srgbClr val="FFFF00"/>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รูปภาพ 10">
                <a:extLst>
                  <a:ext uri="{FF2B5EF4-FFF2-40B4-BE49-F238E27FC236}">
                    <a16:creationId xmlns:a16="http://schemas.microsoft.com/office/drawing/2014/main" id="{47842FBB-5416-4827-B800-59FA33D4B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49642">
                <a:off x="8095601" y="5565110"/>
                <a:ext cx="1305068" cy="1248417"/>
              </a:xfrm>
              <a:prstGeom prst="rect">
                <a:avLst/>
              </a:prstGeom>
            </p:spPr>
          </p:pic>
        </p:grpSp>
        <p:sp>
          <p:nvSpPr>
            <p:cNvPr id="14" name="กล่องข้อความ 13">
              <a:extLst>
                <a:ext uri="{FF2B5EF4-FFF2-40B4-BE49-F238E27FC236}">
                  <a16:creationId xmlns:a16="http://schemas.microsoft.com/office/drawing/2014/main" id="{E1EE4D9F-7F35-498F-AD40-8793BA14C8B8}"/>
                </a:ext>
              </a:extLst>
            </p:cNvPr>
            <p:cNvSpPr txBox="1"/>
            <p:nvPr/>
          </p:nvSpPr>
          <p:spPr>
            <a:xfrm>
              <a:off x="536385" y="457998"/>
              <a:ext cx="7991474" cy="6186309"/>
            </a:xfrm>
            <a:prstGeom prst="rect">
              <a:avLst/>
            </a:prstGeom>
            <a:noFill/>
          </p:spPr>
          <p:txBody>
            <a:bodyPr wrap="square">
              <a:spAutoFit/>
            </a:bodyPr>
            <a:lstStyle/>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2. เพิ่มค่าอัตราส่วนการอัด ค่าอัตราส่วนการอัดคือปริมาตรกระบอกสูบเมื่อลูกสูบเคลื่อนที่ลงต่ำสุด(ซึ่งจะมีปริมาตรมากที่สุด) ต่อปริมาตรกระบอกสูบเมื่อลูกสูบเคลื่อนที่ขึ้นสูงสุด (ซึ่งจะมีปริมาตรต่ำที่สุด)เครื่องเบนซินที่ใช้กับรถยนต์ทั่วไปจะมีค่าอัตราส่วนการอัดอยู่ที่ประมาณ 9:1 ถึง 10:1 ซึ่งขึ้นอยู่กับการออกแบบเครื่องยนต์และเชื้อเพลิงที่ใช้ (ยิ่งใช้อัตราส่วนการอัดที่สูง ก็เสี่ยงต่อการเกิดการน็อค)</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3. เพิ่มความดันที่ ให้สูงขึ้นไปอีก ซึ่งทำได้โดยการบรรจุไอดีให้เข้าไปในกระบอกสูบให้ได้มากที่สุดการบรรจุไอดีให้เข้าให้มากที่สุดอาจทำได้โดย</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(1) เพิ่มจำนวนวาล์วไอดี เพื่อให้แก๊สไหลเข้าได้สะดวก (รถปัจจุบันมักจะมีวาล์วไอดี 2 วาล์วต่อกระบอกสูบ)</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(2) ทำให้ความดันในกระบอกสูบลดต่ำลงให้มากที่สุดด้วยการระบายไอเสียออกให้ได้มากที่สุด</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(3) ติดเครื่องอัดอากาศที่เรียกกันว่าเทอร์โบ เพื่อช่วยอัดไอดีเข้าไปในกระบอกสูบ แต่ถ้าใส่มากเกินไปจนการระเบิด	เกิดขึ้น	รุนแรงมาก เครื่องยนต์ก็จะพังเร็วขึ้น</a:t>
              </a:r>
            </a:p>
            <a:p>
              <a:pPr algn="l"/>
              <a:r>
                <a:rPr lang="th-TH" b="0" i="0" u="none" strike="noStrike" baseline="0" dirty="0">
                  <a:solidFill>
                    <a:srgbClr val="0D0D0D"/>
                  </a:solidFill>
                  <a:latin typeface="TH SarabunPSK" panose="020B0500040200020003" pitchFamily="34" charset="-34"/>
                  <a:cs typeface="TH SarabunPSK" panose="020B0500040200020003" pitchFamily="34" charset="-34"/>
                </a:rPr>
                <a:t>		(4) ทำให้อากาศไหลผ่านไส้กรองอากาศได้สะดวก เช่น หารูปแบบไส้กรองอากาศที่ให้อากาศไหลผ่านได้ดี หรือบางราย	ถึงขึ้นถอดออกเลย แต่ก็เสี่ยงกับเครื่องยนต์พัง (ทีนี้พอเข้าใจหรือยังว่าทำไมถึงต้องมีการรณรงค์ให้ทำความสะอาดไส้กรอง	อากาศเพื่อช่วยประหยัดน้ำมัน)</a:t>
              </a:r>
            </a:p>
            <a:p>
              <a:pPr algn="l"/>
              <a:r>
                <a:rPr lang="th-TH" dirty="0">
                  <a:solidFill>
                    <a:srgbClr val="0D0D0D"/>
                  </a:solidFill>
                  <a:latin typeface="TH SarabunPSK" panose="020B0500040200020003" pitchFamily="34" charset="-34"/>
                  <a:cs typeface="TH SarabunPSK" panose="020B0500040200020003" pitchFamily="34" charset="-34"/>
                </a:rPr>
                <a:t>	</a:t>
              </a:r>
              <a:r>
                <a:rPr lang="th-TH" b="0" i="0" u="none" strike="noStrike" baseline="0" dirty="0">
                  <a:solidFill>
                    <a:srgbClr val="0D0D0D"/>
                  </a:solidFill>
                  <a:latin typeface="TH SarabunPSK" panose="020B0500040200020003" pitchFamily="34" charset="-34"/>
                  <a:cs typeface="TH SarabunPSK" panose="020B0500040200020003" pitchFamily="34" charset="-34"/>
                </a:rPr>
                <a:t>เครื่องยนต์เบนซินที่มากับรถยนต์แต่ก่อนนั้นจะมีวาล์ว 2 วาล์ว (คือไอดีกับไอเสียอย่างละ 1) ต่อ 1 กระบอกสูบ (ถ้าจะมีมากกว่านั้นก็จะเป็นพวกรถแข่ง ไม่ใช่รถที่ขายให้ขับทั่วไปบนถนน) ต่อมาก็เพิ่มเป็น 3วาล์วต่อกระบอกสูบ (วาล์วไอดี 2 วาล์วไอเสีย 1) และในปัจจุบันส่วนการมี 4 วาล์วต่อกระบอกสูบ (วาล์วไอดี 2 วาล์วไอเสีย 2) ก็เรียกว่าเป็นเรื่องปรกติไปแล้ว ทั้งยังมีการเปลี่ยนระบบจ่ายเชื้อเพลิงจากคาร์บูเรเตอร์ไปเป็นระบบหัวฉีด ซึ่งประหยัดน้ำมันมากกว่าและจ่ายเชื้อเพลิงได้แม่นยำกว่า (เหมาะกับรถที่ติดเครื่องกรองไอเสีย) แถมยังมีการควบคุมองศาการจุดระเบิดด้วยอิเล็กทรอนิกส์ (ทำให้สามารถปรับการจุดระเบิดให้เหมาะสมกับออกเทนของน้ำมันที่ใช้ได้ ดังนั้นอย่าแปลกใจว่าทำไมรถในปัจจุบันที่</a:t>
              </a:r>
              <a:r>
                <a:rPr lang="th-TH" b="0" i="0" u="none" strike="noStrike" baseline="0" dirty="0" err="1">
                  <a:solidFill>
                    <a:srgbClr val="0D0D0D"/>
                  </a:solidFill>
                  <a:latin typeface="TH SarabunPSK" panose="020B0500040200020003" pitchFamily="34" charset="-34"/>
                  <a:cs typeface="TH SarabunPSK" panose="020B0500040200020003" pitchFamily="34" charset="-34"/>
                </a:rPr>
                <a:t>สเป็ค</a:t>
              </a:r>
              <a:r>
                <a:rPr lang="th-TH" b="0" i="0" u="none" strike="noStrike" baseline="0" dirty="0">
                  <a:solidFill>
                    <a:srgbClr val="0D0D0D"/>
                  </a:solidFill>
                  <a:latin typeface="TH SarabunPSK" panose="020B0500040200020003" pitchFamily="34" charset="-34"/>
                  <a:cs typeface="TH SarabunPSK" panose="020B0500040200020003" pitchFamily="34" charset="-34"/>
                </a:rPr>
                <a:t>เครื่องระบุว่าใช้น้ำมันออกเทน 95 แต่บางคนก็บอกว่าเอาไปเติม 91 ก็ไม่เห็นเครื่องจะมีปัญหาอะไร ทั้งนี้เป็นเพราะระบบควบคุมปรับจังหวะการจุดระเบิดใหม่เพื่อหลีกเลี่ยงการเกิดอาการน็อคของเครื่อง)</a:t>
              </a:r>
            </a:p>
            <a:p>
              <a:pPr algn="l"/>
              <a:r>
                <a:rPr lang="th-TH" dirty="0">
                  <a:solidFill>
                    <a:srgbClr val="0D0D0D"/>
                  </a:solidFill>
                  <a:latin typeface="TH SarabunPSK" panose="020B0500040200020003" pitchFamily="34" charset="-34"/>
                  <a:cs typeface="TH SarabunPSK" panose="020B0500040200020003" pitchFamily="34" charset="-34"/>
                </a:rPr>
                <a:t>	</a:t>
              </a:r>
              <a:endParaRPr lang="en-US" dirty="0">
                <a:latin typeface="TH SarabunPSK" panose="020B0500040200020003" pitchFamily="34" charset="-34"/>
                <a:cs typeface="TH SarabunPSK" panose="020B0500040200020003" pitchFamily="34" charset="-34"/>
              </a:endParaRPr>
            </a:p>
          </p:txBody>
        </p:sp>
      </p:grpSp>
      <p:grpSp>
        <p:nvGrpSpPr>
          <p:cNvPr id="16" name="กลุ่ม 15">
            <a:extLst>
              <a:ext uri="{FF2B5EF4-FFF2-40B4-BE49-F238E27FC236}">
                <a16:creationId xmlns:a16="http://schemas.microsoft.com/office/drawing/2014/main" id="{E1E393EB-8580-4793-9FF6-B2247FB18394}"/>
              </a:ext>
            </a:extLst>
          </p:cNvPr>
          <p:cNvGrpSpPr/>
          <p:nvPr/>
        </p:nvGrpSpPr>
        <p:grpSpPr>
          <a:xfrm>
            <a:off x="20937" y="17649"/>
            <a:ext cx="810209" cy="768311"/>
            <a:chOff x="7722968" y="106516"/>
            <a:chExt cx="1154709" cy="1025278"/>
          </a:xfrm>
        </p:grpSpPr>
        <p:sp>
          <p:nvSpPr>
            <p:cNvPr id="17" name="วงรี 16">
              <a:extLst>
                <a:ext uri="{FF2B5EF4-FFF2-40B4-BE49-F238E27FC236}">
                  <a16:creationId xmlns:a16="http://schemas.microsoft.com/office/drawing/2014/main" id="{74A19292-C492-4FA1-B8B0-3769CA3CD0E1}"/>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4C548F5D-31ED-429E-83F8-1E16979F0C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975903166"/>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79CFB904-24DD-41C3-A4F6-C8697A85360A}"/>
              </a:ext>
            </a:extLst>
          </p:cNvPr>
          <p:cNvSpPr/>
          <p:nvPr/>
        </p:nvSpPr>
        <p:spPr>
          <a:xfrm>
            <a:off x="78377" y="78377"/>
            <a:ext cx="8969829" cy="6696892"/>
          </a:xfrm>
          <a:prstGeom prst="roundRect">
            <a:avLst>
              <a:gd name="adj" fmla="val 8084"/>
            </a:avLst>
          </a:prstGeom>
          <a:solidFill>
            <a:schemeClr val="bg1">
              <a:alpha val="74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กลุ่ม 14">
            <a:extLst>
              <a:ext uri="{FF2B5EF4-FFF2-40B4-BE49-F238E27FC236}">
                <a16:creationId xmlns:a16="http://schemas.microsoft.com/office/drawing/2014/main" id="{7F2A3135-ED50-4130-BA54-9A9E99D978E0}"/>
              </a:ext>
            </a:extLst>
          </p:cNvPr>
          <p:cNvGrpSpPr/>
          <p:nvPr/>
        </p:nvGrpSpPr>
        <p:grpSpPr>
          <a:xfrm>
            <a:off x="431083" y="362827"/>
            <a:ext cx="9106190" cy="6412442"/>
            <a:chOff x="431083" y="362827"/>
            <a:chExt cx="9106190" cy="6412442"/>
          </a:xfrm>
        </p:grpSpPr>
        <p:grpSp>
          <p:nvGrpSpPr>
            <p:cNvPr id="12" name="กลุ่ม 11">
              <a:extLst>
                <a:ext uri="{FF2B5EF4-FFF2-40B4-BE49-F238E27FC236}">
                  <a16:creationId xmlns:a16="http://schemas.microsoft.com/office/drawing/2014/main" id="{D17711DE-3C82-47DD-962E-A0A38FF7BB35}"/>
                </a:ext>
              </a:extLst>
            </p:cNvPr>
            <p:cNvGrpSpPr/>
            <p:nvPr/>
          </p:nvGrpSpPr>
          <p:grpSpPr>
            <a:xfrm>
              <a:off x="431083" y="362827"/>
              <a:ext cx="9106190" cy="6412442"/>
              <a:chOff x="431083" y="362827"/>
              <a:chExt cx="9106190" cy="6412442"/>
            </a:xfrm>
          </p:grpSpPr>
          <p:grpSp>
            <p:nvGrpSpPr>
              <p:cNvPr id="6" name="กลุ่ม 5">
                <a:extLst>
                  <a:ext uri="{FF2B5EF4-FFF2-40B4-BE49-F238E27FC236}">
                    <a16:creationId xmlns:a16="http://schemas.microsoft.com/office/drawing/2014/main" id="{7E6E785A-CFA5-44AC-A7BD-87FB4C8E8D69}"/>
                  </a:ext>
                </a:extLst>
              </p:cNvPr>
              <p:cNvGrpSpPr/>
              <p:nvPr/>
            </p:nvGrpSpPr>
            <p:grpSpPr>
              <a:xfrm flipH="1">
                <a:off x="431083" y="362827"/>
                <a:ext cx="8281833" cy="6132345"/>
                <a:chOff x="731522" y="647610"/>
                <a:chExt cx="7441822" cy="5650099"/>
              </a:xfrm>
            </p:grpSpPr>
            <p:sp>
              <p:nvSpPr>
                <p:cNvPr id="8" name="สี่เหลี่ยมผืนผ้า 7">
                  <a:extLst>
                    <a:ext uri="{FF2B5EF4-FFF2-40B4-BE49-F238E27FC236}">
                      <a16:creationId xmlns:a16="http://schemas.microsoft.com/office/drawing/2014/main" id="{FD4D7A41-9C93-4D43-933C-3EA55BD88241}"/>
                    </a:ext>
                  </a:extLst>
                </p:cNvPr>
                <p:cNvSpPr/>
                <p:nvPr/>
              </p:nvSpPr>
              <p:spPr>
                <a:xfrm>
                  <a:off x="731522" y="647610"/>
                  <a:ext cx="7441822" cy="5650099"/>
                </a:xfrm>
                <a:prstGeom prst="rect">
                  <a:avLst/>
                </a:prstGeom>
                <a:solidFill>
                  <a:srgbClr val="5B8D4C"/>
                </a:solidFill>
                <a:ln w="57150">
                  <a:noFill/>
                </a:ln>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สี่เหลี่ยมผืนผ้า 8">
                  <a:extLst>
                    <a:ext uri="{FF2B5EF4-FFF2-40B4-BE49-F238E27FC236}">
                      <a16:creationId xmlns:a16="http://schemas.microsoft.com/office/drawing/2014/main" id="{81C83042-0A4A-4F6B-8F8E-A12076F87C67}"/>
                    </a:ext>
                  </a:extLst>
                </p:cNvPr>
                <p:cNvSpPr/>
                <p:nvPr/>
              </p:nvSpPr>
              <p:spPr>
                <a:xfrm>
                  <a:off x="838899" y="780205"/>
                  <a:ext cx="7232996" cy="5406211"/>
                </a:xfrm>
                <a:prstGeom prst="rect">
                  <a:avLst/>
                </a:prstGeom>
                <a:gradFill>
                  <a:gsLst>
                    <a:gs pos="3000">
                      <a:srgbClr val="FFFF00"/>
                    </a:gs>
                    <a:gs pos="100000">
                      <a:srgbClr val="CCFF99"/>
                    </a:gs>
                  </a:gsLst>
                  <a:lin ang="5400000" scaled="1"/>
                </a:gradFill>
                <a:ln w="76200">
                  <a:solidFill>
                    <a:srgbClr val="FFFF00"/>
                  </a:solidFill>
                  <a:prstDash val="sysDot"/>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รูปภาพ 10">
                <a:extLst>
                  <a:ext uri="{FF2B5EF4-FFF2-40B4-BE49-F238E27FC236}">
                    <a16:creationId xmlns:a16="http://schemas.microsoft.com/office/drawing/2014/main" id="{E205AA3E-37C1-4CD3-982A-58C0D77CE1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789258" y="4911236"/>
                <a:ext cx="1748015" cy="1864033"/>
              </a:xfrm>
              <a:prstGeom prst="rect">
                <a:avLst/>
              </a:prstGeom>
            </p:spPr>
          </p:pic>
        </p:grpSp>
        <p:sp>
          <p:nvSpPr>
            <p:cNvPr id="14" name="กล่องข้อความ 13">
              <a:extLst>
                <a:ext uri="{FF2B5EF4-FFF2-40B4-BE49-F238E27FC236}">
                  <a16:creationId xmlns:a16="http://schemas.microsoft.com/office/drawing/2014/main" id="{F42DF036-A7B9-4829-B31E-4E83A6A68084}"/>
                </a:ext>
              </a:extLst>
            </p:cNvPr>
            <p:cNvSpPr txBox="1"/>
            <p:nvPr/>
          </p:nvSpPr>
          <p:spPr>
            <a:xfrm>
              <a:off x="591366" y="582939"/>
              <a:ext cx="7905749" cy="5684248"/>
            </a:xfrm>
            <a:prstGeom prst="rect">
              <a:avLst/>
            </a:prstGeom>
            <a:noFill/>
          </p:spPr>
          <p:txBody>
            <a:bodyPr wrap="square">
              <a:spAutoFit/>
            </a:bodyPr>
            <a:lstStyle/>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เครื่องยนต์ 2 จังหวะก็ยังคงรูปแบบการทำงานเช่นเดียวกันกับเครื่องยนต์ 4 จังหวะ เพียงแต่มีการรวมขั้นตอนบางขั้นตอนเข้าด้วยกัน (ดูรูปที่ 8.9 ประกอบ) กล่าวคือในจังหวะที่ลูกสูบเคลื่อนที่ขึ้นเพื่ออัดไอดีที่อยู่ข้างบน ก็จะทำการดูดไอดีใหม่เข้ามาทางด้านใต้ลูกสูบ (รูปด้านซ้ายของรูปที่ 8.9) และในจังหวะที่ลูกสูบเคลื่อนที่ลงเนื่องจากการระเบิดของไอดี ลูกสูบก็จะทำการอัดไอดีที่อยู่ข้างใต้ลูกสูบให้ไหลตามช่องทางที่ทำไว้ขึ้นไปเหนือลูกสูบ (รูปด้านขวาของรูปที่ 8.9) เพื่อเข้าไปไล่ไอเสียออกทางวาล์วไอเสีย (ดูภาพเคลื่อนที่ประกอบได้จาก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http://th.wikipedia.org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หัวข้อเครื่องยนต์ 2 จังหวะ หรือ </a:t>
              </a:r>
              <a:r>
                <a:rPr lang="en-US" sz="1700" b="0" i="0" u="none" strike="noStrike" baseline="0" dirty="0">
                  <a:solidFill>
                    <a:srgbClr val="0D0D0D"/>
                  </a:solidFill>
                  <a:latin typeface="TH SarabunPSK" panose="020B0500040200020003" pitchFamily="34" charset="-34"/>
                  <a:cs typeface="TH SarabunPSK" panose="020B0500040200020003" pitchFamily="34" charset="-34"/>
                  <a:hlinkClick r:id="rId3"/>
                </a:rPr>
                <a:t>http://www.benzckw.com/node/72</a:t>
              </a:r>
              <a:r>
                <a:rPr lang="en-US" sz="1700" b="0" i="0" u="none" strike="noStrike" baseline="0" dirty="0">
                  <a:solidFill>
                    <a:srgbClr val="0D0D0D"/>
                  </a:solidFill>
                  <a:latin typeface="TH SarabunPSK" panose="020B0500040200020003" pitchFamily="34" charset="-34"/>
                  <a:cs typeface="TH SarabunPSK" panose="020B0500040200020003" pitchFamily="34" charset="-34"/>
                </a:rPr>
                <a:t>)</a:t>
              </a:r>
              <a:r>
                <a:rPr lang="th-TH" sz="170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จะเห็นว่าในจังหวะที่ทำการไล่ไอเสียออกนั้น ก็มีไอดีเข้าไปผสมกับไอเสียบางส่วนแล้ว ดังนั้นถ้าไม่รีบปิดช่องทางไอเสียออก ก็จะมีไอดีหลุดรอดไปกับไอเสีย แต่ถ้าปิดช่องทางไอเสียเร็วเกินไป ไอดีก็จะไหลเข้าไปอยู่ด้านบนของกระบอกสูบได้ไม่เต็มที่ นอกจากนี้การที่ไอดีเข้าทางด้านล่าง ทำให้ไม่สามารถใช้ด้านล่างของกระบอกสูบเป็นอ่างเก็บน้ำมันเครื่องเหมือนในกรณีของเครื่องยนต์ 4 จังหวะได้ การหล่อลื่นของเครื่องยนต์ 2 จังหวะจึงทำได้ไม่ดีเท่าเครื่องยนต์ 4 จังหวะ</a:t>
              </a:r>
            </a:p>
            <a:p>
              <a:pPr algn="l"/>
              <a:r>
                <a:rPr lang="th-TH" sz="1700" b="1" i="0" u="none" strike="noStrike" baseline="0" dirty="0">
                  <a:solidFill>
                    <a:srgbClr val="000D8E"/>
                  </a:solidFill>
                  <a:latin typeface="TH SarabunPSK" panose="020B0500040200020003" pitchFamily="34" charset="-34"/>
                  <a:cs typeface="TH SarabunPSK" panose="020B0500040200020003" pitchFamily="34" charset="-34"/>
                </a:rPr>
                <a:t>8.2.1 คาบ</a:t>
              </a:r>
              <a:r>
                <a:rPr lang="th-TH" sz="1700" b="1" i="0" u="none" strike="noStrike" baseline="0" dirty="0" err="1">
                  <a:solidFill>
                    <a:srgbClr val="000D8E"/>
                  </a:solidFill>
                  <a:latin typeface="TH SarabunPSK" panose="020B0500040200020003" pitchFamily="34" charset="-34"/>
                  <a:cs typeface="TH SarabunPSK" panose="020B0500040200020003" pitchFamily="34" charset="-34"/>
                </a:rPr>
                <a:t>ูเรเต</a:t>
              </a:r>
              <a:r>
                <a:rPr lang="th-TH" sz="1700" b="1" i="0" u="none" strike="noStrike" baseline="0" dirty="0">
                  <a:solidFill>
                    <a:srgbClr val="000D8E"/>
                  </a:solidFill>
                  <a:latin typeface="TH SarabunPSK" panose="020B0500040200020003" pitchFamily="34" charset="-34"/>
                  <a:cs typeface="TH SarabunPSK" panose="020B0500040200020003" pitchFamily="34" charset="-34"/>
                </a:rPr>
                <a:t>อร์</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ในการป้อนน้ำมันเชื้อเพลิง เข้าไปในกระบอกสูบ ของเครื่องยนต์ เบนซิน น้ำมันเบนซินจากผู้ผลิตไม่ว่ารายใดนั้น แม้ว่าจะต้องเป็นไปตามประกาศกรมธุรกิจพลังงานเรื่องที่เกี่ยวกับ "กำหนดลักษณะและคุณภาพน้ำมันเบนซิน" เดียวกัน ก็ไม่จำเป็นต้องมีรายละเอียดปลีกย่อยที่เหมือนกัน ซึ่งส่วนที่เป็นรายละเอียดปลีกย่อยนี้ทำให้น้ำมันเบนซินที่มาจากผู้ผลิตแต่ละรายส่งผลที่แตกต่างกันต่อสมรรถนะการทำงานของเครื่องยนต์ได้</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	ปัจจัยหนึ่งที่ส่งผลต่อคุณภาพน้ำมันเบนซินคือเส้นกราฟอุณหภูมิการกลั่น (</a:t>
              </a:r>
              <a:r>
                <a:rPr lang="en-US" sz="1700" b="0" i="0" u="none" strike="noStrike" baseline="0" dirty="0" err="1">
                  <a:solidFill>
                    <a:srgbClr val="0D0D0D"/>
                  </a:solidFill>
                  <a:latin typeface="TH SarabunPSK" panose="020B0500040200020003" pitchFamily="34" charset="-34"/>
                  <a:cs typeface="TH SarabunPSK" panose="020B0500040200020003" pitchFamily="34" charset="-34"/>
                </a:rPr>
                <a:t>distillationcurve</a:t>
              </a:r>
              <a:r>
                <a:rPr lang="en-US" sz="1700" b="0" i="0" u="none" strike="noStrike" baseline="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ซึ่งเป็นตัวบอกว่าน้ำมันเบนซินนั้นประกอบด้วยองค์ประกอบที่มีจุดเดือดต่าง ๆ กันนั้นในสัดส่วนเท่าใด ซึ่งตรงนี้มันสัมพันธ์กับค่าการระเหยของสารที่ใช้เพิ่มค่าออกเทนด้วย แต่ก่อนอื่นเราลองมาทำความเข้าใจกันก่อนว่าอัตราการระเหยของน้ำมันเบนซินนั้นมันส่งผลอย่างไรต่อการทำงานของเครื่องยนต์</a:t>
              </a:r>
            </a:p>
            <a:p>
              <a:pPr algn="l"/>
              <a:r>
                <a:rPr lang="th-TH" sz="170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เรื่องวัฏจักรการทำงานของเครื่องยนต์เบนซินนั้น อุปกรณ์ตัวหนึ่งที่ใช้สำหรับผสมน้ำมันเบนซินเข้ากับอากาศที่มีชื่อว่า </a:t>
              </a:r>
            </a:p>
            <a:p>
              <a:pPr algn="l"/>
              <a:r>
                <a:rPr lang="th-TH" sz="1700" b="0" i="0" u="none" strike="noStrike" baseline="0" dirty="0">
                  <a:solidFill>
                    <a:srgbClr val="0D0D0D"/>
                  </a:solidFill>
                  <a:latin typeface="TH SarabunPSK" panose="020B0500040200020003" pitchFamily="34" charset="-34"/>
                  <a:cs typeface="TH SarabunPSK" panose="020B0500040200020003" pitchFamily="34" charset="-34"/>
                </a:rPr>
                <a:t>"คาร์บูเรเตอร์–</a:t>
              </a:r>
              <a:r>
                <a:rPr lang="en-US" sz="1700" b="0" i="0" u="none" strike="noStrike" baseline="0" dirty="0">
                  <a:solidFill>
                    <a:srgbClr val="0D0D0D"/>
                  </a:solidFill>
                  <a:latin typeface="TH SarabunPSK" panose="020B0500040200020003" pitchFamily="34" charset="-34"/>
                  <a:cs typeface="TH SarabunPSK" panose="020B0500040200020003" pitchFamily="34" charset="-34"/>
                </a:rPr>
                <a:t>carburetor"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ซึ่งเรื่องต่าง ๆ เหล่านี้มันจะเกี่ยวพันไปถึงคำ</a:t>
              </a:r>
              <a:r>
                <a:rPr lang="th-TH" sz="1700" b="0" i="0" u="none" strike="noStrike" baseline="0" dirty="0" err="1">
                  <a:solidFill>
                    <a:srgbClr val="0D0D0D"/>
                  </a:solidFill>
                  <a:latin typeface="TH SarabunPSK" panose="020B0500040200020003" pitchFamily="34" charset="-34"/>
                  <a:cs typeface="TH SarabunPSK" panose="020B0500040200020003" pitchFamily="34" charset="-34"/>
                </a:rPr>
                <a:t>การทำ</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ความเข้าใจว่าการเพิ่มออกเทนน้ำมันเบนซินด้วย </a:t>
              </a:r>
              <a:r>
                <a:rPr lang="en-US" sz="1700" b="0" i="0" u="none" strike="noStrike" baseline="0" dirty="0">
                  <a:solidFill>
                    <a:srgbClr val="0D0D0D"/>
                  </a:solidFill>
                  <a:latin typeface="TH SarabunPSK" panose="020B0500040200020003" pitchFamily="34" charset="-34"/>
                  <a:cs typeface="TH SarabunPSK" panose="020B0500040200020003" pitchFamily="34" charset="-34"/>
                </a:rPr>
                <a:t>benzene, toluene, xylenes, ethylbenzene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หรือ </a:t>
              </a:r>
              <a:r>
                <a:rPr lang="en-US" sz="1700" b="0" i="0" u="none" strike="noStrike" baseline="0" dirty="0" err="1">
                  <a:solidFill>
                    <a:srgbClr val="0D0D0D"/>
                  </a:solidFill>
                  <a:latin typeface="TH SarabunPSK" panose="020B0500040200020003" pitchFamily="34" charset="-34"/>
                  <a:cs typeface="TH SarabunPSK" panose="020B0500040200020003" pitchFamily="34" charset="-34"/>
                </a:rPr>
                <a:t>trimethybenzenes</a:t>
              </a:r>
              <a:r>
                <a:rPr lang="en-US" sz="1700" b="0" i="0" u="none" strike="noStrike" baseline="0" dirty="0">
                  <a:solidFill>
                    <a:srgbClr val="0D0D0D"/>
                  </a:solidFill>
                  <a:latin typeface="TH SarabunPSK" panose="020B0500040200020003" pitchFamily="34" charset="-34"/>
                  <a:cs typeface="TH SarabunPSK" panose="020B0500040200020003" pitchFamily="34" charset="-34"/>
                </a:rPr>
                <a:t> </a:t>
              </a:r>
              <a:r>
                <a:rPr lang="th-TH" sz="1700" b="0" i="0" u="none" strike="noStrike" baseline="0" dirty="0">
                  <a:solidFill>
                    <a:srgbClr val="0D0D0D"/>
                  </a:solidFill>
                  <a:latin typeface="TH SarabunPSK" panose="020B0500040200020003" pitchFamily="34" charset="-34"/>
                  <a:cs typeface="TH SarabunPSK" panose="020B0500040200020003" pitchFamily="34" charset="-34"/>
                </a:rPr>
                <a:t>นั้นจะส่งผลอย่างไรต่อการทำงานของเครื่องยนต์</a:t>
              </a:r>
            </a:p>
            <a:p>
              <a:pPr algn="ctr">
                <a:lnSpc>
                  <a:spcPct val="150000"/>
                </a:lnSpc>
              </a:pPr>
              <a:r>
                <a:rPr lang="th-TH" sz="1700" b="0" i="0" u="none" strike="noStrike" baseline="0" dirty="0">
                  <a:solidFill>
                    <a:srgbClr val="0D0D0D"/>
                  </a:solidFill>
                  <a:latin typeface="TH SarabunPSK" panose="020B0500040200020003" pitchFamily="34" charset="-34"/>
                  <a:cs typeface="TH SarabunPSK" panose="020B0500040200020003" pitchFamily="34" charset="-34"/>
                </a:rPr>
                <a:t>อากาศปกติที่เราหายใจ มี ออกซิเจน 21% ไนโตเจน 78% และ อื่น ๆ 1 %</a:t>
              </a:r>
              <a:endParaRPr lang="en-US" sz="1700" dirty="0">
                <a:latin typeface="TH SarabunPSK" panose="020B0500040200020003" pitchFamily="34" charset="-34"/>
                <a:cs typeface="TH SarabunPSK" panose="020B0500040200020003" pitchFamily="34" charset="-34"/>
              </a:endParaRPr>
            </a:p>
          </p:txBody>
        </p:sp>
      </p:grpSp>
      <p:grpSp>
        <p:nvGrpSpPr>
          <p:cNvPr id="16" name="กลุ่ม 15">
            <a:extLst>
              <a:ext uri="{FF2B5EF4-FFF2-40B4-BE49-F238E27FC236}">
                <a16:creationId xmlns:a16="http://schemas.microsoft.com/office/drawing/2014/main" id="{DC2FB40F-A0A7-482C-97EB-B25080F82F21}"/>
              </a:ext>
            </a:extLst>
          </p:cNvPr>
          <p:cNvGrpSpPr/>
          <p:nvPr/>
        </p:nvGrpSpPr>
        <p:grpSpPr>
          <a:xfrm>
            <a:off x="8341616" y="28568"/>
            <a:ext cx="810209" cy="768311"/>
            <a:chOff x="7722968" y="106516"/>
            <a:chExt cx="1154709" cy="1025278"/>
          </a:xfrm>
        </p:grpSpPr>
        <p:sp>
          <p:nvSpPr>
            <p:cNvPr id="17" name="วงรี 16">
              <a:extLst>
                <a:ext uri="{FF2B5EF4-FFF2-40B4-BE49-F238E27FC236}">
                  <a16:creationId xmlns:a16="http://schemas.microsoft.com/office/drawing/2014/main" id="{A288AE50-E090-480E-B124-847DD17A6319}"/>
                </a:ext>
              </a:extLst>
            </p:cNvPr>
            <p:cNvSpPr/>
            <p:nvPr/>
          </p:nvSpPr>
          <p:spPr>
            <a:xfrm>
              <a:off x="7722968" y="106516"/>
              <a:ext cx="1121230" cy="1025278"/>
            </a:xfrm>
            <a:prstGeom prst="ellipse">
              <a:avLst/>
            </a:prstGeom>
            <a:solidFill>
              <a:schemeClr val="bg1"/>
            </a:solidFill>
            <a:ln>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รูปภาพ 17">
              <a:extLst>
                <a:ext uri="{FF2B5EF4-FFF2-40B4-BE49-F238E27FC236}">
                  <a16:creationId xmlns:a16="http://schemas.microsoft.com/office/drawing/2014/main" id="{4724B2DC-035A-4390-B5A0-ABE56EFBFA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5333" y="125834"/>
              <a:ext cx="1122344" cy="968877"/>
            </a:xfrm>
            <a:prstGeom prst="rect">
              <a:avLst/>
            </a:prstGeom>
          </p:spPr>
        </p:pic>
      </p:grpSp>
    </p:spTree>
    <p:extLst>
      <p:ext uri="{BB962C8B-B14F-4D97-AF65-F5344CB8AC3E}">
        <p14:creationId xmlns:p14="http://schemas.microsoft.com/office/powerpoint/2010/main" val="3326913368"/>
      </p:ext>
    </p:extLst>
  </p:cSld>
  <p:clrMapOvr>
    <a:masterClrMapping/>
  </p:clrMapOvr>
  <mc:AlternateContent xmlns:mc="http://schemas.openxmlformats.org/markup-compatibility/2006" xmlns:p14="http://schemas.microsoft.com/office/powerpoint/2010/main">
    <mc:Choice Requires="p14">
      <p:transition spd="slow" p14:dur="2500" advTm="3000">
        <p:checker/>
      </p:transition>
    </mc:Choice>
    <mc:Fallback xmlns="">
      <p:transition spd="slow"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ธีมของ Office">
  <a:themeElements>
    <a:clrScheme name="ธีมของ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ธีมของ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ธีมของ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249</TotalTime>
  <Words>12393</Words>
  <Application>Microsoft Office PowerPoint</Application>
  <PresentationFormat>นำเสนอทางหน้าจอ (4:3)</PresentationFormat>
  <Paragraphs>212</Paragraphs>
  <Slides>37</Slides>
  <Notes>0</Notes>
  <HiddenSlides>0</HiddenSlides>
  <MMClips>0</MMClips>
  <ScaleCrop>false</ScaleCrop>
  <HeadingPairs>
    <vt:vector size="6" baseType="variant">
      <vt:variant>
        <vt:lpstr>ฟอนต์ที่ถูกใช้</vt:lpstr>
      </vt:variant>
      <vt:variant>
        <vt:i4>4</vt:i4>
      </vt:variant>
      <vt:variant>
        <vt:lpstr>ธีม</vt:lpstr>
      </vt:variant>
      <vt:variant>
        <vt:i4>1</vt:i4>
      </vt:variant>
      <vt:variant>
        <vt:lpstr>ชื่อเรื่องสไลด์</vt:lpstr>
      </vt:variant>
      <vt:variant>
        <vt:i4>37</vt:i4>
      </vt:variant>
    </vt:vector>
  </HeadingPairs>
  <TitlesOfParts>
    <vt:vector size="42" baseType="lpstr">
      <vt:lpstr>Arial</vt:lpstr>
      <vt:lpstr>Calibri</vt:lpstr>
      <vt:lpstr>Calibri Light</vt:lpstr>
      <vt:lpstr>TH SarabunPSK</vt:lpstr>
      <vt:lpstr>ธีมของ Office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Windows User</dc:creator>
  <cp:lastModifiedBy>Warintorn</cp:lastModifiedBy>
  <cp:revision>15</cp:revision>
  <dcterms:created xsi:type="dcterms:W3CDTF">2022-01-10T03:07:26Z</dcterms:created>
  <dcterms:modified xsi:type="dcterms:W3CDTF">2025-03-22T17:52:45Z</dcterms:modified>
</cp:coreProperties>
</file>