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angthai Book" initials="MB" lastIdx="1" clrIdx="0">
    <p:extLst>
      <p:ext uri="{19B8F6BF-5375-455C-9EA6-DF929625EA0E}">
        <p15:presenceInfo xmlns:p15="http://schemas.microsoft.com/office/powerpoint/2012/main" userId="Muangthai 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7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80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68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56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6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475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65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61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584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97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5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F7F0-71DF-4EB9-ACD0-E7BF45C9405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EE42-06B4-46B0-9719-ECE4B19C6C8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6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59.jpg"/><Relationship Id="rId5" Type="http://schemas.openxmlformats.org/officeDocument/2006/relationships/image" Target="../media/image55.png"/><Relationship Id="rId10" Type="http://schemas.openxmlformats.org/officeDocument/2006/relationships/image" Target="../media/image26.svg"/><Relationship Id="rId4" Type="http://schemas.openxmlformats.org/officeDocument/2006/relationships/image" Target="../media/image54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25.png"/><Relationship Id="rId7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26.svg"/><Relationship Id="rId9" Type="http://schemas.openxmlformats.org/officeDocument/2006/relationships/image" Target="../media/image6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4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7.png"/><Relationship Id="rId2" Type="http://schemas.openxmlformats.org/officeDocument/2006/relationships/image" Target="../media/image9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3559BA56-0FA0-4195-9C9D-D2623EEE4876}"/>
              </a:ext>
            </a:extLst>
          </p:cNvPr>
          <p:cNvGrpSpPr/>
          <p:nvPr/>
        </p:nvGrpSpPr>
        <p:grpSpPr>
          <a:xfrm>
            <a:off x="-207818" y="-257695"/>
            <a:ext cx="9144000" cy="7354187"/>
            <a:chOff x="-207818" y="-257695"/>
            <a:chExt cx="9144000" cy="7354187"/>
          </a:xfrm>
        </p:grpSpPr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1627FB50-90D9-443D-8B8B-2BA4FA442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07818" y="-257695"/>
              <a:ext cx="9144000" cy="6096000"/>
            </a:xfrm>
            <a:prstGeom prst="rect">
              <a:avLst/>
            </a:prstGeom>
            <a:effectLst>
              <a:softEdge rad="520700"/>
            </a:effectLst>
          </p:spPr>
        </p:pic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2297EDF3-3ACB-498D-BAA5-260C5C09C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945" y="2098880"/>
              <a:ext cx="8329353" cy="4997612"/>
            </a:xfrm>
            <a:prstGeom prst="rect">
              <a:avLst/>
            </a:prstGeom>
            <a:effectLst>
              <a:softEdge rad="482600"/>
            </a:effectLst>
          </p:spPr>
        </p:pic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81" y="170719"/>
            <a:ext cx="835224" cy="749873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193A3C4-3FBC-4D16-AD83-5C53C3EB3632}"/>
              </a:ext>
            </a:extLst>
          </p:cNvPr>
          <p:cNvGrpSpPr/>
          <p:nvPr/>
        </p:nvGrpSpPr>
        <p:grpSpPr>
          <a:xfrm>
            <a:off x="3263204" y="346411"/>
            <a:ext cx="2617592" cy="1205933"/>
            <a:chOff x="3070688" y="199505"/>
            <a:chExt cx="2617592" cy="1205933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B88FD501-E688-4439-875F-9D1944F22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0688" y="199505"/>
              <a:ext cx="2617592" cy="1148363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B8B0E0DB-EBC9-44B8-999B-9B57A43C0E9A}"/>
                </a:ext>
              </a:extLst>
            </p:cNvPr>
            <p:cNvSpPr txBox="1"/>
            <p:nvPr/>
          </p:nvSpPr>
          <p:spPr>
            <a:xfrm>
              <a:off x="3461160" y="574441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หน่วยที่ 16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E42BB020-7AD7-47B8-B52D-4ACFC2F8822C}"/>
              </a:ext>
            </a:extLst>
          </p:cNvPr>
          <p:cNvGrpSpPr/>
          <p:nvPr/>
        </p:nvGrpSpPr>
        <p:grpSpPr>
          <a:xfrm>
            <a:off x="3767450" y="1869710"/>
            <a:ext cx="4226692" cy="1148362"/>
            <a:chOff x="3263204" y="1869710"/>
            <a:chExt cx="4226692" cy="1148362"/>
          </a:xfrm>
        </p:grpSpPr>
        <p:pic>
          <p:nvPicPr>
            <p:cNvPr id="9" name="กราฟิก 8">
              <a:extLst>
                <a:ext uri="{FF2B5EF4-FFF2-40B4-BE49-F238E27FC236}">
                  <a16:creationId xmlns:a16="http://schemas.microsoft.com/office/drawing/2014/main" id="{4D666B64-E48A-4B35-823E-223DA1FFD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3204" y="1869710"/>
              <a:ext cx="4226692" cy="1148362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EE426A7E-1552-4E52-8D6D-3F0F80520D60}"/>
                </a:ext>
              </a:extLst>
            </p:cNvPr>
            <p:cNvSpPr txBox="1"/>
            <p:nvPr/>
          </p:nvSpPr>
          <p:spPr>
            <a:xfrm>
              <a:off x="3552600" y="2090928"/>
              <a:ext cx="39372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มาตรฐานระบบสายดิน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52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circle/>
      </p:transition>
    </mc:Choice>
    <mc:Fallback>
      <p:transition spd="slow" advClick="0" advTm="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F7D50A20-EC12-4DE7-A8A9-C9D39A3F85B1}"/>
              </a:ext>
            </a:extLst>
          </p:cNvPr>
          <p:cNvGrpSpPr/>
          <p:nvPr/>
        </p:nvGrpSpPr>
        <p:grpSpPr>
          <a:xfrm>
            <a:off x="1918525" y="63662"/>
            <a:ext cx="1895475" cy="749873"/>
            <a:chOff x="2084831" y="47270"/>
            <a:chExt cx="1895475" cy="749873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1D83B4AD-C0F8-4AAE-88BC-C1068A35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4831" y="47270"/>
              <a:ext cx="1895475" cy="749873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C2F651C1-FD47-45AF-ADCD-8EBAFF911B62}"/>
                </a:ext>
              </a:extLst>
            </p:cNvPr>
            <p:cNvSpPr txBox="1"/>
            <p:nvPr/>
          </p:nvSpPr>
          <p:spPr>
            <a:xfrm>
              <a:off x="2130446" y="100260"/>
              <a:ext cx="18069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16.3 การปักหลักดิน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615AB061-6A1A-4EAC-8E58-F9A7FB940179}"/>
              </a:ext>
            </a:extLst>
          </p:cNvPr>
          <p:cNvGrpSpPr/>
          <p:nvPr/>
        </p:nvGrpSpPr>
        <p:grpSpPr>
          <a:xfrm>
            <a:off x="1271845" y="967818"/>
            <a:ext cx="5652655" cy="730009"/>
            <a:chOff x="1213658" y="895549"/>
            <a:chExt cx="5652655" cy="730009"/>
          </a:xfrm>
        </p:grpSpPr>
        <p:pic>
          <p:nvPicPr>
            <p:cNvPr id="21" name="กราฟิก 20">
              <a:extLst>
                <a:ext uri="{FF2B5EF4-FFF2-40B4-BE49-F238E27FC236}">
                  <a16:creationId xmlns:a16="http://schemas.microsoft.com/office/drawing/2014/main" id="{517A807F-8F14-441F-ADDD-8313928F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3658" y="904575"/>
              <a:ext cx="5652655" cy="720983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0F972FF-CBFB-44DA-97A2-2EB296980C34}"/>
                </a:ext>
              </a:extLst>
            </p:cNvPr>
            <p:cNvSpPr txBox="1"/>
            <p:nvPr/>
          </p:nvSpPr>
          <p:spPr>
            <a:xfrm>
              <a:off x="1344028" y="895549"/>
              <a:ext cx="51755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การปักหลักดินโดยตรง เป็นการต่อสายดินจากโครงของเครื่องใช้ไฟฟ้าลงสู่ดิน โดยผ่านสายดินไปสู่ หลักดินโดยปักลงดินไม่น้อยกว่า 2.4 เมตร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9BCB737A-8366-483C-B404-B64E339FF92D}"/>
              </a:ext>
            </a:extLst>
          </p:cNvPr>
          <p:cNvGrpSpPr/>
          <p:nvPr/>
        </p:nvGrpSpPr>
        <p:grpSpPr>
          <a:xfrm>
            <a:off x="761300" y="1763766"/>
            <a:ext cx="1431005" cy="461666"/>
            <a:chOff x="284277" y="1639288"/>
            <a:chExt cx="1431005" cy="461666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CC3552E3-B263-41B1-B70E-CF0AAB943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4277" y="1639288"/>
              <a:ext cx="1420368" cy="461666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DFBBFFD6-854B-41C1-90E3-0BD91323DDDE}"/>
                </a:ext>
              </a:extLst>
            </p:cNvPr>
            <p:cNvSpPr txBox="1"/>
            <p:nvPr/>
          </p:nvSpPr>
          <p:spPr>
            <a:xfrm>
              <a:off x="294914" y="1665295"/>
              <a:ext cx="14203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 ปักแท่งหลักดิน</a:t>
              </a:r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55E6E155-8FD9-4F57-B2A7-898B0C93E95E}"/>
              </a:ext>
            </a:extLst>
          </p:cNvPr>
          <p:cNvGrpSpPr/>
          <p:nvPr/>
        </p:nvGrpSpPr>
        <p:grpSpPr>
          <a:xfrm>
            <a:off x="324107" y="3268019"/>
            <a:ext cx="3050860" cy="907941"/>
            <a:chOff x="324107" y="3268019"/>
            <a:chExt cx="3050860" cy="907941"/>
          </a:xfrm>
        </p:grpSpPr>
        <p:pic>
          <p:nvPicPr>
            <p:cNvPr id="23" name="กราฟิก 22">
              <a:extLst>
                <a:ext uri="{FF2B5EF4-FFF2-40B4-BE49-F238E27FC236}">
                  <a16:creationId xmlns:a16="http://schemas.microsoft.com/office/drawing/2014/main" id="{A2C4E179-A0B6-4DC6-9680-1DC41C4C7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4107" y="3268019"/>
              <a:ext cx="3050860" cy="907941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1071DB24-A361-4CF2-AD0E-781D0D67ADD4}"/>
                </a:ext>
              </a:extLst>
            </p:cNvPr>
            <p:cNvSpPr txBox="1"/>
            <p:nvPr/>
          </p:nvSpPr>
          <p:spPr>
            <a:xfrm>
              <a:off x="369522" y="3412124"/>
              <a:ext cx="2922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16.4 การต่อสายดินเข้ากับหลักดิน</a:t>
              </a:r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18751F2F-03D3-475A-87D3-4FBB93938BE5}"/>
              </a:ext>
            </a:extLst>
          </p:cNvPr>
          <p:cNvGrpSpPr/>
          <p:nvPr/>
        </p:nvGrpSpPr>
        <p:grpSpPr>
          <a:xfrm>
            <a:off x="145889" y="4610154"/>
            <a:ext cx="3545272" cy="952500"/>
            <a:chOff x="1" y="4477746"/>
            <a:chExt cx="3545272" cy="952500"/>
          </a:xfrm>
        </p:grpSpPr>
        <p:pic>
          <p:nvPicPr>
            <p:cNvPr id="26" name="กราฟิก 25">
              <a:extLst>
                <a:ext uri="{FF2B5EF4-FFF2-40B4-BE49-F238E27FC236}">
                  <a16:creationId xmlns:a16="http://schemas.microsoft.com/office/drawing/2014/main" id="{ED408961-0999-4852-B4C4-949C9A9E3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" y="4477746"/>
              <a:ext cx="3545272" cy="952500"/>
            </a:xfrm>
            <a:prstGeom prst="rect">
              <a:avLst/>
            </a:prstGeom>
          </p:spPr>
        </p:pic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06F87967-388A-4922-9037-37C3D72E7F87}"/>
                </a:ext>
              </a:extLst>
            </p:cNvPr>
            <p:cNvSpPr txBox="1"/>
            <p:nvPr/>
          </p:nvSpPr>
          <p:spPr>
            <a:xfrm>
              <a:off x="167729" y="4607109"/>
              <a:ext cx="33261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การต่อสายดินเข้ากับหลักดินมีวิธีดังนี้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 ใช้เสียมมือขุดหนาดินออกเพื่อเตรียมตอกหลักดิน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000163B3-3992-4A38-9FA7-616FD816F3E2}"/>
              </a:ext>
            </a:extLst>
          </p:cNvPr>
          <p:cNvGrpSpPr/>
          <p:nvPr/>
        </p:nvGrpSpPr>
        <p:grpSpPr>
          <a:xfrm>
            <a:off x="2866263" y="1745849"/>
            <a:ext cx="2922595" cy="1770363"/>
            <a:chOff x="2309274" y="1678711"/>
            <a:chExt cx="2922595" cy="1770363"/>
          </a:xfrm>
        </p:grpSpPr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DBDE0783-A7B2-4355-B1FA-0C5DE4A6D901}"/>
                </a:ext>
              </a:extLst>
            </p:cNvPr>
            <p:cNvSpPr txBox="1"/>
            <p:nvPr/>
          </p:nvSpPr>
          <p:spPr>
            <a:xfrm>
              <a:off x="2988284" y="3079742"/>
              <a:ext cx="18836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16.5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การปักหลักดิน</a:t>
              </a:r>
            </a:p>
          </p:txBody>
        </p:sp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77DDE454-C525-49F3-91A9-BFACE1FEB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74" y="1678711"/>
              <a:ext cx="2922595" cy="1352246"/>
            </a:xfrm>
            <a:prstGeom prst="rect">
              <a:avLst/>
            </a:prstGeom>
          </p:spPr>
        </p:pic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2622FA3E-D45A-47FE-A426-BBA70EC82A17}"/>
              </a:ext>
            </a:extLst>
          </p:cNvPr>
          <p:cNvGrpSpPr/>
          <p:nvPr/>
        </p:nvGrpSpPr>
        <p:grpSpPr>
          <a:xfrm>
            <a:off x="3891736" y="4523661"/>
            <a:ext cx="2430883" cy="2271562"/>
            <a:chOff x="3891737" y="4011997"/>
            <a:chExt cx="2430883" cy="2271562"/>
          </a:xfrm>
        </p:grpSpPr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1A69577F-F726-411A-A60A-EB8CF3C10989}"/>
                </a:ext>
              </a:extLst>
            </p:cNvPr>
            <p:cNvSpPr txBox="1"/>
            <p:nvPr/>
          </p:nvSpPr>
          <p:spPr>
            <a:xfrm>
              <a:off x="3891737" y="5914227"/>
              <a:ext cx="24308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 16.6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ใช้เสียมมือขุดหน้าดินออก </a:t>
              </a:r>
            </a:p>
          </p:txBody>
        </p:sp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A4EC1493-2221-4517-BB2D-A62979C9D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174" y="4011997"/>
              <a:ext cx="1579834" cy="1864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43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A2D1982-622C-47F2-974D-184D2120FD31}"/>
              </a:ext>
            </a:extLst>
          </p:cNvPr>
          <p:cNvGrpSpPr/>
          <p:nvPr/>
        </p:nvGrpSpPr>
        <p:grpSpPr>
          <a:xfrm>
            <a:off x="1886264" y="69650"/>
            <a:ext cx="3545272" cy="637055"/>
            <a:chOff x="1886264" y="69650"/>
            <a:chExt cx="3545272" cy="637055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4A0A4760-88AA-4BA9-808B-9B911EB4A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86264" y="69650"/>
              <a:ext cx="3545272" cy="637055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8DDC53B-CA6B-4FCE-B531-20DD584312A7}"/>
                </a:ext>
              </a:extLst>
            </p:cNvPr>
            <p:cNvSpPr txBox="1"/>
            <p:nvPr/>
          </p:nvSpPr>
          <p:spPr>
            <a:xfrm>
              <a:off x="2194560" y="199505"/>
              <a:ext cx="32369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 นําหลักดินมาใส บริเวณที่จะ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ระบบสายดิน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EE5AC2E-096F-47E1-8154-CD6F59441D9E}"/>
              </a:ext>
            </a:extLst>
          </p:cNvPr>
          <p:cNvGrpSpPr/>
          <p:nvPr/>
        </p:nvGrpSpPr>
        <p:grpSpPr>
          <a:xfrm>
            <a:off x="149032" y="3400974"/>
            <a:ext cx="4091056" cy="637055"/>
            <a:chOff x="239875" y="3251856"/>
            <a:chExt cx="4091056" cy="637055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19297C92-2983-4467-B061-490ED7358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9875" y="3251856"/>
              <a:ext cx="4091056" cy="637055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40D90EB4-E19B-4193-81F6-5999CEE5ACE5}"/>
                </a:ext>
              </a:extLst>
            </p:cNvPr>
            <p:cNvSpPr txBox="1"/>
            <p:nvPr/>
          </p:nvSpPr>
          <p:spPr>
            <a:xfrm>
              <a:off x="546423" y="3393209"/>
              <a:ext cx="37002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3. ใช้ค้อนปอนดตอกหลักดินจนสุดความยาวของหลักดิน</a:t>
              </a: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A0F0464E-D649-46B6-B6E9-DFC611A8E67B}"/>
              </a:ext>
            </a:extLst>
          </p:cNvPr>
          <p:cNvGrpSpPr/>
          <p:nvPr/>
        </p:nvGrpSpPr>
        <p:grpSpPr>
          <a:xfrm>
            <a:off x="2078736" y="757583"/>
            <a:ext cx="3468624" cy="2423189"/>
            <a:chOff x="2078736" y="706705"/>
            <a:chExt cx="3468624" cy="2423189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E89E70DA-BBFE-4A68-80F7-336B81BFF56B}"/>
                </a:ext>
              </a:extLst>
            </p:cNvPr>
            <p:cNvSpPr txBox="1"/>
            <p:nvPr/>
          </p:nvSpPr>
          <p:spPr>
            <a:xfrm>
              <a:off x="2078736" y="2760562"/>
              <a:ext cx="34686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16.7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การนําหลักดินมาสืบริเวณที่จะ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หลักดิน</a:t>
              </a: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A0138837-C96F-42FE-8B40-9D46141A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503" y="706705"/>
              <a:ext cx="2060448" cy="1972056"/>
            </a:xfrm>
            <a:prstGeom prst="rect">
              <a:avLst/>
            </a:prstGeom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EDFC9D4B-6E9F-4A98-8302-7C37CED79A3E}"/>
              </a:ext>
            </a:extLst>
          </p:cNvPr>
          <p:cNvGrpSpPr/>
          <p:nvPr/>
        </p:nvGrpSpPr>
        <p:grpSpPr>
          <a:xfrm>
            <a:off x="2314732" y="4258231"/>
            <a:ext cx="2688336" cy="2515124"/>
            <a:chOff x="2396559" y="4005503"/>
            <a:chExt cx="2688336" cy="2515124"/>
          </a:xfrm>
        </p:grpSpPr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7D8FF842-A0F1-4F9F-95A3-C51A81E97DC3}"/>
                </a:ext>
              </a:extLst>
            </p:cNvPr>
            <p:cNvSpPr txBox="1"/>
            <p:nvPr/>
          </p:nvSpPr>
          <p:spPr>
            <a:xfrm>
              <a:off x="2396559" y="6151295"/>
              <a:ext cx="26883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16.8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การใช้ค้อนปอนด์ตอกหลักดิน </a:t>
              </a: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E0F469B5-0C0E-4993-8FE4-E6350ECE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559" y="4005503"/>
              <a:ext cx="2304288" cy="214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15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6CD143FF-8A87-4D50-923F-79139F8DE9BD}"/>
              </a:ext>
            </a:extLst>
          </p:cNvPr>
          <p:cNvGrpSpPr/>
          <p:nvPr/>
        </p:nvGrpSpPr>
        <p:grpSpPr>
          <a:xfrm>
            <a:off x="1793245" y="339997"/>
            <a:ext cx="4956690" cy="637055"/>
            <a:chOff x="1751681" y="28764"/>
            <a:chExt cx="4956690" cy="637055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81045A68-CBAC-414F-B248-AEA32D31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1681" y="28764"/>
              <a:ext cx="4956690" cy="637055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0F10E946-2D8F-403D-A587-0A3E4CD4AB20}"/>
                </a:ext>
              </a:extLst>
            </p:cNvPr>
            <p:cNvSpPr txBox="1"/>
            <p:nvPr/>
          </p:nvSpPr>
          <p:spPr>
            <a:xfrm>
              <a:off x="1944026" y="162625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4. ต่อสายดิน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THW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ขนาด 25 มม. 2 กับหลักดินโดยใช้แคลม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ยึดหลักดิน</a:t>
              </a: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263B084F-CA98-4930-B3CD-DE91E478F2F9}"/>
              </a:ext>
            </a:extLst>
          </p:cNvPr>
          <p:cNvGrpSpPr/>
          <p:nvPr/>
        </p:nvGrpSpPr>
        <p:grpSpPr>
          <a:xfrm>
            <a:off x="232670" y="3878506"/>
            <a:ext cx="2595290" cy="923330"/>
            <a:chOff x="290858" y="3364266"/>
            <a:chExt cx="2595290" cy="923330"/>
          </a:xfrm>
        </p:grpSpPr>
        <p:pic>
          <p:nvPicPr>
            <p:cNvPr id="3" name="กราฟิก 2">
              <a:extLst>
                <a:ext uri="{FF2B5EF4-FFF2-40B4-BE49-F238E27FC236}">
                  <a16:creationId xmlns:a16="http://schemas.microsoft.com/office/drawing/2014/main" id="{4198AC58-E32B-4123-A66B-D7D101D6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858" y="3364266"/>
              <a:ext cx="2595290" cy="923330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61989D9B-147D-4222-B8A6-4BB1F8A428E4}"/>
                </a:ext>
              </a:extLst>
            </p:cNvPr>
            <p:cNvSpPr txBox="1"/>
            <p:nvPr/>
          </p:nvSpPr>
          <p:spPr>
            <a:xfrm>
              <a:off x="367656" y="3647968"/>
              <a:ext cx="2441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16.5 การตรวจสอบไฟฟ้ารั่ว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DD4B46C9-FDE8-427F-9FBE-A5A1A0564D9C}"/>
              </a:ext>
            </a:extLst>
          </p:cNvPr>
          <p:cNvGrpSpPr/>
          <p:nvPr/>
        </p:nvGrpSpPr>
        <p:grpSpPr>
          <a:xfrm>
            <a:off x="1494807" y="5069647"/>
            <a:ext cx="5553566" cy="1173513"/>
            <a:chOff x="309469" y="5288740"/>
            <a:chExt cx="5553566" cy="1173513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A6883BE3-8ADE-48CE-962A-8C4DCF11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9469" y="5288740"/>
              <a:ext cx="5553566" cy="1173513"/>
            </a:xfrm>
            <a:prstGeom prst="rect">
              <a:avLst/>
            </a:prstGeom>
          </p:spPr>
        </p:pic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2FFF1CC5-BD9C-42F8-B2A3-143368355E24}"/>
                </a:ext>
              </a:extLst>
            </p:cNvPr>
            <p:cNvSpPr txBox="1"/>
            <p:nvPr/>
          </p:nvSpPr>
          <p:spPr>
            <a:xfrm>
              <a:off x="532556" y="5395257"/>
              <a:ext cx="505554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การตรวจไฟฟ้ารั่ว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ทําได้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2 วิธิ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16.5.1 ใช้ไขควงตรวจสอบไฟฟ้าแตะที่โครงเครื่องใช้ไฟฟ้าหากมีไฟติดที่ไขควงตรวจสอบไฟฟ้าแสดง ว่ามีไฟฟ้ารั่วลงโครง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2601A8C-9546-4988-9812-F6E78DD0721B}"/>
              </a:ext>
            </a:extLst>
          </p:cNvPr>
          <p:cNvGrpSpPr/>
          <p:nvPr/>
        </p:nvGrpSpPr>
        <p:grpSpPr>
          <a:xfrm>
            <a:off x="2382427" y="1047673"/>
            <a:ext cx="3383280" cy="2652870"/>
            <a:chOff x="2392957" y="499131"/>
            <a:chExt cx="3383280" cy="2652870"/>
          </a:xfrm>
        </p:grpSpPr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F1B9B983-B5D0-483B-98A6-61D12945AE3D}"/>
                </a:ext>
              </a:extLst>
            </p:cNvPr>
            <p:cNvSpPr txBox="1"/>
            <p:nvPr/>
          </p:nvSpPr>
          <p:spPr>
            <a:xfrm>
              <a:off x="2392957" y="2782669"/>
              <a:ext cx="33832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16.9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การยึดหลักดินโดยใช้แคลม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ยึดหลักดิน</a:t>
              </a: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342C079A-1E7A-408C-AD5C-D977C0F4D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860" y="499131"/>
              <a:ext cx="1767147" cy="2325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95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DF0B06C-9033-41F0-8258-9B7B653417EB}"/>
              </a:ext>
            </a:extLst>
          </p:cNvPr>
          <p:cNvGrpSpPr/>
          <p:nvPr/>
        </p:nvGrpSpPr>
        <p:grpSpPr>
          <a:xfrm>
            <a:off x="996440" y="3269162"/>
            <a:ext cx="5598900" cy="777494"/>
            <a:chOff x="1042969" y="3081337"/>
            <a:chExt cx="5598900" cy="777494"/>
          </a:xfrm>
        </p:grpSpPr>
        <p:pic>
          <p:nvPicPr>
            <p:cNvPr id="3" name="กราฟิก 2">
              <a:extLst>
                <a:ext uri="{FF2B5EF4-FFF2-40B4-BE49-F238E27FC236}">
                  <a16:creationId xmlns:a16="http://schemas.microsoft.com/office/drawing/2014/main" id="{B0F6C69F-689E-4877-9540-0699F6D4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2969" y="3081337"/>
              <a:ext cx="5598900" cy="777494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56EF8BC3-E042-45B0-AD78-7D87481C6A0D}"/>
                </a:ext>
              </a:extLst>
            </p:cNvPr>
            <p:cNvSpPr txBox="1"/>
            <p:nvPr/>
          </p:nvSpPr>
          <p:spPr>
            <a:xfrm>
              <a:off x="1195924" y="3168532"/>
              <a:ext cx="53461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16.5.2 ใช้โวลต์มิเตอร์ตรวจสอบไฟฟ้าโดยใช้เข็มข้างหนึ่งสัมผัสที่โครงเครื่องอุปกรณ์ไฟฟ้าเข็มอีก อันหนึ่งแตะที่พื้นดินที่มีความชื้นแล้วอ่านค่าแรงดันไฟฟ้า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9FBA2588-4425-4381-BB09-4C45127DE41C}"/>
              </a:ext>
            </a:extLst>
          </p:cNvPr>
          <p:cNvGrpSpPr/>
          <p:nvPr/>
        </p:nvGrpSpPr>
        <p:grpSpPr>
          <a:xfrm>
            <a:off x="2109216" y="195000"/>
            <a:ext cx="4041402" cy="2902220"/>
            <a:chOff x="2032985" y="96950"/>
            <a:chExt cx="4041402" cy="2902220"/>
          </a:xfrm>
        </p:grpSpPr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ACADDAAD-0984-4FD7-91C4-18705BB58967}"/>
                </a:ext>
              </a:extLst>
            </p:cNvPr>
            <p:cNvSpPr txBox="1"/>
            <p:nvPr/>
          </p:nvSpPr>
          <p:spPr>
            <a:xfrm>
              <a:off x="2032985" y="2629838"/>
              <a:ext cx="40414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16.10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การตรวจสอบไฟฟ้ารั่วโดยไขควงตรวจสอบไฟฟ้า </a:t>
              </a: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2D65EEBA-82CB-4742-AFD4-3531FC5B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748" y="96950"/>
              <a:ext cx="1947672" cy="2532888"/>
            </a:xfrm>
            <a:prstGeom prst="rect">
              <a:avLst/>
            </a:prstGeom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56E2189C-D3CD-44CA-9C48-9EC6A7F3F0F8}"/>
              </a:ext>
            </a:extLst>
          </p:cNvPr>
          <p:cNvGrpSpPr/>
          <p:nvPr/>
        </p:nvGrpSpPr>
        <p:grpSpPr>
          <a:xfrm>
            <a:off x="2109216" y="4133851"/>
            <a:ext cx="3602736" cy="2559781"/>
            <a:chOff x="2109216" y="4160951"/>
            <a:chExt cx="3602736" cy="2559781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EFFE2257-A454-49D4-AB1B-78A429D93ECD}"/>
                </a:ext>
              </a:extLst>
            </p:cNvPr>
            <p:cNvSpPr txBox="1"/>
            <p:nvPr/>
          </p:nvSpPr>
          <p:spPr>
            <a:xfrm>
              <a:off x="2109216" y="6351400"/>
              <a:ext cx="36027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16.8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รูปแสดงการตรวจสอบไฟรั่วด้วยโวลต์มิเตอร์</a:t>
              </a: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4606324B-AD40-45FF-935E-47B81D0B1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748" y="4160951"/>
              <a:ext cx="1775043" cy="2186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887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AE17A003-8B43-4311-A023-8D08583AD4FD}"/>
              </a:ext>
            </a:extLst>
          </p:cNvPr>
          <p:cNvGrpSpPr/>
          <p:nvPr/>
        </p:nvGrpSpPr>
        <p:grpSpPr>
          <a:xfrm>
            <a:off x="4539428" y="4403230"/>
            <a:ext cx="3802614" cy="841798"/>
            <a:chOff x="4572000" y="4238033"/>
            <a:chExt cx="3771276" cy="894102"/>
          </a:xfrm>
        </p:grpSpPr>
        <p:pic>
          <p:nvPicPr>
            <p:cNvPr id="32" name="กราฟิก 31">
              <a:extLst>
                <a:ext uri="{FF2B5EF4-FFF2-40B4-BE49-F238E27FC236}">
                  <a16:creationId xmlns:a16="http://schemas.microsoft.com/office/drawing/2014/main" id="{25250397-1319-4460-A75D-ACBB027ED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0" y="4238033"/>
              <a:ext cx="3771276" cy="894102"/>
            </a:xfrm>
            <a:prstGeom prst="rect">
              <a:avLst/>
            </a:prstGeom>
          </p:spPr>
        </p:pic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EC70891E-6D32-4230-9B8C-549F99E5EDDB}"/>
                </a:ext>
              </a:extLst>
            </p:cNvPr>
            <p:cNvSpPr txBox="1"/>
            <p:nvPr/>
          </p:nvSpPr>
          <p:spPr>
            <a:xfrm>
              <a:off x="5444839" y="4447475"/>
              <a:ext cx="228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16.5 การตรวจสอบไฟฟ้ารั่ว</a:t>
              </a:r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A938CCAC-CA7E-42F3-8EDF-9531408306D0}"/>
              </a:ext>
            </a:extLst>
          </p:cNvPr>
          <p:cNvGrpSpPr/>
          <p:nvPr/>
        </p:nvGrpSpPr>
        <p:grpSpPr>
          <a:xfrm>
            <a:off x="800724" y="1895647"/>
            <a:ext cx="1831317" cy="1189504"/>
            <a:chOff x="738934" y="1935483"/>
            <a:chExt cx="1831317" cy="1189504"/>
          </a:xfrm>
        </p:grpSpPr>
        <p:pic>
          <p:nvPicPr>
            <p:cNvPr id="37" name="กราฟิก 36">
              <a:extLst>
                <a:ext uri="{FF2B5EF4-FFF2-40B4-BE49-F238E27FC236}">
                  <a16:creationId xmlns:a16="http://schemas.microsoft.com/office/drawing/2014/main" id="{64A111AF-8AC6-44CE-B9F5-8A6A5DF8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8934" y="1935483"/>
              <a:ext cx="1831317" cy="1189504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F9197C1B-44A9-4071-B4AA-1CBF395B26D3}"/>
                </a:ext>
              </a:extLst>
            </p:cNvPr>
            <p:cNvSpPr txBox="1"/>
            <p:nvPr/>
          </p:nvSpPr>
          <p:spPr>
            <a:xfrm>
              <a:off x="797009" y="2448584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หัวข้อเรื่อง(</a:t>
              </a:r>
              <a:r>
                <a:rPr lang="en-US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Topics</a:t>
              </a:r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)</a:t>
              </a: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A0887120-62F7-4932-BE46-4FB6B698BB7F}"/>
              </a:ext>
            </a:extLst>
          </p:cNvPr>
          <p:cNvGrpSpPr/>
          <p:nvPr/>
        </p:nvGrpSpPr>
        <p:grpSpPr>
          <a:xfrm>
            <a:off x="427272" y="3429000"/>
            <a:ext cx="3318996" cy="830997"/>
            <a:chOff x="421731" y="3270544"/>
            <a:chExt cx="3133725" cy="742950"/>
          </a:xfrm>
        </p:grpSpPr>
        <p:pic>
          <p:nvPicPr>
            <p:cNvPr id="7" name="กราฟิก 6">
              <a:extLst>
                <a:ext uri="{FF2B5EF4-FFF2-40B4-BE49-F238E27FC236}">
                  <a16:creationId xmlns:a16="http://schemas.microsoft.com/office/drawing/2014/main" id="{F0143BEA-000F-4BC2-B24C-CACCCA32B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1731" y="3270544"/>
              <a:ext cx="3133725" cy="742950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91AE7F9A-29FD-45DE-BAEC-AE0FD4C45781}"/>
                </a:ext>
              </a:extLst>
            </p:cNvPr>
            <p:cNvSpPr txBox="1"/>
            <p:nvPr/>
          </p:nvSpPr>
          <p:spPr>
            <a:xfrm>
              <a:off x="1293158" y="3461093"/>
              <a:ext cx="1773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16.1 ระบบสายดิน</a:t>
              </a:r>
            </a:p>
          </p:txBody>
        </p: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79C24A5E-59BA-4B7A-854C-8FB2FF96C04A}"/>
              </a:ext>
            </a:extLst>
          </p:cNvPr>
          <p:cNvGrpSpPr/>
          <p:nvPr/>
        </p:nvGrpSpPr>
        <p:grpSpPr>
          <a:xfrm>
            <a:off x="421730" y="4554709"/>
            <a:ext cx="3318997" cy="786874"/>
            <a:chOff x="421730" y="4178843"/>
            <a:chExt cx="3318997" cy="786874"/>
          </a:xfrm>
        </p:grpSpPr>
        <p:pic>
          <p:nvPicPr>
            <p:cNvPr id="21" name="กราฟิก 20">
              <a:extLst>
                <a:ext uri="{FF2B5EF4-FFF2-40B4-BE49-F238E27FC236}">
                  <a16:creationId xmlns:a16="http://schemas.microsoft.com/office/drawing/2014/main" id="{08276FE9-DF0A-4B4D-B88A-305DA8E5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1730" y="4178843"/>
              <a:ext cx="3318997" cy="786874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D666ADFC-9630-427D-A625-E6AE766D5CD6}"/>
                </a:ext>
              </a:extLst>
            </p:cNvPr>
            <p:cNvSpPr txBox="1"/>
            <p:nvPr/>
          </p:nvSpPr>
          <p:spPr>
            <a:xfrm>
              <a:off x="1077980" y="4420668"/>
              <a:ext cx="21518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16.2 อุปกรณ์ในการต่อสายดิน</a:t>
              </a:r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FB07FD55-D165-4D41-8800-DEE26E041EE3}"/>
              </a:ext>
            </a:extLst>
          </p:cNvPr>
          <p:cNvGrpSpPr/>
          <p:nvPr/>
        </p:nvGrpSpPr>
        <p:grpSpPr>
          <a:xfrm>
            <a:off x="421730" y="5595341"/>
            <a:ext cx="3318996" cy="786874"/>
            <a:chOff x="421731" y="5207153"/>
            <a:chExt cx="3318996" cy="786874"/>
          </a:xfrm>
        </p:grpSpPr>
        <p:pic>
          <p:nvPicPr>
            <p:cNvPr id="25" name="กราฟิก 24">
              <a:extLst>
                <a:ext uri="{FF2B5EF4-FFF2-40B4-BE49-F238E27FC236}">
                  <a16:creationId xmlns:a16="http://schemas.microsoft.com/office/drawing/2014/main" id="{7F70C44F-A9CD-4C6E-BF5D-9FD72199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1731" y="5207153"/>
              <a:ext cx="3318996" cy="786874"/>
            </a:xfrm>
            <a:prstGeom prst="rect">
              <a:avLst/>
            </a:prstGeom>
          </p:spPr>
        </p:pic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5526A518-C938-4935-B08A-9E998974BDA9}"/>
                </a:ext>
              </a:extLst>
            </p:cNvPr>
            <p:cNvSpPr txBox="1"/>
            <p:nvPr/>
          </p:nvSpPr>
          <p:spPr>
            <a:xfrm>
              <a:off x="1293158" y="5415924"/>
              <a:ext cx="1773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16.3 การปักหลักดิน 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AA3A49EF-66B9-4021-804D-1FEAC22A3DCD}"/>
              </a:ext>
            </a:extLst>
          </p:cNvPr>
          <p:cNvGrpSpPr/>
          <p:nvPr/>
        </p:nvGrpSpPr>
        <p:grpSpPr>
          <a:xfrm>
            <a:off x="4572000" y="3423598"/>
            <a:ext cx="3802614" cy="841799"/>
            <a:chOff x="4540662" y="3171695"/>
            <a:chExt cx="3802614" cy="841799"/>
          </a:xfrm>
        </p:grpSpPr>
        <p:pic>
          <p:nvPicPr>
            <p:cNvPr id="30" name="กราฟิก 29">
              <a:extLst>
                <a:ext uri="{FF2B5EF4-FFF2-40B4-BE49-F238E27FC236}">
                  <a16:creationId xmlns:a16="http://schemas.microsoft.com/office/drawing/2014/main" id="{8B4AE25C-654B-4053-AC20-0BBCFBEDC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40662" y="3171695"/>
              <a:ext cx="3802614" cy="841799"/>
            </a:xfrm>
            <a:prstGeom prst="rect">
              <a:avLst/>
            </a:prstGeom>
          </p:spPr>
        </p:pic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7B29501C-5F05-4604-824A-16492F5FDBAF}"/>
                </a:ext>
              </a:extLst>
            </p:cNvPr>
            <p:cNvSpPr txBox="1"/>
            <p:nvPr/>
          </p:nvSpPr>
          <p:spPr>
            <a:xfrm>
              <a:off x="5323068" y="3439398"/>
              <a:ext cx="228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16.4 การต่อสายดินเข้ากับหลักดิน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E5B63DFD-D7B8-4FCF-83A4-D4549844B32A}"/>
              </a:ext>
            </a:extLst>
          </p:cNvPr>
          <p:cNvGrpSpPr/>
          <p:nvPr/>
        </p:nvGrpSpPr>
        <p:grpSpPr>
          <a:xfrm>
            <a:off x="2179779" y="268369"/>
            <a:ext cx="2617592" cy="1205933"/>
            <a:chOff x="3070688" y="199505"/>
            <a:chExt cx="2617592" cy="1205933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A26C0D2F-35EB-4279-90C3-DED7DA2A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070688" y="199505"/>
              <a:ext cx="2617592" cy="1148363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6C403BA6-C4FB-49A8-A286-CDA9927A3566}"/>
                </a:ext>
              </a:extLst>
            </p:cNvPr>
            <p:cNvSpPr txBox="1"/>
            <p:nvPr/>
          </p:nvSpPr>
          <p:spPr>
            <a:xfrm>
              <a:off x="3461160" y="574441"/>
              <a:ext cx="19704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หน่วยที่ 16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E323560-2696-4A85-9295-03E4C3669184}"/>
              </a:ext>
            </a:extLst>
          </p:cNvPr>
          <p:cNvGrpSpPr/>
          <p:nvPr/>
        </p:nvGrpSpPr>
        <p:grpSpPr>
          <a:xfrm>
            <a:off x="4116584" y="1474302"/>
            <a:ext cx="4226692" cy="1148362"/>
            <a:chOff x="3263204" y="1869710"/>
            <a:chExt cx="4226692" cy="1148362"/>
          </a:xfrm>
        </p:grpSpPr>
        <p:pic>
          <p:nvPicPr>
            <p:cNvPr id="18" name="กราฟิก 17">
              <a:extLst>
                <a:ext uri="{FF2B5EF4-FFF2-40B4-BE49-F238E27FC236}">
                  <a16:creationId xmlns:a16="http://schemas.microsoft.com/office/drawing/2014/main" id="{3D5A74E4-25E1-488C-9A21-A61443868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63204" y="1869710"/>
              <a:ext cx="4226692" cy="1148362"/>
            </a:xfrm>
            <a:prstGeom prst="rect">
              <a:avLst/>
            </a:prstGeom>
          </p:spPr>
        </p:pic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70398043-5D3F-424E-8AE4-6ED9DB17D5BF}"/>
                </a:ext>
              </a:extLst>
            </p:cNvPr>
            <p:cNvSpPr txBox="1"/>
            <p:nvPr/>
          </p:nvSpPr>
          <p:spPr>
            <a:xfrm>
              <a:off x="3552600" y="2090928"/>
              <a:ext cx="39372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มาตรฐานระบบสายดิน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37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597DE1EA-20F8-449B-8D2C-067B1BD049B2}"/>
              </a:ext>
            </a:extLst>
          </p:cNvPr>
          <p:cNvGrpSpPr/>
          <p:nvPr/>
        </p:nvGrpSpPr>
        <p:grpSpPr>
          <a:xfrm>
            <a:off x="2577120" y="199505"/>
            <a:ext cx="4658378" cy="1522341"/>
            <a:chOff x="1775673" y="252429"/>
            <a:chExt cx="4658378" cy="1522341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AFFAEAE7-349D-41BE-8DDF-107AB6E70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5673" y="252429"/>
              <a:ext cx="4658378" cy="1522341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B579F1FC-D5F8-4E0C-82A2-8EAB02D0B97B}"/>
                </a:ext>
              </a:extLst>
            </p:cNvPr>
            <p:cNvSpPr txBox="1"/>
            <p:nvPr/>
          </p:nvSpPr>
          <p:spPr>
            <a:xfrm>
              <a:off x="2077249" y="413434"/>
              <a:ext cx="41406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ในระบบไฟฟ้าจำเป็นต้องมีการต่อสายดิน เพื่อให้ระบบสมดุลและป้องกันไฟดูด เนื่องจากไฟรั่วที่โครง ของอุปกรณ์ไฟฟ้าการต่อระบบสายดินจำเป็นต้องต่อให้ถูกต้องตามมาตรฐานการติดตั้งทางไฟฟ้าสำหรับ ประเทศไทย พ.ศ. 2556 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113BC811-75D9-40AC-ABBD-EBDA8B0ED71C}"/>
              </a:ext>
            </a:extLst>
          </p:cNvPr>
          <p:cNvGrpSpPr/>
          <p:nvPr/>
        </p:nvGrpSpPr>
        <p:grpSpPr>
          <a:xfrm>
            <a:off x="306465" y="2022063"/>
            <a:ext cx="1895475" cy="1285875"/>
            <a:chOff x="346852" y="2132111"/>
            <a:chExt cx="1895475" cy="1285875"/>
          </a:xfrm>
        </p:grpSpPr>
        <p:pic>
          <p:nvPicPr>
            <p:cNvPr id="3" name="กราฟิก 2">
              <a:extLst>
                <a:ext uri="{FF2B5EF4-FFF2-40B4-BE49-F238E27FC236}">
                  <a16:creationId xmlns:a16="http://schemas.microsoft.com/office/drawing/2014/main" id="{03AC6051-332B-4C1B-BCF9-CE5ED958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6852" y="2132111"/>
              <a:ext cx="1895475" cy="1285875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964BB6FA-3D02-4328-8ECD-F4B96FAB35CF}"/>
                </a:ext>
              </a:extLst>
            </p:cNvPr>
            <p:cNvSpPr txBox="1"/>
            <p:nvPr/>
          </p:nvSpPr>
          <p:spPr>
            <a:xfrm>
              <a:off x="456058" y="2482587"/>
              <a:ext cx="1677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16.1 ระบบสายดิน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0D128F2B-31E6-4F80-8C72-05D125A5EA83}"/>
              </a:ext>
            </a:extLst>
          </p:cNvPr>
          <p:cNvGrpSpPr/>
          <p:nvPr/>
        </p:nvGrpSpPr>
        <p:grpSpPr>
          <a:xfrm>
            <a:off x="2358704" y="3307938"/>
            <a:ext cx="4923245" cy="3443038"/>
            <a:chOff x="2300515" y="3429000"/>
            <a:chExt cx="4923245" cy="3443038"/>
          </a:xfrm>
        </p:grpSpPr>
        <p:pic>
          <p:nvPicPr>
            <p:cNvPr id="15" name="กราฟิก 14">
              <a:extLst>
                <a:ext uri="{FF2B5EF4-FFF2-40B4-BE49-F238E27FC236}">
                  <a16:creationId xmlns:a16="http://schemas.microsoft.com/office/drawing/2014/main" id="{C0D75BF4-1269-42A8-9250-EA6BAA291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00515" y="3429000"/>
              <a:ext cx="4923245" cy="3443038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10A1C6A6-C383-4D2B-8676-E2954B10C313}"/>
                </a:ext>
              </a:extLst>
            </p:cNvPr>
            <p:cNvSpPr txBox="1"/>
            <p:nvPr/>
          </p:nvSpPr>
          <p:spPr>
            <a:xfrm>
              <a:off x="2746801" y="3708344"/>
              <a:ext cx="4202639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ระบบสายดินแบ่งได้ 2 ระบบ คือ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16.1.1 การต่อลงดินของระบบไฟฟ้า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1. การต่อลงดินของระบบไฟฟ้า (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Neutral)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ตามมาตรฐานการติดตั้งไฟฟ้า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ประเทศ ไทย พ.ศ. 2556 ระบบไฟฟ้าที่มีแรงดันไฟฟ้าตั้งแต่ 50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แต่ไม่ถึง 1,000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ต้องต่อลงดิน เช่นระบบ 1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เฟส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2 สาย ระบบ 1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เฟส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3 สาย ระบบ 3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เฟส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3 สาย และระบบ 3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เฟส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4 สาย วงจรและระบบไฟฟ้าที่มีแรงดันไฟฟ้าเกิน 1,000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V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ขึ้นไป ถ้าจ่ายให้บริภัณฑ์ไฟฟ้าชนิดเคลื่อนที่ได้จะต้องต่อลงดิน แต่ถ้าจ่ายไฟให้บริภัณฑ์ไฟฟ้าอื่น ๆ อนุโลมให้ต่อลงดินได้แต่ต้องไม่ขัดกับข้อกําหนดอื่น ๆ ของการไฟฟ้า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2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828C4B74-29A2-4C59-8365-285F5EEB19EB}"/>
              </a:ext>
            </a:extLst>
          </p:cNvPr>
          <p:cNvGrpSpPr/>
          <p:nvPr/>
        </p:nvGrpSpPr>
        <p:grpSpPr>
          <a:xfrm>
            <a:off x="1878677" y="352585"/>
            <a:ext cx="4634048" cy="1327771"/>
            <a:chOff x="2000597" y="352585"/>
            <a:chExt cx="4516582" cy="1327771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9DCAC181-4FDF-4CFB-8E3B-51DC43369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00597" y="352585"/>
              <a:ext cx="4516582" cy="1277112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2F3464E0-1ACC-4D79-B936-C5A8C5D972B7}"/>
                </a:ext>
              </a:extLst>
            </p:cNvPr>
            <p:cNvSpPr txBox="1"/>
            <p:nvPr/>
          </p:nvSpPr>
          <p:spPr>
            <a:xfrm>
              <a:off x="2255520" y="480027"/>
              <a:ext cx="426165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(1)ระบบ 1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2 สาย กําหนดให้ตัวนํานิว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ทรัล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เป็นสายที่ต่อลงดิน </a:t>
              </a:r>
            </a:p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(2) ระบบ 1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3 สาย กําหนดให้ตัวนํานิว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ทรัล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เป็นสายที่ต่อลงดิน</a:t>
              </a:r>
            </a:p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(3) ระบบ 3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3 สาย กําหนดให้สายตัวนําเส้นใดเส้นหนึ่งต่อลงดิน </a:t>
              </a:r>
            </a:p>
            <a:p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(4) ระบบ 3 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เฟส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 4 สาย กําหนดให้ตัวนํานิว</a:t>
              </a:r>
              <a:r>
                <a:rPr lang="th-TH" dirty="0" err="1">
                  <a:latin typeface="AngsanaUPC" panose="02020603050405020304" pitchFamily="18" charset="-34"/>
                  <a:cs typeface="AngsanaUPC" panose="02020603050405020304" pitchFamily="18" charset="-34"/>
                </a:rPr>
                <a:t>ทรัล</a:t>
              </a:r>
              <a:r>
                <a:rPr lang="th-TH" dirty="0">
                  <a:latin typeface="AngsanaUPC" panose="02020603050405020304" pitchFamily="18" charset="-34"/>
                  <a:cs typeface="AngsanaUPC" panose="02020603050405020304" pitchFamily="18" charset="-34"/>
                </a:rPr>
                <a:t>เป็นสายที่ต่อลงดิน</a:t>
              </a: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4989F798-C32F-42E5-83AC-0C2A2692D968}"/>
              </a:ext>
            </a:extLst>
          </p:cNvPr>
          <p:cNvGrpSpPr/>
          <p:nvPr/>
        </p:nvGrpSpPr>
        <p:grpSpPr>
          <a:xfrm>
            <a:off x="2395888" y="2278039"/>
            <a:ext cx="3346704" cy="1727798"/>
            <a:chOff x="2067098" y="2532749"/>
            <a:chExt cx="3346704" cy="1727798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47DF55CE-8FEA-4DB5-B379-2A973B5B4F9A}"/>
                </a:ext>
              </a:extLst>
            </p:cNvPr>
            <p:cNvSpPr txBox="1"/>
            <p:nvPr/>
          </p:nvSpPr>
          <p:spPr>
            <a:xfrm>
              <a:off x="2067098" y="3891215"/>
              <a:ext cx="334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16.1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การต่อลงดิน ของระบบ 1 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เฟส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2 สาย</a:t>
              </a: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DB902EA7-10F7-413C-A008-9FC656BD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167" y="2532749"/>
              <a:ext cx="2621280" cy="1277112"/>
            </a:xfrm>
            <a:prstGeom prst="rect">
              <a:avLst/>
            </a:prstGeom>
          </p:spPr>
        </p:pic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5142430F-8AF2-4A35-AE42-768D8A4E8F2F}"/>
              </a:ext>
            </a:extLst>
          </p:cNvPr>
          <p:cNvGrpSpPr/>
          <p:nvPr/>
        </p:nvGrpSpPr>
        <p:grpSpPr>
          <a:xfrm>
            <a:off x="761603" y="4357813"/>
            <a:ext cx="5654869" cy="2147602"/>
            <a:chOff x="857856" y="4437499"/>
            <a:chExt cx="5654869" cy="2147602"/>
          </a:xfrm>
        </p:grpSpPr>
        <p:pic>
          <p:nvPicPr>
            <p:cNvPr id="14" name="กราฟิก 13">
              <a:extLst>
                <a:ext uri="{FF2B5EF4-FFF2-40B4-BE49-F238E27FC236}">
                  <a16:creationId xmlns:a16="http://schemas.microsoft.com/office/drawing/2014/main" id="{7E11F1B5-1FE3-4E48-83DE-EBC91EC55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7856" y="4437499"/>
              <a:ext cx="5654869" cy="2147602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E662C1F2-76ED-4D12-8003-BD0C8D556CAA}"/>
                </a:ext>
              </a:extLst>
            </p:cNvPr>
            <p:cNvSpPr txBox="1"/>
            <p:nvPr/>
          </p:nvSpPr>
          <p:spPr>
            <a:xfrm>
              <a:off x="1373576" y="4781511"/>
              <a:ext cx="488289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16.1.2 การต่อสายดินของเครื่องอุปกรณ์ไฟฟ้า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เป็นการต่อสายจากบริภัณฑ์ไฟฟ้าที่เป็นโลหะลงสูงดิน ซึ่งจะต้องมีอุปกรณ์ประกอบในการต่อ สายดิน ได้แก่ สายดิน 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 และหลักดิน เพื่อให้กระแสไฟฟ้ารั่วไหลลงสูงดิน ถ้าไม่ต่อระบบดิน เมื่อไป สัมผัสจะถูกไฟฟ้าดูด ดังรูปที่ 16.2 ถ้าต่อสายดินเมื่อมีคนไปสัมผัสจะไม่ถูกดูดดังรูปที่ 16.3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77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BB0DB01D-2E0B-4066-A194-25FC45BFBEE1}"/>
              </a:ext>
            </a:extLst>
          </p:cNvPr>
          <p:cNvGrpSpPr/>
          <p:nvPr/>
        </p:nvGrpSpPr>
        <p:grpSpPr>
          <a:xfrm>
            <a:off x="2169622" y="282510"/>
            <a:ext cx="4572000" cy="2772417"/>
            <a:chOff x="2169622" y="282510"/>
            <a:chExt cx="4572000" cy="2772417"/>
          </a:xfrm>
        </p:grpSpPr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4E0A7B47-2B0C-4CF2-BA1A-4921BD055413}"/>
                </a:ext>
              </a:extLst>
            </p:cNvPr>
            <p:cNvSpPr txBox="1"/>
            <p:nvPr/>
          </p:nvSpPr>
          <p:spPr>
            <a:xfrm>
              <a:off x="2169622" y="2685595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16.2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ไม่ต่อสายดินมีคนไปสัมผัสบริภัณฑ์ไฟฟ้าจะโดนไฟฟ้าดูด</a:t>
              </a:r>
            </a:p>
          </p:txBody>
        </p:sp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AB7DF37E-C08D-45F4-8D8D-56B33F60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04" y="282510"/>
              <a:ext cx="2834640" cy="2304288"/>
            </a:xfrm>
            <a:prstGeom prst="rect">
              <a:avLst/>
            </a:prstGeom>
          </p:spPr>
        </p:pic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C62DFA6E-6808-4FD1-98F6-AF3DACD7C799}"/>
              </a:ext>
            </a:extLst>
          </p:cNvPr>
          <p:cNvGrpSpPr/>
          <p:nvPr/>
        </p:nvGrpSpPr>
        <p:grpSpPr>
          <a:xfrm>
            <a:off x="2069869" y="3429000"/>
            <a:ext cx="4572000" cy="2695387"/>
            <a:chOff x="2069869" y="3429000"/>
            <a:chExt cx="4572000" cy="2695387"/>
          </a:xfrm>
        </p:grpSpPr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30314C75-6E86-4463-8559-BCACD5F277AE}"/>
                </a:ext>
              </a:extLst>
            </p:cNvPr>
            <p:cNvSpPr txBox="1"/>
            <p:nvPr/>
          </p:nvSpPr>
          <p:spPr>
            <a:xfrm>
              <a:off x="2069869" y="5755055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16.3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เมื่อต่อสายดินมีคนไปสัมผัสบริภัณฑ์ไฟฟ้าจะไม่เป็นอันตราย</a:t>
              </a: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437F8F08-9A57-4CF5-8B8C-B4834AF2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288" y="3429000"/>
              <a:ext cx="3803904" cy="2136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816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894CCD7-51F9-46DF-BA22-DBC52A19FE0F}"/>
              </a:ext>
            </a:extLst>
          </p:cNvPr>
          <p:cNvGrpSpPr/>
          <p:nvPr/>
        </p:nvGrpSpPr>
        <p:grpSpPr>
          <a:xfrm>
            <a:off x="1511376" y="199505"/>
            <a:ext cx="5363250" cy="2870086"/>
            <a:chOff x="1503064" y="289678"/>
            <a:chExt cx="5363250" cy="2870086"/>
          </a:xfrm>
        </p:grpSpPr>
        <p:pic>
          <p:nvPicPr>
            <p:cNvPr id="3" name="กราฟิก 2">
              <a:extLst>
                <a:ext uri="{FF2B5EF4-FFF2-40B4-BE49-F238E27FC236}">
                  <a16:creationId xmlns:a16="http://schemas.microsoft.com/office/drawing/2014/main" id="{FEA63375-39D8-4742-864B-BB4E71FCF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03064" y="289678"/>
              <a:ext cx="5363250" cy="2870086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C50CEC70-B1CF-4192-B7A2-9AABAAAB269C}"/>
                </a:ext>
              </a:extLst>
            </p:cNvPr>
            <p:cNvSpPr txBox="1"/>
            <p:nvPr/>
          </p:nvSpPr>
          <p:spPr>
            <a:xfrm>
              <a:off x="1786406" y="574441"/>
              <a:ext cx="495604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รูปแบบการต่อลงดินของบริภัณฑ์ไฟฟ้าที่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สําคัญ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มีดังนี้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1. การต่อลงดินของบริภัณฑ์ไฟฟ้าชนิดยึดกับที่หรือชนิดที่มีการเดินสายถาวร ต้องต่อลงดิน ดังนี้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(1)ห่างจากพื้นหรือโลหะที่ต่อลงดินไม่เกิน 2.4 เมตรในแนวดิ่งหรือ 1.5 เมตรในแนว ระดับและบุคคลอาจสัมผัสได้โดยบังเอิญ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(2) อยู่ในสถานที่เปียกหรือชื้น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(3) มีการสัมผัสทางไฟฟ้ากับโลหะ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(4) อยู่ในบริเวณอันตราย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(5) รับไฟฟ้าจากสายชนิดหุ้มส่วน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นํ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ากระแสไฟฟ้าด้วยโลหะ 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F37A411F-42D6-4F74-AFE4-F33C1609B654}"/>
              </a:ext>
            </a:extLst>
          </p:cNvPr>
          <p:cNvGrpSpPr/>
          <p:nvPr/>
        </p:nvGrpSpPr>
        <p:grpSpPr>
          <a:xfrm>
            <a:off x="856865" y="3271057"/>
            <a:ext cx="5053485" cy="3512128"/>
            <a:chOff x="856865" y="3271057"/>
            <a:chExt cx="5053485" cy="3512128"/>
          </a:xfrm>
        </p:grpSpPr>
        <p:pic>
          <p:nvPicPr>
            <p:cNvPr id="9" name="กราฟิก 8">
              <a:extLst>
                <a:ext uri="{FF2B5EF4-FFF2-40B4-BE49-F238E27FC236}">
                  <a16:creationId xmlns:a16="http://schemas.microsoft.com/office/drawing/2014/main" id="{F087F2C8-1A1E-4E0F-8651-67D89C7F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865" y="3271057"/>
              <a:ext cx="5053485" cy="3512128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FF49AED5-4020-486A-ABCE-8C23C74B4575}"/>
                </a:ext>
              </a:extLst>
            </p:cNvPr>
            <p:cNvSpPr txBox="1"/>
            <p:nvPr/>
          </p:nvSpPr>
          <p:spPr>
            <a:xfrm>
              <a:off x="1511376" y="3562697"/>
              <a:ext cx="4249344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2. การต่อลงดินของบริภัณฑ์ไฟฟ้าชนิดยึดติดกับที่ทุกขนาดแรงดัน บริภัณฑ์ไฟฟ้าต่อไปนี้ ต้องต่อลงดิน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โครงของแผงสวิตช์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(2) โครงของมอเตอร์ชนิดยึดติดกับที่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(3) กล่องของเครื่องควบคุมมอเตอร์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(4) บริภัณฑ์ไฟฟ้าของลิฟต์และปั้นจั่น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(5) บริภัณฑ์ไฟฟ้าในอู่จอดรถ โรงมหรสพ โรงถ่ายภาพยนตร์สถานีวิทยุและโทรทัศน์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(6) ป้ายที่ใช้ไฟฟ้ารวมทั้งอุปกรณ์ประกอบ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(7) เครื่องฉายภาพยนตร์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(8) เครื่องสูบน้ำที่ใช้มอเตอร์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6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38F4B13C-88C8-441B-A3B4-ABAC5B0B9001}"/>
              </a:ext>
            </a:extLst>
          </p:cNvPr>
          <p:cNvGrpSpPr/>
          <p:nvPr/>
        </p:nvGrpSpPr>
        <p:grpSpPr>
          <a:xfrm>
            <a:off x="924688" y="3683404"/>
            <a:ext cx="5574739" cy="3174596"/>
            <a:chOff x="982877" y="3622930"/>
            <a:chExt cx="5574739" cy="3174596"/>
          </a:xfrm>
        </p:grpSpPr>
        <p:pic>
          <p:nvPicPr>
            <p:cNvPr id="11" name="กราฟิก 10">
              <a:extLst>
                <a:ext uri="{FF2B5EF4-FFF2-40B4-BE49-F238E27FC236}">
                  <a16:creationId xmlns:a16="http://schemas.microsoft.com/office/drawing/2014/main" id="{87E2F7CC-B2F4-4217-BEEF-18DDC6006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2877" y="3622930"/>
              <a:ext cx="5574739" cy="3151077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A8BD7603-4689-48BA-802A-7C1624CCC36D}"/>
                </a:ext>
              </a:extLst>
            </p:cNvPr>
            <p:cNvSpPr txBox="1"/>
            <p:nvPr/>
          </p:nvSpPr>
          <p:spPr>
            <a:xfrm>
              <a:off x="1203830" y="3935204"/>
              <a:ext cx="5132832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(4) เครื่องใช้ไฟฟ้าที่ที่ไม่ได้ใช้ในสถานที่อยู่อาศัยต่อไปนี้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(ก)ตู้เย็น ตู้แช่ เครื่องปรับอากาศ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(ข) เครื่องซักผ้า เครื่องอบผ้า เครื่องล้างจาน เครื่องสูบน้ำ เครื่องประมวลผลข้อมูล เครื่องใช้ไฟฟ้าในตู้เลี้ยงปลา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(ค) เครื่องมือชนิดมือถือที่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ด้วยมอเตอร์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(ง) เครื่องใช้ไฟฟ้า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ด้วยมอเตอร์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(จ) เครื่องใช้ไฟฟ้าที่มีสายพร้อมเต้าเสียบใช้ในสถานที่เปียกหรือชื้นหรือบุคคลที่ใช้ ยืนอยู่บนพื้นดินหรือพื้นโลหะหรือ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อยู่ในถังโลหะหรือหม้อน้ำ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(ฉ) เครื่องมือที่อาจนําไปใช้ในที่เปียกหรือใช้ในบริเวณที่นําไฟฟ้าได้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(ช) ดวงโคมไฟฟ้าชนิดหยิบยกได้</a:t>
              </a:r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C108322-25C2-424D-930D-75E2C706E959}"/>
              </a:ext>
            </a:extLst>
          </p:cNvPr>
          <p:cNvGrpSpPr/>
          <p:nvPr/>
        </p:nvGrpSpPr>
        <p:grpSpPr>
          <a:xfrm>
            <a:off x="1906827" y="83993"/>
            <a:ext cx="5330345" cy="3450737"/>
            <a:chOff x="1679171" y="75680"/>
            <a:chExt cx="5330345" cy="3450737"/>
          </a:xfrm>
        </p:grpSpPr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20FC6E1A-EE50-4B9A-8C89-C9331D1C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79171" y="75680"/>
              <a:ext cx="5330345" cy="3353320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DA09AA54-34CF-4A7D-AD9A-7E5D82350FA3}"/>
                </a:ext>
              </a:extLst>
            </p:cNvPr>
            <p:cNvSpPr txBox="1"/>
            <p:nvPr/>
          </p:nvSpPr>
          <p:spPr>
            <a:xfrm>
              <a:off x="1740131" y="387096"/>
              <a:ext cx="4980432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3. การต่อลงดินของบริภัณฑ์ไฟฟ้าที่มีสายพร้อมเต้าเสียบ ต้องต่อลงดินถ้ามีสภาพตามข้อ ใดข้อหนึ่งดังต่อไปนี้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(1)ใช้ในบริเวณอันตราย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(2) ใช้แรงดันไฟฟ้าวัดเทียบกับดินเกิน 150 โวลต์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(3) เครื่องใช้ไฟฟ้าที่ใช้ในสถานที่อยู่อาศัยต่อไปนี้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(ก) ตู้เย็น ตู้แช่แข็ง เครื่องปรับอากาศ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(ข) เครื่องซักผ้าเครื่องอบผ้าเครื่องล้างจาน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       เครื่องสูบน้ำเครื่องใช้ไฟฟ้าในตู้เลี้ยงปลา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(ค) เครื่องมือชนิดมือถือที่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ด้วยมอเตอร์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(ง) เครื่องใช้ไฟฟ้าที่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ทํางาน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ด้วยมอเตอร์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	(จ) ดวงโคมไฟฟ้าชนิดหยิบยกได้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04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BC8AFBD9-6382-4E80-B005-B0222651F2EA}"/>
              </a:ext>
            </a:extLst>
          </p:cNvPr>
          <p:cNvGrpSpPr/>
          <p:nvPr/>
        </p:nvGrpSpPr>
        <p:grpSpPr>
          <a:xfrm>
            <a:off x="1604270" y="199505"/>
            <a:ext cx="3059170" cy="1095982"/>
            <a:chOff x="1512830" y="101052"/>
            <a:chExt cx="3059170" cy="1095982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7A0E205E-30B0-4745-9946-3F531FCF2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2830" y="101052"/>
              <a:ext cx="3059170" cy="1095982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DB5614CE-7595-4AE2-BB5F-719CA8013A3C}"/>
                </a:ext>
              </a:extLst>
            </p:cNvPr>
            <p:cNvSpPr txBox="1"/>
            <p:nvPr/>
          </p:nvSpPr>
          <p:spPr>
            <a:xfrm>
              <a:off x="1710961" y="418210"/>
              <a:ext cx="2662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16.2  อุปกรณ์ในการต่อสายดิน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EA31239D-5935-4784-9FAC-CD7D11D09A39}"/>
              </a:ext>
            </a:extLst>
          </p:cNvPr>
          <p:cNvGrpSpPr/>
          <p:nvPr/>
        </p:nvGrpSpPr>
        <p:grpSpPr>
          <a:xfrm>
            <a:off x="1316344" y="1459502"/>
            <a:ext cx="5649721" cy="3070934"/>
            <a:chOff x="1316344" y="1459502"/>
            <a:chExt cx="5649721" cy="3070934"/>
          </a:xfrm>
        </p:grpSpPr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4AC38F81-B103-4228-BBBB-87AFFC87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6344" y="1459502"/>
              <a:ext cx="5649721" cy="3070934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FE740A08-DC0B-474D-88C3-FE2E7366B8A1}"/>
                </a:ext>
              </a:extLst>
            </p:cNvPr>
            <p:cNvSpPr txBox="1"/>
            <p:nvPr/>
          </p:nvSpPr>
          <p:spPr>
            <a:xfrm>
              <a:off x="1449820" y="1738569"/>
              <a:ext cx="5382768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อุปกรณ์ในการต่อสายดินมี 3 ชนิดดังนี้ </a:t>
              </a:r>
            </a:p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16.2.1 สายดินของบริภัณฑ์ไฟฟ้า (</a:t>
              </a:r>
              <a:r>
                <a:rPr lang="en-US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Ground Wire) </a:t>
              </a:r>
              <a:endParaRPr lang="th-TH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สายดิน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าหน้าที่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สิ่งห่อหุ้มที่เป็นโลหะของบริภัณฑ์ไฟฟ้ามีศักดาไฟฟ้าใกล้เคียงกับดิน เพื่อเป็นการลดอันตรายต่อผู้สัมผัสกับสิ่ง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ห่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อห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ุ่ม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นั้นเมื่อมีกระแสไฟฟ้ารั่ว สายดินของบริภัณฑ์ไฟฟ้าที่ เดินสายร่วมไปกับสายของวงจรต้องเป็นดังนี้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 ตัวนําทองแดง หุ้มฉนวนหรือไม่หุ้มก็ได้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2. เปลือกโลหะของสายเคเบิลชนิด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AC MI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 </a:t>
              </a:r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MC </a:t>
              </a:r>
            </a:p>
            <a:p>
              <a:r>
                <a:rPr lang="en-US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3.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บัสเวย์ที่ได้ระบุให้ใช้แทนสาย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ต่อลงดินได้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สายดินจะพิจารณาหรือขนาดปรับตั้งของเครื่องป้องกันกระแสเกินตามมาตรฐานการ ไฟฟ้าส่วนภูมิภาค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74C75593-FE70-4EC5-B5E5-EAA79C4DDDF8}"/>
              </a:ext>
            </a:extLst>
          </p:cNvPr>
          <p:cNvGrpSpPr/>
          <p:nvPr/>
        </p:nvGrpSpPr>
        <p:grpSpPr>
          <a:xfrm>
            <a:off x="631767" y="5083346"/>
            <a:ext cx="5999428" cy="1481135"/>
            <a:chOff x="631767" y="4958655"/>
            <a:chExt cx="5999428" cy="1481135"/>
          </a:xfrm>
        </p:grpSpPr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4E4F6FD3-FE89-4975-96AD-FB1108CD9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31767" y="4958655"/>
              <a:ext cx="5999428" cy="1481135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FE66125E-56F1-4331-B7FF-B04E42A92A47}"/>
                </a:ext>
              </a:extLst>
            </p:cNvPr>
            <p:cNvSpPr txBox="1"/>
            <p:nvPr/>
          </p:nvSpPr>
          <p:spPr>
            <a:xfrm>
              <a:off x="982877" y="5099057"/>
              <a:ext cx="545948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16.2.2 หลักดิน (</a:t>
              </a:r>
              <a:r>
                <a:rPr lang="en-US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Ground rod) </a:t>
              </a:r>
              <a:endParaRPr lang="th-TH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หลักดิน เป็นแท่งหรือแผ่นโลหะที่มีการป้องกันการผุกร่อนที่ฝังอยู่ในดินเพื่อ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ทําให้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อุปกรณ์ที่ เป็นโลหะที่ถูกต่อลงดินมีศักดาไฟฟ้าเป็นศูนย์ตามมาตรฐานการติดตั้งไฟฟ้า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สําหรับ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ประเทศไทย พ.ศ. 2556 ได้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กําหนด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มาตรฐานดังนี้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31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00">
        <p:fade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33B0821-F1D9-4C8A-9630-B8F96396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3" y="199505"/>
            <a:ext cx="835224" cy="749873"/>
          </a:xfrm>
          <a:prstGeom prst="rect">
            <a:avLst/>
          </a:prstGeom>
        </p:spPr>
      </p:pic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728AD441-7527-41FC-8303-B034E729C62B}"/>
              </a:ext>
            </a:extLst>
          </p:cNvPr>
          <p:cNvGrpSpPr/>
          <p:nvPr/>
        </p:nvGrpSpPr>
        <p:grpSpPr>
          <a:xfrm>
            <a:off x="1818548" y="507076"/>
            <a:ext cx="6228172" cy="1955717"/>
            <a:chOff x="1818548" y="507076"/>
            <a:chExt cx="6228172" cy="1955717"/>
          </a:xfrm>
        </p:grpSpPr>
        <p:pic>
          <p:nvPicPr>
            <p:cNvPr id="3" name="กราฟิก 2">
              <a:extLst>
                <a:ext uri="{FF2B5EF4-FFF2-40B4-BE49-F238E27FC236}">
                  <a16:creationId xmlns:a16="http://schemas.microsoft.com/office/drawing/2014/main" id="{9D27696D-6A66-4A2A-9AC6-C6C59B115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18548" y="507076"/>
              <a:ext cx="6228172" cy="1955717"/>
            </a:xfrm>
            <a:prstGeom prst="rect">
              <a:avLst/>
            </a:prstGeom>
          </p:spPr>
        </p:pic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468BEE08-2FCD-45B5-8733-DFC7E7085620}"/>
                </a:ext>
              </a:extLst>
            </p:cNvPr>
            <p:cNvSpPr txBox="1"/>
            <p:nvPr/>
          </p:nvSpPr>
          <p:spPr>
            <a:xfrm>
              <a:off x="1941298" y="573374"/>
              <a:ext cx="5739662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6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1. หลักดิน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ทํา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จากแท่งเหล็กอาบทองแดง มีเส้นผ่าศูนย์กลางไม่น้อยกว่า 5/8 นิ้ว ยาวไม่น้อย กว่า 2.4 เมตร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2. แผ่นตัวนําชนิดป้องกันการผุกร่อนที่มีพื้นที่สัมผัสไม่น้อยกว่า 0.18 ตร.เมตร ในกรณีที่เป็น เหล็กอาบโลหะชนิดกันผุกร่อนต้องหนาไม่น้อยกว่า 6 มม. หากเป็นโลหะกันการผุกร่อนชนิดอื่นที่ไม่ใช้เหล็ก ต้องหนาไม่น้อยกว่า 1.5 มม. </a:t>
              </a:r>
            </a:p>
            <a:p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3. โครงอาคารที่เป็นโลหะซึ่งมีค่าความต้านทานของการต่อลงดินไม่เกิน 5 โอห์ม</a:t>
              </a:r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D2FF0C71-23C3-42D0-80A9-47E19AAD2439}"/>
              </a:ext>
            </a:extLst>
          </p:cNvPr>
          <p:cNvGrpSpPr/>
          <p:nvPr/>
        </p:nvGrpSpPr>
        <p:grpSpPr>
          <a:xfrm>
            <a:off x="207818" y="2683283"/>
            <a:ext cx="5685905" cy="749873"/>
            <a:chOff x="0" y="2596819"/>
            <a:chExt cx="5685905" cy="749873"/>
          </a:xfrm>
        </p:grpSpPr>
        <p:pic>
          <p:nvPicPr>
            <p:cNvPr id="12" name="กราฟิก 11">
              <a:extLst>
                <a:ext uri="{FF2B5EF4-FFF2-40B4-BE49-F238E27FC236}">
                  <a16:creationId xmlns:a16="http://schemas.microsoft.com/office/drawing/2014/main" id="{7269432C-86ED-4549-8823-F0CD7A09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2596819"/>
              <a:ext cx="5685905" cy="749873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FE6F09E4-8C9B-4103-A97E-885C95F49407}"/>
                </a:ext>
              </a:extLst>
            </p:cNvPr>
            <p:cNvSpPr txBox="1"/>
            <p:nvPr/>
          </p:nvSpPr>
          <p:spPr>
            <a:xfrm>
              <a:off x="473825" y="2624875"/>
              <a:ext cx="5138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16.2.3 แคลม</a:t>
              </a:r>
              <a:r>
                <a:rPr lang="th-TH" b="1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ยึดสายดิน (</a:t>
              </a:r>
              <a:r>
                <a:rPr lang="en-US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Ground clamp) </a:t>
              </a:r>
              <a:endParaRPr lang="th-TH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	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ยึดสายดิน เป็นอุปกรณ์ยึดสายดินกับหลักดินให้แน่น ดังรูปที่ 16.4 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27468C2A-662F-421A-8A57-322E7BCBBD9E}"/>
              </a:ext>
            </a:extLst>
          </p:cNvPr>
          <p:cNvGrpSpPr/>
          <p:nvPr/>
        </p:nvGrpSpPr>
        <p:grpSpPr>
          <a:xfrm>
            <a:off x="2956560" y="4290198"/>
            <a:ext cx="2005584" cy="1917129"/>
            <a:chOff x="2956560" y="4290198"/>
            <a:chExt cx="2005584" cy="1917129"/>
          </a:xfrm>
        </p:grpSpPr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79B2FE66-878A-49D4-AA37-61C9B476A2B9}"/>
                </a:ext>
              </a:extLst>
            </p:cNvPr>
            <p:cNvSpPr txBox="1"/>
            <p:nvPr/>
          </p:nvSpPr>
          <p:spPr>
            <a:xfrm>
              <a:off x="2956560" y="5837995"/>
              <a:ext cx="20055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รูปที่ 16.4 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แคลม</a:t>
              </a:r>
              <a:r>
                <a:rPr lang="th-TH" dirty="0" err="1">
                  <a:latin typeface="Angsana New" panose="02020603050405020304" pitchFamily="18" charset="-34"/>
                  <a:cs typeface="Angsana New" panose="02020603050405020304" pitchFamily="18" charset="-34"/>
                </a:rPr>
                <a:t>ป์</a:t>
              </a:r>
              <a:r>
                <a:rPr lang="th-TH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ยึดสายดิน</a:t>
              </a:r>
            </a:p>
          </p:txBody>
        </p:sp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24858450-01D4-4F13-A14F-6F604009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560" y="4290198"/>
              <a:ext cx="1463040" cy="1353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95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fad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1500</Words>
  <Application>Microsoft Office PowerPoint</Application>
  <PresentationFormat>นำเสนอทางหน้าจอ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AngsanaUPC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Muangthai Book</dc:creator>
  <cp:lastModifiedBy>Muangthai Book</cp:lastModifiedBy>
  <cp:revision>3</cp:revision>
  <dcterms:created xsi:type="dcterms:W3CDTF">2021-12-18T08:14:33Z</dcterms:created>
  <dcterms:modified xsi:type="dcterms:W3CDTF">2021-12-20T03:31:40Z</dcterms:modified>
</cp:coreProperties>
</file>