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6" r:id="rId15"/>
    <p:sldId id="277" r:id="rId16"/>
    <p:sldId id="278" r:id="rId17"/>
    <p:sldId id="281" r:id="rId18"/>
    <p:sldId id="282" r:id="rId19"/>
    <p:sldId id="268" r:id="rId20"/>
    <p:sldId id="274" r:id="rId21"/>
    <p:sldId id="275" r:id="rId22"/>
    <p:sldId id="269" r:id="rId23"/>
    <p:sldId id="273" r:id="rId24"/>
    <p:sldId id="272" r:id="rId25"/>
    <p:sldId id="270" r:id="rId26"/>
    <p:sldId id="271" r:id="rId2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4ECBE"/>
    <a:srgbClr val="F4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0AF93E-F6CC-45C1-B49F-B08185EEF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8F8BE50-09A6-4CC8-B811-88C620EEA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D1B4B57-4114-4870-8F3E-7D1E65B0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97FB95-4B40-491C-A881-B99C8812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6F566D-3366-419B-8646-E19B722A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02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82696C-AA53-4ED4-BE23-968CA8CD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56CF794-022D-46E4-90D4-EE1F59B09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7466C89-B5CD-4916-A050-F1A60DC1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A604006-CDE1-4443-AA4D-11D0F3A7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AB7AA4F-F1FC-43C4-9546-FB1F7766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48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78AEA5A-ECCB-45D5-95EB-FBD8B6038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A7FA07D-F98C-422A-8EAF-EB98C1E41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EDA2264-3127-41B6-8725-F3CBD07B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E99777-15DF-4651-9191-89D56C41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09E0C10-8AC3-4190-A756-062D0AA1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77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4DDF158-28CA-48D9-9B22-A4935747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8DFCFD-2C3A-4B52-96D9-8954EFB86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037DF14-9B0D-4D4F-87BD-AFF62D75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E5D194-8C2B-4DCC-9289-A90DB52C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60C6BBA-CC56-4D62-AB6D-F76C0975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75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7789E1-C351-4E65-9E68-723A022F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D3C7DB0-35E6-4F10-8827-A0E68360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F2E17B-B6C6-4FF0-81DC-CA902818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CAA212F-0EB9-46DE-A66E-9045C7B1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7917A06-31E4-4094-92D1-F9701654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10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0740B4-0CDD-4DF9-902A-E520B111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ED9226-E9FC-4952-BEDB-3841B6F9C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C2C9389-4678-4901-ABE3-F8A1E84A5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E59D19C-4429-4240-86D9-560B00A9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F54C447-8F9E-4400-A8A5-9A5F3D95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2794FC6-AE1D-4FF7-ABB2-E0A2A63A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64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66508C-600F-4B74-9A2A-BAB9082B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87F4D72-B145-41D3-8AA8-1AE53E33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837D625-A3B5-49DD-9A80-8EFC807D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B52A7DC-9912-4766-923A-4D48D604B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5B811EE-8EF5-4DA4-A647-F98B16E57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9DF8F86-83DE-4C07-A4C6-B24EE684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57B6E41-9B1F-40A3-93B7-D38DF224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82139F7-D0D3-4C94-9498-34EF8CF4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91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D1B499-461D-4B65-AD25-E223030D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954837F-B341-4F83-A33D-C85C530F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30758F1-0595-4B60-BEA6-8AD909A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33D4CA8-A80D-4827-A3AF-AE28C19A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63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2999FB6-482C-40E4-AB14-B7EB424A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5F4153F-AFC6-4063-B75D-7CBF31A9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79D988D-7EA0-46B8-9DE4-B2DEAAA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55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1B34AD-5329-4DCB-95B9-E76DD48C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E4A7D1-D280-489D-BA84-5E9B5BC8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08D133B-C0DD-4BA6-BF79-B1048B9F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E490C2E-8653-4084-8AFA-4A5BF8CF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ACDF6E3-2A30-4477-8D4B-713D6C57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3E4CD39-9E95-40B9-91E6-B8E76B5C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77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716121-E751-47C6-B0C2-12D3BD38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9F458B8-1343-4EBF-BD40-2B9D6BAD4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AA21536-C1C8-4A4F-9402-C5C8C918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9914F86-609E-449F-92F3-752452CA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53A1398-C443-49F0-B9C0-6DB48A22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915DEB3-4A33-4D06-8C9E-151D537D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22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6C231E7-C77E-4BD6-81F6-2C604E45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C7B277E-399A-447F-B862-23C6CD650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F7B1191-8D42-4B4F-8F1E-A4E0EC8CF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6CEA-0E55-4CAA-A389-C4A7053A0C7F}" type="datetimeFigureOut">
              <a:rPr lang="th-TH" smtClean="0"/>
              <a:t>19/03/67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DB2F019-2C35-4B3A-95EC-E17DB5413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AB0FD5-5807-4B85-94CA-8ECEB0E10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79F3-D12F-42AC-9175-39CFF75F16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73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43532FC-ECDE-47B4-A351-45D4C57A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201881"/>
            <a:ext cx="11352810" cy="6208444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39C3602A-ED7D-40DA-ADEC-9A186DC04B45}"/>
              </a:ext>
            </a:extLst>
          </p:cNvPr>
          <p:cNvSpPr txBox="1">
            <a:spLocks/>
          </p:cNvSpPr>
          <p:nvPr/>
        </p:nvSpPr>
        <p:spPr>
          <a:xfrm>
            <a:off x="2244435" y="4514579"/>
            <a:ext cx="8144567" cy="1441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Good Morning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76E5E5E-9D94-4C18-BB65-2AF621E0C021}"/>
              </a:ext>
            </a:extLst>
          </p:cNvPr>
          <p:cNvSpPr txBox="1"/>
          <p:nvPr/>
        </p:nvSpPr>
        <p:spPr>
          <a:xfrm>
            <a:off x="8503723" y="5576010"/>
            <a:ext cx="1885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K.Fame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98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EB359D4-AE88-45AC-9051-1E8A3B5A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4ECBE"/>
          </a:solidFill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9955AA5-9531-4F64-B256-ADA43D3B0EED}"/>
              </a:ext>
            </a:extLst>
          </p:cNvPr>
          <p:cNvSpPr/>
          <p:nvPr/>
        </p:nvSpPr>
        <p:spPr>
          <a:xfrm>
            <a:off x="4908884" y="6304547"/>
            <a:ext cx="2370221" cy="589548"/>
          </a:xfrm>
          <a:prstGeom prst="rect">
            <a:avLst/>
          </a:prstGeom>
          <a:solidFill>
            <a:srgbClr val="F4ECBE"/>
          </a:solidFill>
          <a:ln>
            <a:solidFill>
              <a:srgbClr val="F4E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94221E1A-9F58-49C7-9ACC-3F1FC75F1E9D}"/>
              </a:ext>
            </a:extLst>
          </p:cNvPr>
          <p:cNvSpPr/>
          <p:nvPr/>
        </p:nvSpPr>
        <p:spPr>
          <a:xfrm>
            <a:off x="5149516" y="6063915"/>
            <a:ext cx="1708484" cy="2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AE4AAD0-99E7-44BD-98B2-7A6D586ABC18}"/>
              </a:ext>
            </a:extLst>
          </p:cNvPr>
          <p:cNvSpPr txBox="1"/>
          <p:nvPr/>
        </p:nvSpPr>
        <p:spPr>
          <a:xfrm>
            <a:off x="2273968" y="1351780"/>
            <a:ext cx="8939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Physical education</a:t>
            </a:r>
            <a:endParaRPr lang="th-TH" sz="72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87EC556-C7D4-464D-AD63-006577027F1D}"/>
              </a:ext>
            </a:extLst>
          </p:cNvPr>
          <p:cNvSpPr txBox="1"/>
          <p:nvPr/>
        </p:nvSpPr>
        <p:spPr>
          <a:xfrm>
            <a:off x="2273969" y="2904561"/>
            <a:ext cx="7603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ฟีซิ</a:t>
            </a:r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คัล เอ็ดดุเคเชิน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93166A8-E10E-4C3F-81B3-B3DFA5F40A96}"/>
              </a:ext>
            </a:extLst>
          </p:cNvPr>
          <p:cNvSpPr txBox="1"/>
          <p:nvPr/>
        </p:nvSpPr>
        <p:spPr>
          <a:xfrm>
            <a:off x="2273967" y="4522101"/>
            <a:ext cx="8939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0070C0"/>
                </a:solidFill>
                <a:latin typeface="Berlin Sans FB Demi" panose="020E0802020502020306" pitchFamily="34" charset="0"/>
                <a:cs typeface="+mj-cs"/>
              </a:rPr>
              <a:t>              </a:t>
            </a:r>
            <a:r>
              <a:rPr lang="th-TH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วิชาพลศึกษา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5893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2CDFC68-9045-4C8A-82CE-F8B2114D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3DC85B7-277C-488E-BBE5-469D365E9D62}"/>
              </a:ext>
            </a:extLst>
          </p:cNvPr>
          <p:cNvSpPr txBox="1"/>
          <p:nvPr/>
        </p:nvSpPr>
        <p:spPr>
          <a:xfrm>
            <a:off x="3648576" y="1795790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computer science</a:t>
            </a:r>
            <a:endParaRPr lang="th-TH" sz="5400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BC7C24F-0BB7-4D8A-9B78-4DC8172AD4FD}"/>
              </a:ext>
            </a:extLst>
          </p:cNvPr>
          <p:cNvSpPr txBox="1"/>
          <p:nvPr/>
        </p:nvSpPr>
        <p:spPr>
          <a:xfrm>
            <a:off x="3404937" y="2905780"/>
            <a:ext cx="4993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  <a:cs typeface="+mj-cs"/>
              </a:rPr>
              <a:t>  คอมพิวเทอรฺ ไซเอิน</a:t>
            </a:r>
            <a:r>
              <a:rPr lang="th-TH" sz="4800" b="1" i="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  <a:cs typeface="+mj-cs"/>
              </a:rPr>
              <a:t>สฺ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FD9AFD3-15F6-4A24-BC45-0573075BF156}"/>
              </a:ext>
            </a:extLst>
          </p:cNvPr>
          <p:cNvSpPr txBox="1"/>
          <p:nvPr/>
        </p:nvSpPr>
        <p:spPr>
          <a:xfrm>
            <a:off x="3648576" y="3923437"/>
            <a:ext cx="4993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  <a:cs typeface="+mj-cs"/>
              </a:rPr>
              <a:t>วิชาคอมพิวเตอร์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8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586CA6-77A5-4761-ACE1-2DAEE8406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CDC3373-DA9B-4B3C-8DE6-15C5AC2935E2}"/>
              </a:ext>
            </a:extLst>
          </p:cNvPr>
          <p:cNvSpPr txBox="1"/>
          <p:nvPr/>
        </p:nvSpPr>
        <p:spPr>
          <a:xfrm>
            <a:off x="4725403" y="2222911"/>
            <a:ext cx="34801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music</a:t>
            </a:r>
            <a:endParaRPr lang="th-TH" sz="6600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903E1F2-5173-41B5-8440-F52213D98E95}"/>
              </a:ext>
            </a:extLst>
          </p:cNvPr>
          <p:cNvSpPr txBox="1"/>
          <p:nvPr/>
        </p:nvSpPr>
        <p:spPr>
          <a:xfrm>
            <a:off x="4568992" y="3149342"/>
            <a:ext cx="348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       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มิวซิคฺ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+mj-cs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D9905A9-6ED1-4811-8F56-185917B4E27E}"/>
              </a:ext>
            </a:extLst>
          </p:cNvPr>
          <p:cNvSpPr txBox="1"/>
          <p:nvPr/>
        </p:nvSpPr>
        <p:spPr>
          <a:xfrm>
            <a:off x="4981575" y="4075773"/>
            <a:ext cx="348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วิชาดนตรี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05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8F2D52F-E10D-4227-ACC4-C6FA8661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DA7A68D-BC07-4758-9CE5-E7A9E1C0C62B}"/>
              </a:ext>
            </a:extLst>
          </p:cNvPr>
          <p:cNvSpPr txBox="1"/>
          <p:nvPr/>
        </p:nvSpPr>
        <p:spPr>
          <a:xfrm>
            <a:off x="4188995" y="1230223"/>
            <a:ext cx="3814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sym typeface="Wingdings" panose="05000000000000000000" pitchFamily="2" charset="2"/>
              </a:rPr>
              <a:t>Art</a:t>
            </a:r>
            <a:endParaRPr lang="th-TH" sz="8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B19198A-482F-494D-9DAD-205BF046A10E}"/>
              </a:ext>
            </a:extLst>
          </p:cNvPr>
          <p:cNvSpPr txBox="1"/>
          <p:nvPr/>
        </p:nvSpPr>
        <p:spPr>
          <a:xfrm>
            <a:off x="5170572" y="2601753"/>
            <a:ext cx="31071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  <a:sym typeface="Wingdings" panose="05000000000000000000" pitchFamily="2" charset="2"/>
              </a:rPr>
              <a:t>อารทฺ</a:t>
            </a:r>
            <a:endParaRPr lang="th-TH" sz="8000" dirty="0">
              <a:solidFill>
                <a:schemeClr val="bg1"/>
              </a:solidFill>
              <a:latin typeface="Berlin Sans FB Demi" panose="020E0802020502020306" pitchFamily="34" charset="0"/>
              <a:cs typeface="+mj-cs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B38D725-DFC5-4126-A58F-A611CC4AFE94}"/>
              </a:ext>
            </a:extLst>
          </p:cNvPr>
          <p:cNvSpPr txBox="1"/>
          <p:nvPr/>
        </p:nvSpPr>
        <p:spPr>
          <a:xfrm>
            <a:off x="4036345" y="4325470"/>
            <a:ext cx="4119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  <a:sym typeface="Wingdings" panose="05000000000000000000" pitchFamily="2" charset="2"/>
              </a:rPr>
              <a:t>วิชาศิลปะ</a:t>
            </a:r>
            <a:endParaRPr lang="th-TH" sz="7200" dirty="0">
              <a:solidFill>
                <a:schemeClr val="bg1"/>
              </a:solidFill>
              <a:latin typeface="Berlin Sans FB Demi" panose="020E0802020502020306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85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760C8F2-9790-43E0-B994-C69845A64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75"/>
            <a:ext cx="12192000" cy="685800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DE930BD-6D43-4DD0-AD5C-F0C96B884A5C}"/>
              </a:ext>
            </a:extLst>
          </p:cNvPr>
          <p:cNvSpPr txBox="1"/>
          <p:nvPr/>
        </p:nvSpPr>
        <p:spPr>
          <a:xfrm>
            <a:off x="2472743" y="187109"/>
            <a:ext cx="3623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j-cs"/>
              </a:rPr>
              <a:t>Subject Pronoun</a:t>
            </a:r>
            <a:endParaRPr lang="th-TH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j-cs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868E2A4-7F9B-4AD7-9CDA-2E329873739A}"/>
              </a:ext>
            </a:extLst>
          </p:cNvPr>
          <p:cNvSpPr txBox="1"/>
          <p:nvPr/>
        </p:nvSpPr>
        <p:spPr>
          <a:xfrm>
            <a:off x="118752" y="1243180"/>
            <a:ext cx="117684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Pronoun </a:t>
            </a:r>
            <a:r>
              <a:rPr lang="th-TH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หรือ คำสรรพนาม คือ คำที่ใช้แทนคำนามในกรณีที่เราได้พูดคำนามนั้นมาก่อนหน้าแล้วและไม่อยากพูดซ้ำ จึงใช้คำสรรพนามแทน ในที่นี้จะพูดถึง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Subject Pronoun </a:t>
            </a:r>
            <a:r>
              <a:rPr lang="th-TH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ตาราง 10">
            <a:extLst>
              <a:ext uri="{FF2B5EF4-FFF2-40B4-BE49-F238E27FC236}">
                <a16:creationId xmlns:a16="http://schemas.microsoft.com/office/drawing/2014/main" id="{D7CA7FFD-9195-4954-AA5D-4E0F913EB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27540"/>
              </p:ext>
            </p:extLst>
          </p:nvPr>
        </p:nvGraphicFramePr>
        <p:xfrm>
          <a:off x="118752" y="2061577"/>
          <a:ext cx="1065216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845">
                  <a:extLst>
                    <a:ext uri="{9D8B030D-6E8A-4147-A177-3AD203B41FA5}">
                      <a16:colId xmlns:a16="http://schemas.microsoft.com/office/drawing/2014/main" val="544762297"/>
                    </a:ext>
                  </a:extLst>
                </a:gridCol>
                <a:gridCol w="5552322">
                  <a:extLst>
                    <a:ext uri="{9D8B030D-6E8A-4147-A177-3AD203B41FA5}">
                      <a16:colId xmlns:a16="http://schemas.microsoft.com/office/drawing/2014/main" val="4290714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 = 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ฉัน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แทนผู้พูดที่</a:t>
                      </a:r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1</a:t>
                      </a:r>
                      <a:endParaRPr lang="th-TH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42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You = 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คุณ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แทนผู้ฟัง ซึ่งจะมีคนเดียวหรือหลายคนก็ได้บุรุษที่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2</a:t>
                      </a:r>
                      <a:endParaRPr lang="th-TH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20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We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= 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พวกเรา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แทนผู้พูดซึ่งมี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(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มากกว่า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1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คน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)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 บุรุษที่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1</a:t>
                      </a:r>
                      <a:endParaRPr lang="th-TH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7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They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=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พวกเขา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แทนกลุ่มคนเพศใดก็ได้กลุ่มสัตว์หรือสิ่งของ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(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มากกว่าหนึ่ง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)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ที่ถูกกล่าวถึง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1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=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เขา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แทนคนเพศชาย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(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คนเดียว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)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ที่ถูกกล่าวถึง บุรุษที่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3</a:t>
                      </a:r>
                      <a:endParaRPr lang="th-TH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She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= 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เธอ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แทนเพศหญิง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(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คนเดียว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)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ที่ถูกกล่าวถึงบุรุษที่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3</a:t>
                      </a:r>
                      <a:endParaRPr lang="th-TH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0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It= </a:t>
                      </a:r>
                      <a:r>
                        <a:rPr lang="th-TH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มัน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แทนสัตว์หรือสิ่งของ 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(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ตัวเดียว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/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ชิ้นเดียว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)</a:t>
                      </a:r>
                      <a:r>
                        <a:rPr lang="th-TH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j-cs"/>
                        </a:rPr>
                        <a:t>ที่ถูกกล่าวถึง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2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8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CF4A662-EF20-4371-8354-FB645151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20"/>
            <a:ext cx="12192000" cy="685800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DB9CAD6-8E84-4F12-BCDA-D8106C3082F9}"/>
              </a:ext>
            </a:extLst>
          </p:cNvPr>
          <p:cNvSpPr txBox="1"/>
          <p:nvPr/>
        </p:nvSpPr>
        <p:spPr>
          <a:xfrm>
            <a:off x="961901" y="140925"/>
            <a:ext cx="789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ประโยคบอกเล่าโดยใช้รูปแบบ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Pronoun </a:t>
            </a:r>
            <a:endParaRPr lang="th-TH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02206E6-EB4D-44BE-9DBA-6A48CA311428}"/>
              </a:ext>
            </a:extLst>
          </p:cNvPr>
          <p:cNvSpPr txBox="1"/>
          <p:nvPr/>
        </p:nvSpPr>
        <p:spPr>
          <a:xfrm>
            <a:off x="1233055" y="725700"/>
            <a:ext cx="1427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โครงสร้าง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015FDA2-DEF5-4BB0-9C62-2BDDC7689AD0}"/>
              </a:ext>
            </a:extLst>
          </p:cNvPr>
          <p:cNvSpPr txBox="1"/>
          <p:nvPr/>
        </p:nvSpPr>
        <p:spPr>
          <a:xfrm>
            <a:off x="4069278" y="725700"/>
            <a:ext cx="6713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+ Verb + Object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E6E2E085-C488-4917-9DA1-654407091CAD}"/>
              </a:ext>
            </a:extLst>
          </p:cNvPr>
          <p:cNvCxnSpPr/>
          <p:nvPr/>
        </p:nvCxnSpPr>
        <p:spPr>
          <a:xfrm>
            <a:off x="2755075" y="1018087"/>
            <a:ext cx="11281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E3B10B9-AD24-40CC-BED7-F5AFE70D4F77}"/>
              </a:ext>
            </a:extLst>
          </p:cNvPr>
          <p:cNvSpPr txBox="1"/>
          <p:nvPr/>
        </p:nvSpPr>
        <p:spPr>
          <a:xfrm>
            <a:off x="2152402" y="3466212"/>
            <a:ext cx="34616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=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I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                  You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                  We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                  They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                  He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                  She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                     It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8BC8E88-3AC7-4D72-89E1-7E7CDCDC3995}"/>
              </a:ext>
            </a:extLst>
          </p:cNvPr>
          <p:cNvSpPr txBox="1"/>
          <p:nvPr/>
        </p:nvSpPr>
        <p:spPr>
          <a:xfrm>
            <a:off x="1233055" y="1780795"/>
            <a:ext cx="44908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She likes subject English.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A03624A-867E-4107-8196-B7AA019E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9616">
            <a:off x="4690640" y="2258964"/>
            <a:ext cx="1220869" cy="125255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7AF797A-2FBE-4F22-AFE5-7F55001BF9C8}"/>
              </a:ext>
            </a:extLst>
          </p:cNvPr>
          <p:cNvSpPr txBox="1"/>
          <p:nvPr/>
        </p:nvSpPr>
        <p:spPr>
          <a:xfrm>
            <a:off x="4910446" y="3511759"/>
            <a:ext cx="2420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Verb = like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FAEC942-903A-4D10-80A6-55C06E1BD713}"/>
              </a:ext>
            </a:extLst>
          </p:cNvPr>
          <p:cNvSpPr txBox="1"/>
          <p:nvPr/>
        </p:nvSpPr>
        <p:spPr>
          <a:xfrm>
            <a:off x="7402696" y="3466212"/>
            <a:ext cx="309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Object = English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DBB6B50C-57F9-43AB-B5F3-1C0AC15EED7D}"/>
              </a:ext>
            </a:extLst>
          </p:cNvPr>
          <p:cNvCxnSpPr/>
          <p:nvPr/>
        </p:nvCxnSpPr>
        <p:spPr>
          <a:xfrm>
            <a:off x="4714504" y="3466212"/>
            <a:ext cx="0" cy="216269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BF88EDCE-956F-4BD4-82B8-2D4254EEAC7C}"/>
              </a:ext>
            </a:extLst>
          </p:cNvPr>
          <p:cNvCxnSpPr/>
          <p:nvPr/>
        </p:nvCxnSpPr>
        <p:spPr>
          <a:xfrm>
            <a:off x="7051964" y="3466212"/>
            <a:ext cx="0" cy="216269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C7D5738-D955-4951-A05F-398F651A5E51}"/>
              </a:ext>
            </a:extLst>
          </p:cNvPr>
          <p:cNvSpPr txBox="1"/>
          <p:nvPr/>
        </p:nvSpPr>
        <p:spPr>
          <a:xfrm>
            <a:off x="1593767" y="1229830"/>
            <a:ext cx="2978233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What subject do you like?</a:t>
            </a:r>
            <a:endParaRPr lang="th-TH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EFAA1C2-8D8D-480E-AF30-2BE745B8F26F}"/>
              </a:ext>
            </a:extLst>
          </p:cNvPr>
          <p:cNvSpPr txBox="1"/>
          <p:nvPr/>
        </p:nvSpPr>
        <p:spPr>
          <a:xfrm>
            <a:off x="5948053" y="1780794"/>
            <a:ext cx="43042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We like subject  English.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CC2C957B-2EBE-4746-BC81-BFD697400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47" y="4143220"/>
            <a:ext cx="2614766" cy="17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 animBg="1"/>
      <p:bldP spid="15" grpId="0"/>
      <p:bldP spid="16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5AF8BDA-6560-4D79-A607-C7BD12C51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: มุมมนเดียว 5">
            <a:extLst>
              <a:ext uri="{FF2B5EF4-FFF2-40B4-BE49-F238E27FC236}">
                <a16:creationId xmlns:a16="http://schemas.microsoft.com/office/drawing/2014/main" id="{5364BEA8-A770-40D4-8CCC-4E644BF27075}"/>
              </a:ext>
            </a:extLst>
          </p:cNvPr>
          <p:cNvSpPr/>
          <p:nvPr/>
        </p:nvSpPr>
        <p:spPr>
          <a:xfrm>
            <a:off x="2648197" y="1187532"/>
            <a:ext cx="6638307" cy="2624447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dobe Gothic Std B" panose="020B0800000000000000" pitchFamily="34" charset="-128"/>
              </a:rPr>
              <a:t>Worksheet!</a:t>
            </a:r>
            <a:endParaRPr lang="th-TH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69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8058565-8B10-427A-9E1E-ABB721707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7268" r="26997" b="22743"/>
          <a:stretch/>
        </p:blipFill>
        <p:spPr>
          <a:xfrm>
            <a:off x="1" y="3681351"/>
            <a:ext cx="2529444" cy="317664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18E96B2-24B1-4DEA-AD87-B4251021B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1" t="14997" r="36352" b="11865"/>
          <a:stretch/>
        </p:blipFill>
        <p:spPr>
          <a:xfrm>
            <a:off x="2529445" y="0"/>
            <a:ext cx="6768936" cy="6858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BA12FF3-4479-4618-AD64-769450B3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7268" r="26997" b="22743"/>
          <a:stretch/>
        </p:blipFill>
        <p:spPr>
          <a:xfrm flipH="1">
            <a:off x="9298381" y="3681351"/>
            <a:ext cx="2893618" cy="317664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05C7682-8202-4D51-9EAA-480097A729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9"/>
          <a:stretch/>
        </p:blipFill>
        <p:spPr>
          <a:xfrm flipH="1">
            <a:off x="332509" y="368300"/>
            <a:ext cx="2196935" cy="294475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084D1E1-18A2-4135-A630-77CFD864D0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840" r="10748" b="12255"/>
          <a:stretch/>
        </p:blipFill>
        <p:spPr>
          <a:xfrm>
            <a:off x="9527697" y="225796"/>
            <a:ext cx="2434985" cy="244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084177-1F1A-4875-804D-23847BB1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9902FB5-C24E-484D-BD8D-E58F1439AD5E}"/>
              </a:ext>
            </a:extLst>
          </p:cNvPr>
          <p:cNvSpPr txBox="1"/>
          <p:nvPr/>
        </p:nvSpPr>
        <p:spPr>
          <a:xfrm>
            <a:off x="1258783" y="1304707"/>
            <a:ext cx="78970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จงแต่งประโยคบอกเล่าโดยใช้รูปแบบ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Pronoun </a:t>
            </a:r>
            <a:r>
              <a:rPr lang="th-T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ตามโครงสร้างต่อไปนี้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AEC78-D544-47A2-BB5C-B74100EF2E10}"/>
              </a:ext>
            </a:extLst>
          </p:cNvPr>
          <p:cNvSpPr txBox="1"/>
          <p:nvPr/>
        </p:nvSpPr>
        <p:spPr>
          <a:xfrm>
            <a:off x="3396344" y="1817987"/>
            <a:ext cx="6103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+ like+ subject…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รายวิชา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…..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42725A9-98BF-46D5-A80B-905526B9BA05}"/>
              </a:ext>
            </a:extLst>
          </p:cNvPr>
          <p:cNvSpPr txBox="1"/>
          <p:nvPr/>
        </p:nvSpPr>
        <p:spPr>
          <a:xfrm>
            <a:off x="1258783" y="2602817"/>
            <a:ext cx="4599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Ex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 :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He likes subject Art .  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A794208-0552-45EF-8B57-DA1B8DBD6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37" y="3534309"/>
            <a:ext cx="2151081" cy="2656586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5E804E8-0FBD-4216-9847-0D91B98F6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34" y="2963488"/>
            <a:ext cx="2156412" cy="33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EF74301-C299-4B47-AE9D-D5E2D808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89604711-F865-428F-B12D-8A880C420A41}"/>
              </a:ext>
            </a:extLst>
          </p:cNvPr>
          <p:cNvSpPr/>
          <p:nvPr/>
        </p:nvSpPr>
        <p:spPr>
          <a:xfrm>
            <a:off x="1567543" y="2437410"/>
            <a:ext cx="9106394" cy="20277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ประโยคคำถาม</a:t>
            </a:r>
            <a:r>
              <a:rPr lang="en-US" sz="6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</a:t>
            </a:r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-Question</a:t>
            </a:r>
            <a:endParaRPr lang="th-TH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58F22F6-B5B9-43F9-99BF-F5886133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76" y="3063833"/>
            <a:ext cx="853291" cy="127066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0471998-D22F-4D43-ABCA-4E78265D4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40" y="3063834"/>
            <a:ext cx="853290" cy="12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43D7BA7-2C97-4D2F-92AB-CDFC3233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4EFEB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A0F0EC-5BE6-4D08-A529-3587FC9A4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23" y="1467853"/>
            <a:ext cx="11413066" cy="2776763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School Subjects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ACF27F63-4B08-422D-AB73-6761244BBABF}"/>
              </a:ext>
            </a:extLst>
          </p:cNvPr>
          <p:cNvSpPr/>
          <p:nvPr/>
        </p:nvSpPr>
        <p:spPr>
          <a:xfrm>
            <a:off x="5305778" y="6378223"/>
            <a:ext cx="1806223" cy="304798"/>
          </a:xfrm>
          <a:prstGeom prst="ellipse">
            <a:avLst/>
          </a:prstGeom>
          <a:solidFill>
            <a:srgbClr val="F4EFEB"/>
          </a:solidFill>
          <a:ln>
            <a:solidFill>
              <a:srgbClr val="F4E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009052-0369-481C-AE10-0161E6593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100000" l="0" r="99444">
                        <a14:foregroundMark x1="10556" y1="28333" x2="24722" y2="29444"/>
                        <a14:foregroundMark x1="15000" y1="70833" x2="22778" y2="62778"/>
                        <a14:foregroundMark x1="12222" y1="51389" x2="12222" y2="51389"/>
                        <a14:foregroundMark x1="27778" y1="45556" x2="11111" y2="60556"/>
                        <a14:foregroundMark x1="12500" y1="53333" x2="10556" y2="59167"/>
                        <a14:foregroundMark x1="22222" y1="53056" x2="25278" y2="58056"/>
                        <a14:foregroundMark x1="25556" y1="50000" x2="26944" y2="60556"/>
                        <a14:foregroundMark x1="46389" y1="23889" x2="49722" y2="56667"/>
                        <a14:foregroundMark x1="40556" y1="28611" x2="60556" y2="29444"/>
                        <a14:foregroundMark x1="41944" y1="23611" x2="63611" y2="35833"/>
                        <a14:foregroundMark x1="51389" y1="25278" x2="36389" y2="36667"/>
                        <a14:foregroundMark x1="51111" y1="40833" x2="58611" y2="45833"/>
                        <a14:foregroundMark x1="53333" y1="50833" x2="51389" y2="65278"/>
                        <a14:foregroundMark x1="54167" y1="51111" x2="57500" y2="56389"/>
                        <a14:foregroundMark x1="55000" y1="50833" x2="57500" y2="55000"/>
                        <a14:foregroundMark x1="54167" y1="49444" x2="54722" y2="51389"/>
                        <a14:foregroundMark x1="56667" y1="55556" x2="57778" y2="65556"/>
                        <a14:foregroundMark x1="46667" y1="49722" x2="40833" y2="65833"/>
                        <a14:foregroundMark x1="44722" y1="50556" x2="40278" y2="63889"/>
                        <a14:foregroundMark x1="46111" y1="48333" x2="43611" y2="52778"/>
                        <a14:foregroundMark x1="53056" y1="62500" x2="53333" y2="76667"/>
                        <a14:foregroundMark x1="46111" y1="61667" x2="45278" y2="76667"/>
                        <a14:foregroundMark x1="84722" y1="48056" x2="81667" y2="69167"/>
                        <a14:foregroundMark x1="85278" y1="48056" x2="89444" y2="62500"/>
                        <a14:foregroundMark x1="78056" y1="48056" x2="76667" y2="68333"/>
                        <a14:foregroundMark x1="77778" y1="48889" x2="71944" y2="65556"/>
                        <a14:foregroundMark x1="70000" y1="60278" x2="70000" y2="66667"/>
                        <a14:foregroundMark x1="84167" y1="68333" x2="85278" y2="74444"/>
                        <a14:foregroundMark x1="78333" y1="66944" x2="76667" y2="74444"/>
                        <a14:foregroundMark x1="79167" y1="68889" x2="79444" y2="72778"/>
                        <a14:foregroundMark x1="83333" y1="68889" x2="83056" y2="73611"/>
                        <a14:foregroundMark x1="18056" y1="66944" x2="15833" y2="71667"/>
                        <a14:foregroundMark x1="15556" y1="58611" x2="13611" y2="69167"/>
                        <a14:foregroundMark x1="18333" y1="60278" x2="18333" y2="62222"/>
                        <a14:foregroundMark x1="20556" y1="25278" x2="31389" y2="38889"/>
                        <a14:backgroundMark x1="55833" y1="48611" x2="54167" y2="48611"/>
                        <a14:backgroundMark x1="55556" y1="48889" x2="53333" y2="48611"/>
                        <a14:backgroundMark x1="42500" y1="48333" x2="47222" y2="49167"/>
                        <a14:backgroundMark x1="43611" y1="48056" x2="47222" y2="49167"/>
                        <a14:backgroundMark x1="43611" y1="51111" x2="43056" y2="53611"/>
                        <a14:backgroundMark x1="42500" y1="53889" x2="40278" y2="60556"/>
                        <a14:backgroundMark x1="55833" y1="50556" x2="58611" y2="56389"/>
                        <a14:backgroundMark x1="57778" y1="55556" x2="57500" y2="58056"/>
                        <a14:backgroundMark x1="85556" y1="46667" x2="87778" y2="50278"/>
                        <a14:backgroundMark x1="83889" y1="46944" x2="85278" y2="47222"/>
                        <a14:backgroundMark x1="79167" y1="47222" x2="78056" y2="47222"/>
                        <a14:backgroundMark x1="73611" y1="58889" x2="73056" y2="59722"/>
                        <a14:backgroundMark x1="57500" y1="58333" x2="57500" y2="60278"/>
                        <a14:backgroundMark x1="58333" y1="56111" x2="56944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49" y="4419596"/>
            <a:ext cx="5200613" cy="22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4393175-56C4-42B6-925C-F0AA6FF7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-25330"/>
            <a:ext cx="12191999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A9997F5-ACD2-4708-84D7-7DD9E16D495F}"/>
              </a:ext>
            </a:extLst>
          </p:cNvPr>
          <p:cNvSpPr txBox="1"/>
          <p:nvPr/>
        </p:nvSpPr>
        <p:spPr>
          <a:xfrm>
            <a:off x="2972789" y="614198"/>
            <a:ext cx="62464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โครงสร้างการใช้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Wh-Question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AAAE7DE-9AAB-4869-83D2-97CF615B6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26" y="-288162"/>
            <a:ext cx="2033650" cy="203365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9E0B86FC-5EF8-4296-BD76-8AB155D0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9" y="-288162"/>
            <a:ext cx="2286000" cy="2286000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8300EDB-4AF5-4FCE-822A-4F5DD307F47C}"/>
              </a:ext>
            </a:extLst>
          </p:cNvPr>
          <p:cNvSpPr txBox="1"/>
          <p:nvPr/>
        </p:nvSpPr>
        <p:spPr>
          <a:xfrm>
            <a:off x="2051506" y="1410173"/>
            <a:ext cx="1214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What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Where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When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Why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Who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07F963B-2769-4CAF-9949-02705AA973F6}"/>
              </a:ext>
            </a:extLst>
          </p:cNvPr>
          <p:cNvSpPr txBox="1"/>
          <p:nvPr/>
        </p:nvSpPr>
        <p:spPr>
          <a:xfrm>
            <a:off x="3124240" y="2563491"/>
            <a:ext cx="24729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 +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4B46AD2-BE35-4AD7-9BF6-CB4BABC1A9F6}"/>
              </a:ext>
            </a:extLst>
          </p:cNvPr>
          <p:cNvSpPr txBox="1"/>
          <p:nvPr/>
        </p:nvSpPr>
        <p:spPr>
          <a:xfrm>
            <a:off x="5423495" y="2563491"/>
            <a:ext cx="24729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do/does +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4520B6B-70A8-4DC6-8839-F8E11D7C92CE}"/>
              </a:ext>
            </a:extLst>
          </p:cNvPr>
          <p:cNvSpPr txBox="1"/>
          <p:nvPr/>
        </p:nvSpPr>
        <p:spPr>
          <a:xfrm>
            <a:off x="7808973" y="2563491"/>
            <a:ext cx="2348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Subject +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3E7E8F24-2C0D-4C7A-BF40-C5551A830EE8}"/>
              </a:ext>
            </a:extLst>
          </p:cNvPr>
          <p:cNvSpPr txBox="1"/>
          <p:nvPr/>
        </p:nvSpPr>
        <p:spPr>
          <a:xfrm>
            <a:off x="10054271" y="2563490"/>
            <a:ext cx="16654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+mj-cs"/>
              </a:rPr>
              <a:t>Verb ?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25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25D53F-AAB1-4F14-8816-7CA53128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DA4CE27-5993-4E95-B00C-7769D98FE462}"/>
              </a:ext>
            </a:extLst>
          </p:cNvPr>
          <p:cNvSpPr txBox="1"/>
          <p:nvPr/>
        </p:nvSpPr>
        <p:spPr>
          <a:xfrm>
            <a:off x="1671451" y="1173616"/>
            <a:ext cx="7983187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What, Where, When ,Why,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Subject + do/does + Subject + Verb1</a:t>
            </a:r>
            <a:endParaRPr lang="th-TH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C114383-BA1F-46D8-B88C-02EA97C29781}"/>
              </a:ext>
            </a:extLst>
          </p:cNvPr>
          <p:cNvSpPr txBox="1"/>
          <p:nvPr/>
        </p:nvSpPr>
        <p:spPr>
          <a:xfrm>
            <a:off x="1180055" y="2259967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What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B03FB46-C6E8-4FA3-BB2B-6B0ED61F2A91}"/>
              </a:ext>
            </a:extLst>
          </p:cNvPr>
          <p:cNvSpPr txBox="1"/>
          <p:nvPr/>
        </p:nvSpPr>
        <p:spPr>
          <a:xfrm>
            <a:off x="1180055" y="2861655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Where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10C82F7-4DA0-4DCC-B452-6383983B21C2}"/>
              </a:ext>
            </a:extLst>
          </p:cNvPr>
          <p:cNvSpPr txBox="1"/>
          <p:nvPr/>
        </p:nvSpPr>
        <p:spPr>
          <a:xfrm>
            <a:off x="1180055" y="3496311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When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CA655B3-1918-4318-B03F-F42782D34C9B}"/>
              </a:ext>
            </a:extLst>
          </p:cNvPr>
          <p:cNvSpPr txBox="1"/>
          <p:nvPr/>
        </p:nvSpPr>
        <p:spPr>
          <a:xfrm>
            <a:off x="1180055" y="4186442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Why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65228B7-9945-434D-BD30-BABAD0605232}"/>
              </a:ext>
            </a:extLst>
          </p:cNvPr>
          <p:cNvSpPr txBox="1"/>
          <p:nvPr/>
        </p:nvSpPr>
        <p:spPr>
          <a:xfrm>
            <a:off x="1180055" y="4832090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Who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DB5361E-3891-48D4-8252-143A12E3ACBC}"/>
              </a:ext>
            </a:extLst>
          </p:cNvPr>
          <p:cNvSpPr txBox="1"/>
          <p:nvPr/>
        </p:nvSpPr>
        <p:spPr>
          <a:xfrm>
            <a:off x="2994010" y="2329704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อะไร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B67AD21-18D7-4A52-A249-471943C108D8}"/>
              </a:ext>
            </a:extLst>
          </p:cNvPr>
          <p:cNvSpPr txBox="1"/>
          <p:nvPr/>
        </p:nvSpPr>
        <p:spPr>
          <a:xfrm>
            <a:off x="2976195" y="2944252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ที่ไหน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083D475-14F6-4932-A8B7-3482E4C99DAC}"/>
              </a:ext>
            </a:extLst>
          </p:cNvPr>
          <p:cNvSpPr txBox="1"/>
          <p:nvPr/>
        </p:nvSpPr>
        <p:spPr>
          <a:xfrm>
            <a:off x="2976195" y="3590583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เมื่อไหร่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B414D68-0837-4A86-8D6C-0E8B6E23048E}"/>
              </a:ext>
            </a:extLst>
          </p:cNvPr>
          <p:cNvSpPr txBox="1"/>
          <p:nvPr/>
        </p:nvSpPr>
        <p:spPr>
          <a:xfrm>
            <a:off x="2970110" y="4230490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ทำไม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3AD32A9-6369-4244-9F4A-8EAC2840450D}"/>
              </a:ext>
            </a:extLst>
          </p:cNvPr>
          <p:cNvSpPr txBox="1"/>
          <p:nvPr/>
        </p:nvSpPr>
        <p:spPr>
          <a:xfrm>
            <a:off x="2994010" y="4870396"/>
            <a:ext cx="12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ใคร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7915FD1-6D97-4289-8ABB-8824FA18C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056">
            <a:off x="2327480" y="2304539"/>
            <a:ext cx="882162" cy="88216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37D4822-44A3-4D63-9F17-633CFC5F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056">
            <a:off x="2121570" y="3493402"/>
            <a:ext cx="882162" cy="88216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2262EDA-2699-4A16-9063-92D178673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056">
            <a:off x="2073521" y="4130058"/>
            <a:ext cx="882162" cy="8821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82FBF520-BED6-47B1-B50A-8AFC90B37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056">
            <a:off x="2096282" y="4778177"/>
            <a:ext cx="882162" cy="88216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E9F4201F-9639-4B7D-9976-96A4FEE2F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056">
            <a:off x="2212286" y="2850244"/>
            <a:ext cx="882162" cy="882162"/>
          </a:xfrm>
          <a:prstGeom prst="rect">
            <a:avLst/>
          </a:prstGeom>
        </p:spPr>
      </p:pic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A7BC1EBA-9915-4A5A-8332-2F62FF286C98}"/>
              </a:ext>
            </a:extLst>
          </p:cNvPr>
          <p:cNvCxnSpPr/>
          <p:nvPr/>
        </p:nvCxnSpPr>
        <p:spPr>
          <a:xfrm>
            <a:off x="4500748" y="2225212"/>
            <a:ext cx="0" cy="3459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DFC0A147-0451-43A7-8AB9-E725B0F57925}"/>
              </a:ext>
            </a:extLst>
          </p:cNvPr>
          <p:cNvSpPr txBox="1"/>
          <p:nvPr/>
        </p:nvSpPr>
        <p:spPr>
          <a:xfrm>
            <a:off x="4916019" y="2297921"/>
            <a:ext cx="357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Subject (S.)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คือ ประธาน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7694AEDC-04C3-49F5-B274-7589F87643C6}"/>
              </a:ext>
            </a:extLst>
          </p:cNvPr>
          <p:cNvSpPr txBox="1"/>
          <p:nvPr/>
        </p:nvSpPr>
        <p:spPr>
          <a:xfrm>
            <a:off x="4916019" y="3288152"/>
            <a:ext cx="357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Do/Does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คือ กิริยาช่วย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9CD70C2-74A6-44C6-A60A-688E1F75B81E}"/>
              </a:ext>
            </a:extLst>
          </p:cNvPr>
          <p:cNvSpPr txBox="1"/>
          <p:nvPr/>
        </p:nvSpPr>
        <p:spPr>
          <a:xfrm>
            <a:off x="4916714" y="4299117"/>
            <a:ext cx="357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Verb (V.)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 คือ กิริยาหลัก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47923CB9-9FC6-4EA1-B5A6-461C41EB8997}"/>
              </a:ext>
            </a:extLst>
          </p:cNvPr>
          <p:cNvSpPr txBox="1"/>
          <p:nvPr/>
        </p:nvSpPr>
        <p:spPr>
          <a:xfrm>
            <a:off x="1218783" y="126368"/>
            <a:ext cx="3543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Wh-Question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19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84898D3-A688-49BE-9E7D-63C0C6498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C6E2492-0ABF-47EA-BBF8-CEE147DFDA68}"/>
              </a:ext>
            </a:extLst>
          </p:cNvPr>
          <p:cNvSpPr txBox="1"/>
          <p:nvPr/>
        </p:nvSpPr>
        <p:spPr>
          <a:xfrm>
            <a:off x="2354175" y="2082387"/>
            <a:ext cx="624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ตัวอย่างประโยคคำถาม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B7F2446-E0C9-4428-A5BF-08C70DD7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6" y="4559915"/>
            <a:ext cx="1498565" cy="1544286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159BDCB-19DF-44E8-8A57-F3AE0D41CA13}"/>
              </a:ext>
            </a:extLst>
          </p:cNvPr>
          <p:cNvSpPr txBox="1"/>
          <p:nvPr/>
        </p:nvSpPr>
        <p:spPr>
          <a:xfrm>
            <a:off x="1986039" y="2930663"/>
            <a:ext cx="464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What subject does she like?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6779975-662E-428A-8FD0-4F6F6EB6C969}"/>
              </a:ext>
            </a:extLst>
          </p:cNvPr>
          <p:cNvSpPr txBox="1"/>
          <p:nvPr/>
        </p:nvSpPr>
        <p:spPr>
          <a:xfrm>
            <a:off x="7531816" y="2869108"/>
            <a:ext cx="2674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เธอชอบวิชาอะไร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9C0A99D-7036-4BD5-B20F-0A77A345D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8044">
            <a:off x="6524486" y="2791489"/>
            <a:ext cx="1109276" cy="1109276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F3C592D-11DE-40FF-AE86-B1C6337147F6}"/>
              </a:ext>
            </a:extLst>
          </p:cNvPr>
          <p:cNvSpPr txBox="1"/>
          <p:nvPr/>
        </p:nvSpPr>
        <p:spPr>
          <a:xfrm>
            <a:off x="1966248" y="3806116"/>
            <a:ext cx="464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She like subject English.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CDD4BB1-8FE1-4150-ADB5-0EACC19381E9}"/>
              </a:ext>
            </a:extLst>
          </p:cNvPr>
          <p:cNvSpPr txBox="1"/>
          <p:nvPr/>
        </p:nvSpPr>
        <p:spPr>
          <a:xfrm>
            <a:off x="7335199" y="3788378"/>
            <a:ext cx="3581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เธอชอบวิชาภาษาอังกฤษ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A229909-51D8-4C3D-936C-0FF513D8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8044">
            <a:off x="6110492" y="3654248"/>
            <a:ext cx="1109276" cy="1109276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2DB8B50-4645-4725-A247-CD255F452C44}"/>
              </a:ext>
            </a:extLst>
          </p:cNvPr>
          <p:cNvSpPr txBox="1"/>
          <p:nvPr/>
        </p:nvSpPr>
        <p:spPr>
          <a:xfrm>
            <a:off x="239643" y="363886"/>
            <a:ext cx="6425487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What, Where, When ,Why,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+ Subject + do/does + Subject + Verb1</a:t>
            </a:r>
            <a:endParaRPr lang="th-TH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7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5FE34D7-410B-4331-9E50-C5B752B2C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EF77518-0D60-402D-893D-F2B31D9D6E39}"/>
              </a:ext>
            </a:extLst>
          </p:cNvPr>
          <p:cNvSpPr txBox="1"/>
          <p:nvPr/>
        </p:nvSpPr>
        <p:spPr>
          <a:xfrm>
            <a:off x="531465" y="1259573"/>
            <a:ext cx="624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Do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 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=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 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ใช้กับประธานที่เป็นพหูพจน์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01C9635-62CE-4C32-AB0F-BA305F09089E}"/>
              </a:ext>
            </a:extLst>
          </p:cNvPr>
          <p:cNvSpPr txBox="1"/>
          <p:nvPr/>
        </p:nvSpPr>
        <p:spPr>
          <a:xfrm>
            <a:off x="368618" y="2804057"/>
            <a:ext cx="624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Does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 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=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 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ใช้กับประธานที่เป็นเอกพจน์</a:t>
            </a:r>
          </a:p>
        </p:txBody>
      </p:sp>
      <p:cxnSp>
        <p:nvCxnSpPr>
          <p:cNvPr id="18" name="ตัวเชื่อมต่อ: หักมุม 17">
            <a:extLst>
              <a:ext uri="{FF2B5EF4-FFF2-40B4-BE49-F238E27FC236}">
                <a16:creationId xmlns:a16="http://schemas.microsoft.com/office/drawing/2014/main" id="{58BC53E3-AD95-43F5-8479-CD02146A7995}"/>
              </a:ext>
            </a:extLst>
          </p:cNvPr>
          <p:cNvCxnSpPr/>
          <p:nvPr/>
        </p:nvCxnSpPr>
        <p:spPr>
          <a:xfrm>
            <a:off x="5120924" y="1645168"/>
            <a:ext cx="3265714" cy="77703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: หักมุม 18">
            <a:extLst>
              <a:ext uri="{FF2B5EF4-FFF2-40B4-BE49-F238E27FC236}">
                <a16:creationId xmlns:a16="http://schemas.microsoft.com/office/drawing/2014/main" id="{D8BDAD1F-D693-4D0F-95F2-FECFD9294FF8}"/>
              </a:ext>
            </a:extLst>
          </p:cNvPr>
          <p:cNvCxnSpPr/>
          <p:nvPr/>
        </p:nvCxnSpPr>
        <p:spPr>
          <a:xfrm>
            <a:off x="5162690" y="3040483"/>
            <a:ext cx="3265714" cy="77703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BFEED2E9-DFF9-4322-8DFA-49D94EC196CB}"/>
              </a:ext>
            </a:extLst>
          </p:cNvPr>
          <p:cNvSpPr txBox="1"/>
          <p:nvPr/>
        </p:nvSpPr>
        <p:spPr>
          <a:xfrm>
            <a:off x="8560827" y="2099036"/>
            <a:ext cx="3265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j-cs"/>
              </a:rPr>
              <a:t>I, You, We, They</a:t>
            </a:r>
            <a:endParaRPr lang="th-TH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j-cs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7A3C63DD-2890-4AF3-B16E-7116CD9C881B}"/>
              </a:ext>
            </a:extLst>
          </p:cNvPr>
          <p:cNvSpPr txBox="1"/>
          <p:nvPr/>
        </p:nvSpPr>
        <p:spPr>
          <a:xfrm>
            <a:off x="8677345" y="3290337"/>
            <a:ext cx="3265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j-cs"/>
              </a:rPr>
              <a:t>He, She, It</a:t>
            </a:r>
            <a:endParaRPr lang="th-TH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j-cs"/>
            </a:endParaRP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7C7DE306-3B27-4155-B034-9EA5C1B2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81" y="924374"/>
            <a:ext cx="1441587" cy="144158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051F8C9-22AA-4A53-9AAD-740DFA431450}"/>
              </a:ext>
            </a:extLst>
          </p:cNvPr>
          <p:cNvSpPr txBox="1"/>
          <p:nvPr/>
        </p:nvSpPr>
        <p:spPr>
          <a:xfrm>
            <a:off x="100393" y="187253"/>
            <a:ext cx="6246422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What, Where, When ,Why,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+ Subject + do/does + Subject + Verb1</a:t>
            </a:r>
            <a:endParaRPr lang="th-TH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9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0A849FE-293A-4746-A20D-44774C68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72E5F19-6F18-4BAD-AC4E-E34E84673983}"/>
              </a:ext>
            </a:extLst>
          </p:cNvPr>
          <p:cNvSpPr txBox="1"/>
          <p:nvPr/>
        </p:nvSpPr>
        <p:spPr>
          <a:xfrm>
            <a:off x="2763109" y="1757760"/>
            <a:ext cx="447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ตัวอย่างประโยคคำถาม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F86E8C3-B9AD-46D6-B0D2-320B1112D433}"/>
              </a:ext>
            </a:extLst>
          </p:cNvPr>
          <p:cNvSpPr txBox="1"/>
          <p:nvPr/>
        </p:nvSpPr>
        <p:spPr>
          <a:xfrm>
            <a:off x="1825109" y="2484685"/>
            <a:ext cx="4654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What subject do Tom and Fame like?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0E8A65E-5D0B-4433-9899-59A0C04F84D8}"/>
              </a:ext>
            </a:extLst>
          </p:cNvPr>
          <p:cNvSpPr txBox="1"/>
          <p:nvPr/>
        </p:nvSpPr>
        <p:spPr>
          <a:xfrm>
            <a:off x="6436426" y="2899885"/>
            <a:ext cx="4334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ทอมและเฟรมชอบวิชาอะไร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B6A033E-A40A-409F-BCA7-58570EE1C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8044">
            <a:off x="5521076" y="2801950"/>
            <a:ext cx="974063" cy="97406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FE6E431-7BD1-4D7E-A578-CEFA4DBD4A91}"/>
              </a:ext>
            </a:extLst>
          </p:cNvPr>
          <p:cNvSpPr txBox="1"/>
          <p:nvPr/>
        </p:nvSpPr>
        <p:spPr>
          <a:xfrm>
            <a:off x="1966248" y="3806116"/>
            <a:ext cx="464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 They like Subject art.</a:t>
            </a:r>
            <a:endParaRPr lang="th-TH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60C3562-9283-4E3B-A97C-198E47515169}"/>
              </a:ext>
            </a:extLst>
          </p:cNvPr>
          <p:cNvSpPr txBox="1"/>
          <p:nvPr/>
        </p:nvSpPr>
        <p:spPr>
          <a:xfrm>
            <a:off x="6768935" y="3717382"/>
            <a:ext cx="3372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พวกเขาชอบวิชาศิลปะ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594DDFB-8DF1-4F2A-9AA7-523A20A53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594">
            <a:off x="5138152" y="3667729"/>
            <a:ext cx="1357534" cy="974063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87DB7B6-B011-465D-8E12-97ABD7DCA16C}"/>
              </a:ext>
            </a:extLst>
          </p:cNvPr>
          <p:cNvSpPr txBox="1"/>
          <p:nvPr/>
        </p:nvSpPr>
        <p:spPr>
          <a:xfrm>
            <a:off x="1838104" y="4497966"/>
            <a:ext cx="6041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What Subject do we like?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64DB9DE-69A6-4992-AD02-195B4538BEC0}"/>
              </a:ext>
            </a:extLst>
          </p:cNvPr>
          <p:cNvSpPr txBox="1"/>
          <p:nvPr/>
        </p:nvSpPr>
        <p:spPr>
          <a:xfrm>
            <a:off x="1979069" y="5119745"/>
            <a:ext cx="6041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We like Subject music.</a:t>
            </a:r>
            <a:endParaRPr lang="th-TH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+mj-cs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92C053C-BA5D-4906-9A08-B7860203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415">
            <a:off x="5911642" y="5048742"/>
            <a:ext cx="1198158" cy="85970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5F71923-D9B3-4276-93FA-3C1E11C62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594">
            <a:off x="6174950" y="4342859"/>
            <a:ext cx="1357534" cy="974063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2477906-DF33-4611-8DAD-37185CAFF990}"/>
              </a:ext>
            </a:extLst>
          </p:cNvPr>
          <p:cNvSpPr txBox="1"/>
          <p:nvPr/>
        </p:nvSpPr>
        <p:spPr>
          <a:xfrm>
            <a:off x="7308123" y="4393358"/>
            <a:ext cx="3372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พวกเราชอบวิชาอะไร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29D2B70-F37C-42B2-84FC-0F19C4B1CB22}"/>
              </a:ext>
            </a:extLst>
          </p:cNvPr>
          <p:cNvSpPr txBox="1"/>
          <p:nvPr/>
        </p:nvSpPr>
        <p:spPr>
          <a:xfrm>
            <a:off x="6793426" y="5088967"/>
            <a:ext cx="3372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+mj-cs"/>
              </a:rPr>
              <a:t>พวกเราชอบวิชาดนตรี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8DF151D-7D5F-4271-839D-4E1B74621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51" y="1811298"/>
            <a:ext cx="1909962" cy="1190346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1A0EA7F2-742E-42F8-801E-2C7AF90FE53A}"/>
              </a:ext>
            </a:extLst>
          </p:cNvPr>
          <p:cNvSpPr txBox="1"/>
          <p:nvPr/>
        </p:nvSpPr>
        <p:spPr>
          <a:xfrm>
            <a:off x="181153" y="317349"/>
            <a:ext cx="6425487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What, Where, When ,Why,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+ Subject + do/does + Subject + Verb1</a:t>
            </a:r>
            <a:endParaRPr lang="th-TH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4" grpId="0"/>
      <p:bldP spid="15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9C2B88F-A878-470E-9788-4E9DD5B9D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: มุมมนเดียว 6">
            <a:extLst>
              <a:ext uri="{FF2B5EF4-FFF2-40B4-BE49-F238E27FC236}">
                <a16:creationId xmlns:a16="http://schemas.microsoft.com/office/drawing/2014/main" id="{7D4B10A7-2559-4EA4-89AE-370386724DBA}"/>
              </a:ext>
            </a:extLst>
          </p:cNvPr>
          <p:cNvSpPr/>
          <p:nvPr/>
        </p:nvSpPr>
        <p:spPr>
          <a:xfrm>
            <a:off x="5320146" y="2116776"/>
            <a:ext cx="6555179" cy="2624447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Adobe Gothic Std B" panose="020B0800000000000000" pitchFamily="34" charset="-128"/>
              </a:rPr>
              <a:t>Worksheet!</a:t>
            </a:r>
            <a:endParaRPr lang="th-TH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5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DB68688D-51CC-4D24-9423-B6753DA12D7D}"/>
              </a:ext>
            </a:extLst>
          </p:cNvPr>
          <p:cNvSpPr/>
          <p:nvPr/>
        </p:nvSpPr>
        <p:spPr>
          <a:xfrm>
            <a:off x="3657600" y="182145"/>
            <a:ext cx="5295582" cy="732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ใบงานเรื่อง </a:t>
            </a:r>
            <a:r>
              <a:rPr lang="en-US" sz="24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Subject do you like?</a:t>
            </a:r>
            <a:endParaRPr lang="en-US" sz="11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รายวิชาภาษาอังกฤษ</a:t>
            </a:r>
            <a:endParaRPr lang="en-US" sz="11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659F4B8-73DE-4690-80E7-010232159952}"/>
              </a:ext>
            </a:extLst>
          </p:cNvPr>
          <p:cNvSpPr txBox="1"/>
          <p:nvPr/>
        </p:nvSpPr>
        <p:spPr>
          <a:xfrm>
            <a:off x="1187116" y="1079060"/>
            <a:ext cx="10892589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95020" algn="l"/>
              </a:tabLst>
            </a:pPr>
            <a:r>
              <a:rPr lang="en-US" sz="1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                                                                        Name……………………………………………………..Class…………No…………………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95020" algn="l"/>
              </a:tabLst>
            </a:pPr>
            <a:r>
              <a:rPr lang="en-US" sz="1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1.</a:t>
            </a:r>
            <a:r>
              <a:rPr lang="th-TH" sz="1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จงเติมคำตอบลงในช่องว่างให้ถูกต้อง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E9BBFF-33E9-42E3-83AC-823980A68072}"/>
              </a:ext>
            </a:extLst>
          </p:cNvPr>
          <p:cNvSpPr/>
          <p:nvPr/>
        </p:nvSpPr>
        <p:spPr>
          <a:xfrm>
            <a:off x="3046579" y="2031372"/>
            <a:ext cx="6517623" cy="5608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Do                          PE                           Does                                  like                                          likes</a:t>
            </a:r>
            <a:endParaRPr lang="en-US" sz="11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F17D118-741D-4E3D-BA6E-996CFDBF3879}"/>
              </a:ext>
            </a:extLst>
          </p:cNvPr>
          <p:cNvSpPr txBox="1"/>
          <p:nvPr/>
        </p:nvSpPr>
        <p:spPr>
          <a:xfrm>
            <a:off x="971550" y="2592655"/>
            <a:ext cx="9432758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A: What subject……………she like?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          B: She likes English.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>
              <a:lnSpc>
                <a:spcPct val="107000"/>
              </a:lnSpc>
              <a:buAutoNum type="arabicPeriod" startAt="2"/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A: What subject………. Tom and Fame like?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          B: I like science.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>
              <a:lnSpc>
                <a:spcPct val="107000"/>
              </a:lnSpc>
              <a:buAutoNum type="arabicPeriod" startAt="3"/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A: What subject does he like?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</a:t>
            </a: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B: He……. Aet.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4.         A: What subject do they like?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B: They………….. Music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5.          A: What subject does Tim like?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B: He likes………………….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D641FE1-DB4F-4F79-BE19-FB269DC26DE0}"/>
              </a:ext>
            </a:extLst>
          </p:cNvPr>
          <p:cNvSpPr txBox="1"/>
          <p:nvPr/>
        </p:nvSpPr>
        <p:spPr>
          <a:xfrm>
            <a:off x="537410" y="5209052"/>
            <a:ext cx="609600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8305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2.</a:t>
            </a:r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แต่งประโยคเป็น</a:t>
            </a:r>
            <a:r>
              <a:rPr lang="en-US" sz="1600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Wh</a:t>
            </a: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-Question 2</a:t>
            </a:r>
            <a:r>
              <a:rPr lang="th-TH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ประโยคพร้อมคำตอบที่ถูกต้อง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Ex </a:t>
            </a:r>
            <a:r>
              <a:rPr lang="en-US" sz="16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A: What subject does he like?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</a:pPr>
            <a:r>
              <a:rPr lang="en-US" sz="16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    B:  He like subject English.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1.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08305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2.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418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5E56F3F-6E75-45B1-95EE-092006B59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3"/>
            <a:ext cx="12192000" cy="6880506"/>
          </a:xfr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85B67EE-ED8F-4C3B-9D0C-A54A45CEA7EE}"/>
              </a:ext>
            </a:extLst>
          </p:cNvPr>
          <p:cNvSpPr txBox="1"/>
          <p:nvPr/>
        </p:nvSpPr>
        <p:spPr>
          <a:xfrm>
            <a:off x="2900110" y="252384"/>
            <a:ext cx="422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Thai language</a:t>
            </a:r>
            <a:endParaRPr lang="th-TH" dirty="0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E53AC08-FC9E-4303-B3CB-BB93C651127F}"/>
              </a:ext>
            </a:extLst>
          </p:cNvPr>
          <p:cNvSpPr txBox="1"/>
          <p:nvPr/>
        </p:nvSpPr>
        <p:spPr>
          <a:xfrm>
            <a:off x="2900110" y="851749"/>
            <a:ext cx="422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English</a:t>
            </a:r>
            <a:endParaRPr lang="th-TH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23C0B62-6234-482A-93EB-E02C2AC5E0B2}"/>
              </a:ext>
            </a:extLst>
          </p:cNvPr>
          <p:cNvSpPr txBox="1"/>
          <p:nvPr/>
        </p:nvSpPr>
        <p:spPr>
          <a:xfrm>
            <a:off x="2900110" y="1543045"/>
            <a:ext cx="422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Chinese</a:t>
            </a:r>
            <a:endParaRPr lang="th-TH" dirty="0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3789AEC3-A047-41A4-9101-6149D88A4163}"/>
              </a:ext>
            </a:extLst>
          </p:cNvPr>
          <p:cNvSpPr txBox="1"/>
          <p:nvPr/>
        </p:nvSpPr>
        <p:spPr>
          <a:xfrm>
            <a:off x="2900110" y="2147835"/>
            <a:ext cx="422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social studies</a:t>
            </a:r>
            <a:endParaRPr lang="th-TH" dirty="0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D6E144AA-A325-44C0-ADA3-E9A8FA72D320}"/>
              </a:ext>
            </a:extLst>
          </p:cNvPr>
          <p:cNvSpPr txBox="1"/>
          <p:nvPr/>
        </p:nvSpPr>
        <p:spPr>
          <a:xfrm>
            <a:off x="2900110" y="2683756"/>
            <a:ext cx="422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math</a:t>
            </a:r>
            <a:endParaRPr lang="th-TH" dirty="0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BF1A8D40-9829-43D1-AD15-5468D32FFE54}"/>
              </a:ext>
            </a:extLst>
          </p:cNvPr>
          <p:cNvSpPr txBox="1"/>
          <p:nvPr/>
        </p:nvSpPr>
        <p:spPr>
          <a:xfrm>
            <a:off x="2900110" y="3399833"/>
            <a:ext cx="422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science</a:t>
            </a:r>
            <a:endParaRPr lang="th-TH" dirty="0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784FBBE-828C-428C-90F8-61EE9F9150D2}"/>
              </a:ext>
            </a:extLst>
          </p:cNvPr>
          <p:cNvSpPr txBox="1"/>
          <p:nvPr/>
        </p:nvSpPr>
        <p:spPr>
          <a:xfrm>
            <a:off x="2900110" y="4075344"/>
            <a:ext cx="5100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Physical education</a:t>
            </a:r>
            <a:endParaRPr lang="th-TH" dirty="0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ABE029B4-71B7-4C37-B0E6-8E52E045DC12}"/>
              </a:ext>
            </a:extLst>
          </p:cNvPr>
          <p:cNvSpPr txBox="1"/>
          <p:nvPr/>
        </p:nvSpPr>
        <p:spPr>
          <a:xfrm>
            <a:off x="2900110" y="4725368"/>
            <a:ext cx="4542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computer science</a:t>
            </a:r>
            <a:endParaRPr lang="th-TH" dirty="0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B2CA394A-0810-4A39-B7BD-1D25580C790A}"/>
              </a:ext>
            </a:extLst>
          </p:cNvPr>
          <p:cNvSpPr txBox="1"/>
          <p:nvPr/>
        </p:nvSpPr>
        <p:spPr>
          <a:xfrm>
            <a:off x="2900110" y="5300853"/>
            <a:ext cx="2581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music</a:t>
            </a:r>
            <a:endParaRPr lang="th-TH" dirty="0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1462EC4D-55E6-498B-9CD9-0C0AB6268CEC}"/>
              </a:ext>
            </a:extLst>
          </p:cNvPr>
          <p:cNvSpPr txBox="1"/>
          <p:nvPr/>
        </p:nvSpPr>
        <p:spPr>
          <a:xfrm>
            <a:off x="2900110" y="5932132"/>
            <a:ext cx="2581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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sym typeface="Wingdings" panose="05000000000000000000" pitchFamily="2" charset="2"/>
              </a:rPr>
              <a:t>Art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6C74327-BE01-42CB-9CAE-FCE8FEBE0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CA2A6B9-C22D-43F6-8E27-8427E2B1269D}"/>
              </a:ext>
            </a:extLst>
          </p:cNvPr>
          <p:cNvSpPr txBox="1"/>
          <p:nvPr/>
        </p:nvSpPr>
        <p:spPr>
          <a:xfrm>
            <a:off x="3316705" y="989025"/>
            <a:ext cx="5558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Thai language</a:t>
            </a:r>
            <a:endParaRPr lang="th-TH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3838DFE-C6F7-4E3D-9171-F4A8F813F0A7}"/>
              </a:ext>
            </a:extLst>
          </p:cNvPr>
          <p:cNvSpPr txBox="1"/>
          <p:nvPr/>
        </p:nvSpPr>
        <p:spPr>
          <a:xfrm>
            <a:off x="3513221" y="3923512"/>
            <a:ext cx="4884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วิชาภาษาไทย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51919B8-CA46-4105-A3D1-067919A9A514}"/>
              </a:ext>
            </a:extLst>
          </p:cNvPr>
          <p:cNvSpPr txBox="1"/>
          <p:nvPr/>
        </p:nvSpPr>
        <p:spPr>
          <a:xfrm>
            <a:off x="3164305" y="2485881"/>
            <a:ext cx="571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ไท แลงเก</a:t>
            </a:r>
            <a:r>
              <a:rPr lang="th-TH" sz="6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วจฺ</a:t>
            </a:r>
            <a:endParaRPr lang="th-TH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7054CF-9F44-43B0-B2DC-28822ECF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58E3A2-8892-42D0-A511-3031C346CB52}"/>
              </a:ext>
            </a:extLst>
          </p:cNvPr>
          <p:cNvSpPr txBox="1"/>
          <p:nvPr/>
        </p:nvSpPr>
        <p:spPr>
          <a:xfrm>
            <a:off x="4439653" y="887405"/>
            <a:ext cx="64278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English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7055D6B-3D05-4040-9AC3-7203AAAC854C}"/>
              </a:ext>
            </a:extLst>
          </p:cNvPr>
          <p:cNvSpPr txBox="1"/>
          <p:nvPr/>
        </p:nvSpPr>
        <p:spPr>
          <a:xfrm>
            <a:off x="4439652" y="2321004"/>
            <a:ext cx="49570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Berlin Sans FB Demi" panose="020E0802020502020306" pitchFamily="34" charset="0"/>
              </a:rPr>
              <a:t> </a:t>
            </a:r>
            <a:r>
              <a:rPr lang="th-TH" sz="6600" dirty="0">
                <a:latin typeface="Berlin Sans FB Demi" panose="020E0802020502020306" pitchFamily="34" charset="0"/>
              </a:rPr>
              <a:t>       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อิงลิชฺ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41B06C9-496A-4912-9FAE-B6606E02C4B7}"/>
              </a:ext>
            </a:extLst>
          </p:cNvPr>
          <p:cNvSpPr txBox="1"/>
          <p:nvPr/>
        </p:nvSpPr>
        <p:spPr>
          <a:xfrm>
            <a:off x="4692315" y="3872702"/>
            <a:ext cx="64278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Berlin Sans FB Demi" panose="020E0802020502020306" pitchFamily="34" charset="0"/>
              </a:rPr>
              <a:t>   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ภาษาอังกฤษ</a:t>
            </a:r>
          </a:p>
        </p:txBody>
      </p:sp>
    </p:spTree>
    <p:extLst>
      <p:ext uri="{BB962C8B-B14F-4D97-AF65-F5344CB8AC3E}">
        <p14:creationId xmlns:p14="http://schemas.microsoft.com/office/powerpoint/2010/main" val="29214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7BF695F-619A-40D1-AE96-BD8A63E66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1B0E081-6FC8-440C-83BE-B099ED30E7EA}"/>
              </a:ext>
            </a:extLst>
          </p:cNvPr>
          <p:cNvSpPr txBox="1"/>
          <p:nvPr/>
        </p:nvSpPr>
        <p:spPr>
          <a:xfrm>
            <a:off x="6184232" y="1176163"/>
            <a:ext cx="4199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Chinese</a:t>
            </a:r>
            <a:endParaRPr lang="th-TH" sz="72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80B506C-83E3-474B-B0A6-1263D94FF1E5}"/>
              </a:ext>
            </a:extLst>
          </p:cNvPr>
          <p:cNvSpPr txBox="1"/>
          <p:nvPr/>
        </p:nvSpPr>
        <p:spPr>
          <a:xfrm>
            <a:off x="6952747" y="2673524"/>
            <a:ext cx="2661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</a:t>
            </a:r>
            <a:r>
              <a:rPr lang="th-TH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ชนีสฺ</a:t>
            </a:r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7C172A7-5B25-4C37-A570-8DE2131FE9DF}"/>
              </a:ext>
            </a:extLst>
          </p:cNvPr>
          <p:cNvSpPr txBox="1"/>
          <p:nvPr/>
        </p:nvSpPr>
        <p:spPr>
          <a:xfrm>
            <a:off x="6952748" y="3973677"/>
            <a:ext cx="2661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ภาษาจีน</a:t>
            </a:r>
          </a:p>
        </p:txBody>
      </p:sp>
    </p:spTree>
    <p:extLst>
      <p:ext uri="{BB962C8B-B14F-4D97-AF65-F5344CB8AC3E}">
        <p14:creationId xmlns:p14="http://schemas.microsoft.com/office/powerpoint/2010/main" val="39783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6"/>
    </mc:Choice>
    <mc:Fallback xmlns="">
      <p:transition spd="slow" advTm="10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2E0AD33-2DB0-4068-A9D8-8527F7A00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3EEABC1-80CF-4812-BDD3-B7DB9C39A36E}"/>
              </a:ext>
            </a:extLst>
          </p:cNvPr>
          <p:cNvSpPr txBox="1"/>
          <p:nvPr/>
        </p:nvSpPr>
        <p:spPr>
          <a:xfrm>
            <a:off x="4532897" y="1344606"/>
            <a:ext cx="61782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social studies</a:t>
            </a:r>
            <a:endParaRPr lang="th-TH" sz="8000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3E1D435-447F-4C84-AD32-D6830FBDB11A}"/>
              </a:ext>
            </a:extLst>
          </p:cNvPr>
          <p:cNvSpPr txBox="1"/>
          <p:nvPr/>
        </p:nvSpPr>
        <p:spPr>
          <a:xfrm>
            <a:off x="4532897" y="3113248"/>
            <a:ext cx="61782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        โซ</a:t>
            </a:r>
            <a:r>
              <a:rPr lang="th-TH" sz="6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เชีย</a:t>
            </a:r>
            <a:r>
              <a:rPr lang="th-TH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ล ส</a:t>
            </a:r>
            <a:r>
              <a:rPr lang="th-TH" sz="6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ตาดีสฺ</a:t>
            </a:r>
            <a:endParaRPr lang="th-TH" sz="6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+mj-cs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DFE650F-ACDF-4E3D-A387-7F8C0DFFC702}"/>
              </a:ext>
            </a:extLst>
          </p:cNvPr>
          <p:cNvSpPr txBox="1"/>
          <p:nvPr/>
        </p:nvSpPr>
        <p:spPr>
          <a:xfrm>
            <a:off x="4364454" y="4851674"/>
            <a:ext cx="6178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สังคมศึกษา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6845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47C1466-EFB5-4605-BE8A-2592E5729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E9456A9-1113-4F28-9422-2E3E7AFB7E7B}"/>
              </a:ext>
            </a:extLst>
          </p:cNvPr>
          <p:cNvSpPr txBox="1"/>
          <p:nvPr/>
        </p:nvSpPr>
        <p:spPr>
          <a:xfrm>
            <a:off x="2890587" y="893422"/>
            <a:ext cx="6093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math</a:t>
            </a:r>
            <a:endParaRPr lang="th-TH" sz="9600" b="1" dirty="0">
              <a:solidFill>
                <a:schemeClr val="accent1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776E7F01-780B-4A34-8AA7-D3527C708F91}"/>
              </a:ext>
            </a:extLst>
          </p:cNvPr>
          <p:cNvSpPr txBox="1"/>
          <p:nvPr/>
        </p:nvSpPr>
        <p:spPr>
          <a:xfrm>
            <a:off x="2734176" y="2644170"/>
            <a:ext cx="3462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แมธฺ</a:t>
            </a:r>
            <a:endParaRPr lang="th-TH" sz="7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+mj-cs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BE5C501-3343-4C87-ABD0-5DF61C10B1CF}"/>
              </a:ext>
            </a:extLst>
          </p:cNvPr>
          <p:cNvSpPr txBox="1"/>
          <p:nvPr/>
        </p:nvSpPr>
        <p:spPr>
          <a:xfrm>
            <a:off x="2517607" y="4394918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วิชาคณิตศาสตร์</a:t>
            </a:r>
            <a:endParaRPr lang="th-TH" sz="7200" b="1" dirty="0">
              <a:solidFill>
                <a:schemeClr val="accent1">
                  <a:lumMod val="20000"/>
                  <a:lumOff val="80000"/>
                </a:schemeClr>
              </a:solidFill>
              <a:latin typeface="Berlin Sans FB Demi" panose="020E0802020502020306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93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C50928-EB28-4D00-BE1D-314DACEE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416536E-0AE1-4010-8ACC-8AD32AF5B01A}"/>
              </a:ext>
            </a:extLst>
          </p:cNvPr>
          <p:cNvSpPr txBox="1"/>
          <p:nvPr/>
        </p:nvSpPr>
        <p:spPr>
          <a:xfrm>
            <a:off x="3197393" y="1982450"/>
            <a:ext cx="61782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science</a:t>
            </a:r>
            <a:endParaRPr lang="th-TH" sz="8800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F14D1F6-32B3-4A30-9C5E-33C14E93F2A9}"/>
              </a:ext>
            </a:extLst>
          </p:cNvPr>
          <p:cNvSpPr txBox="1"/>
          <p:nvPr/>
        </p:nvSpPr>
        <p:spPr>
          <a:xfrm>
            <a:off x="3197393" y="3465095"/>
            <a:ext cx="61782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  <a:cs typeface="+mj-cs"/>
              </a:rPr>
              <a:t>ไซเอิน</a:t>
            </a:r>
            <a:r>
              <a:rPr lang="th-TH" sz="6600" b="1" i="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  <a:cs typeface="+mj-cs"/>
              </a:rPr>
              <a:t>สฺ</a:t>
            </a:r>
            <a:endParaRPr lang="th-TH" sz="6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+mj-cs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A5AFE-2558-4C25-84E5-FB4EE91597C6}"/>
              </a:ext>
            </a:extLst>
          </p:cNvPr>
          <p:cNvSpPr txBox="1"/>
          <p:nvPr/>
        </p:nvSpPr>
        <p:spPr>
          <a:xfrm>
            <a:off x="3197393" y="4974564"/>
            <a:ext cx="6178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วิชาวิทยาศาสตร์</a:t>
            </a:r>
            <a:endParaRPr lang="th-TH" sz="7200" b="1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39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712</Words>
  <Application>Microsoft Office PowerPoint</Application>
  <PresentationFormat>แบบจอกว้าง</PresentationFormat>
  <Paragraphs>147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9" baseType="lpstr">
      <vt:lpstr>Adobe Gothic Std B</vt:lpstr>
      <vt:lpstr>Adobe Caslon Pro Bold</vt:lpstr>
      <vt:lpstr>Agency FB</vt:lpstr>
      <vt:lpstr>Algerian</vt:lpstr>
      <vt:lpstr>Angsana New</vt:lpstr>
      <vt:lpstr>Arial</vt:lpstr>
      <vt:lpstr>Bahnschrift Condensed</vt:lpstr>
      <vt:lpstr>Berlin Sans FB Demi</vt:lpstr>
      <vt:lpstr>Calibri</vt:lpstr>
      <vt:lpstr>Calibri Light</vt:lpstr>
      <vt:lpstr>Castellar</vt:lpstr>
      <vt:lpstr>Sarabun</vt:lpstr>
      <vt:lpstr>ธีมของ Office</vt:lpstr>
      <vt:lpstr>งานนำเสนอ PowerPoint</vt:lpstr>
      <vt:lpstr>School Subjects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66</cp:revision>
  <dcterms:created xsi:type="dcterms:W3CDTF">2021-06-20T04:24:56Z</dcterms:created>
  <dcterms:modified xsi:type="dcterms:W3CDTF">2024-03-19T03:13:09Z</dcterms:modified>
</cp:coreProperties>
</file>