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6" r:id="rId2"/>
    <p:sldId id="257" r:id="rId3"/>
    <p:sldId id="258" r:id="rId4"/>
    <p:sldId id="265" r:id="rId5"/>
    <p:sldId id="266" r:id="rId6"/>
    <p:sldId id="268" r:id="rId7"/>
    <p:sldId id="259" r:id="rId8"/>
    <p:sldId id="260" r:id="rId9"/>
    <p:sldId id="261" r:id="rId10"/>
    <p:sldId id="262" r:id="rId11"/>
    <p:sldId id="263" r:id="rId12"/>
    <p:sldId id="264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</p:sldIdLst>
  <p:sldSz cx="12192000" cy="6858000"/>
  <p:notesSz cx="6858000" cy="9144000"/>
  <p:embeddedFontLst>
    <p:embeddedFont>
      <p:font typeface="TH Sarabun New" pitchFamily="34" charset="-34"/>
      <p:regular r:id="rId24"/>
      <p:bold r:id="rId25"/>
      <p:italic r:id="rId26"/>
      <p:boldItalic r:id="rId27"/>
    </p:embeddedFont>
    <p:embeddedFont>
      <p:font typeface="Cloud" charset="-34"/>
      <p:bold r:id="rId28"/>
    </p:embeddedFont>
    <p:embeddedFont>
      <p:font typeface="Cordia New" pitchFamily="34" charset="-34"/>
      <p:regular r:id="rId29"/>
      <p:bold r:id="rId30"/>
      <p:italic r:id="rId31"/>
      <p:boldItalic r:id="rId32"/>
    </p:embeddedFont>
    <p:embeddedFont>
      <p:font typeface="맑은 고딕" pitchFamily="34" charset="-127"/>
      <p:regular r:id="rId33"/>
      <p:bold r:id="rId34"/>
    </p:embeddedFont>
    <p:embeddedFont>
      <p:font typeface="Calibri" pitchFamily="34" charset="0"/>
      <p:regular r:id="rId35"/>
      <p:bold r:id="rId36"/>
      <p:italic r:id="rId37"/>
      <p:boldItalic r:id="rId38"/>
    </p:embeddedFont>
    <p:embeddedFont>
      <p:font typeface="Angsana New" pitchFamily="18" charset="-34"/>
      <p:regular r:id="rId39"/>
      <p:bold r:id="rId40"/>
      <p:italic r:id="rId41"/>
      <p:boldItalic r:id="rId42"/>
    </p:embeddedFont>
    <p:embeddedFont>
      <p:font typeface="Calibri Light" pitchFamily="34" charset="0"/>
      <p:regular r:id="rId43"/>
      <p:italic r:id="rId4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19EA4"/>
    <a:srgbClr val="F29E94"/>
    <a:srgbClr val="C6C5C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97" autoAdjust="0"/>
    <p:restoredTop sz="94660"/>
  </p:normalViewPr>
  <p:slideViewPr>
    <p:cSldViewPr snapToGrid="0">
      <p:cViewPr>
        <p:scale>
          <a:sx n="81" d="100"/>
          <a:sy n="81" d="100"/>
        </p:scale>
        <p:origin x="-174" y="20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9" Type="http://schemas.openxmlformats.org/officeDocument/2006/relationships/font" Target="fonts/font16.fntdata"/><Relationship Id="rId21" Type="http://schemas.openxmlformats.org/officeDocument/2006/relationships/slide" Target="slides/slide20.xml"/><Relationship Id="rId34" Type="http://schemas.openxmlformats.org/officeDocument/2006/relationships/font" Target="fonts/font11.fntdata"/><Relationship Id="rId42" Type="http://schemas.openxmlformats.org/officeDocument/2006/relationships/font" Target="fonts/font19.fntdata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font" Target="fonts/font14.fntdata"/><Relationship Id="rId40" Type="http://schemas.openxmlformats.org/officeDocument/2006/relationships/font" Target="fonts/font17.fntdata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5.fntdata"/><Relationship Id="rId36" Type="http://schemas.openxmlformats.org/officeDocument/2006/relationships/font" Target="fonts/font1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4" Type="http://schemas.openxmlformats.org/officeDocument/2006/relationships/font" Target="fonts/font2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Relationship Id="rId43" Type="http://schemas.openxmlformats.org/officeDocument/2006/relationships/font" Target="fonts/font20.fntdata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font" Target="fonts/font15.fntdata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font" Target="fonts/font18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สไลด์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xmlns="" id="{BB39FF33-D654-410B-8328-FB55FAFC3E8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/>
          </a:p>
        </p:txBody>
      </p:sp>
      <p:sp>
        <p:nvSpPr>
          <p:cNvPr id="3" name="ชื่อเรื่องรอง 2">
            <a:extLst>
              <a:ext uri="{FF2B5EF4-FFF2-40B4-BE49-F238E27FC236}">
                <a16:creationId xmlns:a16="http://schemas.microsoft.com/office/drawing/2014/main" xmlns="" id="{B3DAFD80-46C2-43A5-A8A1-E10F78AC6E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h-TH"/>
              <a:t>คลิกเพื่อแก้ไขสไตล์ชื่อเรื่องรองต้นแบบ</a:t>
            </a:r>
            <a:endParaRPr lang="en-US"/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xmlns="" id="{DBCD2E9D-7CAC-4FAC-AF44-192DBF4684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283A9-C5B7-4952-BB2E-B6C623443E7D}" type="datetimeFigureOut">
              <a:rPr lang="en-US" smtClean="0"/>
              <a:t>6/21/2020</a:t>
            </a:fld>
            <a:endParaRPr lang="en-US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xmlns="" id="{297CAB92-077E-421A-8ED4-DC6DC628B7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xmlns="" id="{62EBAE45-AAA3-4065-BFD3-BD136A9FFF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3D104-78C0-44C7-9A65-4961068CFF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56917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xmlns="" id="{9E5CAF4C-B7B3-40E9-87C5-08760BE7EA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/>
          </a:p>
        </p:txBody>
      </p:sp>
      <p:sp>
        <p:nvSpPr>
          <p:cNvPr id="3" name="ตัวแทนข้อความแนวตั้ง 2">
            <a:extLst>
              <a:ext uri="{FF2B5EF4-FFF2-40B4-BE49-F238E27FC236}">
                <a16:creationId xmlns:a16="http://schemas.microsoft.com/office/drawing/2014/main" xmlns="" id="{FFAAA6B6-9875-475E-A791-35DE26D5B5E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/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xmlns="" id="{9D987428-0CF8-4DFA-A01C-BDE8264017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283A9-C5B7-4952-BB2E-B6C623443E7D}" type="datetimeFigureOut">
              <a:rPr lang="en-US" smtClean="0"/>
              <a:t>6/21/2020</a:t>
            </a:fld>
            <a:endParaRPr lang="en-US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xmlns="" id="{2A4275C8-3F46-49A4-8793-19A87FCC0E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xmlns="" id="{DD0E19AA-A56C-4624-A096-CB7BA21E5C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3D104-78C0-44C7-9A65-4961068CFF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15803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แนวตั้ง 1">
            <a:extLst>
              <a:ext uri="{FF2B5EF4-FFF2-40B4-BE49-F238E27FC236}">
                <a16:creationId xmlns:a16="http://schemas.microsoft.com/office/drawing/2014/main" xmlns="" id="{204237BA-D297-4972-97F7-8D80F9A5144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/>
          </a:p>
        </p:txBody>
      </p:sp>
      <p:sp>
        <p:nvSpPr>
          <p:cNvPr id="3" name="ตัวแทนข้อความแนวตั้ง 2">
            <a:extLst>
              <a:ext uri="{FF2B5EF4-FFF2-40B4-BE49-F238E27FC236}">
                <a16:creationId xmlns:a16="http://schemas.microsoft.com/office/drawing/2014/main" xmlns="" id="{8661ED6A-5EC2-42EB-B346-81EEB900DD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/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xmlns="" id="{2E4B2709-C0D4-417E-BC3A-6A20B908E1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283A9-C5B7-4952-BB2E-B6C623443E7D}" type="datetimeFigureOut">
              <a:rPr lang="en-US" smtClean="0"/>
              <a:t>6/21/2020</a:t>
            </a:fld>
            <a:endParaRPr lang="en-US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xmlns="" id="{28E99F37-818B-4C52-8460-AFB87E9A8A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xmlns="" id="{2C34A190-216B-49A6-87D5-A6A501E912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3D104-78C0-44C7-9A65-4961068CFF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95733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xmlns="" id="{0A7018BE-7F0A-420B-BC2E-37F39E6F37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/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xmlns="" id="{768D3BE1-2E4D-4110-92A8-3330DEB37E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/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xmlns="" id="{2B1CB9B8-4202-4B51-BE67-820B9C55B3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283A9-C5B7-4952-BB2E-B6C623443E7D}" type="datetimeFigureOut">
              <a:rPr lang="en-US" smtClean="0"/>
              <a:t>6/21/2020</a:t>
            </a:fld>
            <a:endParaRPr lang="en-US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xmlns="" id="{9AD027F5-67FC-46A6-B9D9-2F29FF1D0C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xmlns="" id="{91038A46-C35B-434A-B20A-7817C245E8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3D104-78C0-44C7-9A65-4961068CFF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57593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xmlns="" id="{33584715-0708-48F0-893A-FA2D0D78EE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/>
          </a:p>
        </p:txBody>
      </p:sp>
      <p:sp>
        <p:nvSpPr>
          <p:cNvPr id="3" name="ตัวแทนข้อความ 2">
            <a:extLst>
              <a:ext uri="{FF2B5EF4-FFF2-40B4-BE49-F238E27FC236}">
                <a16:creationId xmlns:a16="http://schemas.microsoft.com/office/drawing/2014/main" xmlns="" id="{C0580B11-2290-4B85-9489-B1727713E4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xmlns="" id="{33E709D1-1DF7-4FE2-A895-A5776DFD92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283A9-C5B7-4952-BB2E-B6C623443E7D}" type="datetimeFigureOut">
              <a:rPr lang="en-US" smtClean="0"/>
              <a:t>6/21/2020</a:t>
            </a:fld>
            <a:endParaRPr lang="en-US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xmlns="" id="{21118056-10BD-4CD0-9878-2A5C3B0B3A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xmlns="" id="{1D0B178C-8F64-4A21-A4DB-80F6C6C11B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3D104-78C0-44C7-9A65-4961068CFF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78576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xmlns="" id="{2AF21D9C-65AB-44BF-A430-79600A65A6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/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xmlns="" id="{EBB79CC9-B643-4A5F-96E6-BAD13F2C1F4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/>
          </a:p>
        </p:txBody>
      </p:sp>
      <p:sp>
        <p:nvSpPr>
          <p:cNvPr id="4" name="ตัวแทนเนื้อหา 3">
            <a:extLst>
              <a:ext uri="{FF2B5EF4-FFF2-40B4-BE49-F238E27FC236}">
                <a16:creationId xmlns:a16="http://schemas.microsoft.com/office/drawing/2014/main" xmlns="" id="{CF0F935A-E6EA-4692-89AA-51C071AFEF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/>
          </a:p>
        </p:txBody>
      </p:sp>
      <p:sp>
        <p:nvSpPr>
          <p:cNvPr id="5" name="ตัวแทนวันที่ 4">
            <a:extLst>
              <a:ext uri="{FF2B5EF4-FFF2-40B4-BE49-F238E27FC236}">
                <a16:creationId xmlns:a16="http://schemas.microsoft.com/office/drawing/2014/main" xmlns="" id="{BCD41C69-E3DE-4AF3-A856-431B7B3811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283A9-C5B7-4952-BB2E-B6C623443E7D}" type="datetimeFigureOut">
              <a:rPr lang="en-US" smtClean="0"/>
              <a:t>6/21/2020</a:t>
            </a:fld>
            <a:endParaRPr lang="en-US"/>
          </a:p>
        </p:txBody>
      </p:sp>
      <p:sp>
        <p:nvSpPr>
          <p:cNvPr id="6" name="ตัวแทนท้ายกระดาษ 5">
            <a:extLst>
              <a:ext uri="{FF2B5EF4-FFF2-40B4-BE49-F238E27FC236}">
                <a16:creationId xmlns:a16="http://schemas.microsoft.com/office/drawing/2014/main" xmlns="" id="{5AD0662E-6DD1-4443-BD1B-FEFB433BC2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ตัวแทนหมายเลขสไลด์ 6">
            <a:extLst>
              <a:ext uri="{FF2B5EF4-FFF2-40B4-BE49-F238E27FC236}">
                <a16:creationId xmlns:a16="http://schemas.microsoft.com/office/drawing/2014/main" xmlns="" id="{BBC4613F-B62F-4F29-9B75-E48AFE62D6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3D104-78C0-44C7-9A65-4961068CFF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4464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xmlns="" id="{C94B2887-35E3-486A-A366-6FB0029A17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/>
          </a:p>
        </p:txBody>
      </p:sp>
      <p:sp>
        <p:nvSpPr>
          <p:cNvPr id="3" name="ตัวแทนข้อความ 2">
            <a:extLst>
              <a:ext uri="{FF2B5EF4-FFF2-40B4-BE49-F238E27FC236}">
                <a16:creationId xmlns:a16="http://schemas.microsoft.com/office/drawing/2014/main" xmlns="" id="{863B850C-40CB-4E13-9BC6-F2FE0847E5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ตัวแทนเนื้อหา 3">
            <a:extLst>
              <a:ext uri="{FF2B5EF4-FFF2-40B4-BE49-F238E27FC236}">
                <a16:creationId xmlns:a16="http://schemas.microsoft.com/office/drawing/2014/main" xmlns="" id="{D82A29CB-D65F-4A29-9359-0A047802CF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/>
          </a:p>
        </p:txBody>
      </p:sp>
      <p:sp>
        <p:nvSpPr>
          <p:cNvPr id="5" name="ตัวแทนข้อความ 4">
            <a:extLst>
              <a:ext uri="{FF2B5EF4-FFF2-40B4-BE49-F238E27FC236}">
                <a16:creationId xmlns:a16="http://schemas.microsoft.com/office/drawing/2014/main" xmlns="" id="{06DC65AC-9DAA-46C1-BE62-EB1AD2518CF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6" name="ตัวแทนเนื้อหา 5">
            <a:extLst>
              <a:ext uri="{FF2B5EF4-FFF2-40B4-BE49-F238E27FC236}">
                <a16:creationId xmlns:a16="http://schemas.microsoft.com/office/drawing/2014/main" xmlns="" id="{96200DE8-2F5C-43A8-9519-B08450FEEB4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/>
          </a:p>
        </p:txBody>
      </p:sp>
      <p:sp>
        <p:nvSpPr>
          <p:cNvPr id="7" name="ตัวแทนวันที่ 6">
            <a:extLst>
              <a:ext uri="{FF2B5EF4-FFF2-40B4-BE49-F238E27FC236}">
                <a16:creationId xmlns:a16="http://schemas.microsoft.com/office/drawing/2014/main" xmlns="" id="{06582708-3854-499B-B93B-A1235FA5A8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283A9-C5B7-4952-BB2E-B6C623443E7D}" type="datetimeFigureOut">
              <a:rPr lang="en-US" smtClean="0"/>
              <a:t>6/21/2020</a:t>
            </a:fld>
            <a:endParaRPr lang="en-US"/>
          </a:p>
        </p:txBody>
      </p:sp>
      <p:sp>
        <p:nvSpPr>
          <p:cNvPr id="8" name="ตัวแทนท้ายกระดาษ 7">
            <a:extLst>
              <a:ext uri="{FF2B5EF4-FFF2-40B4-BE49-F238E27FC236}">
                <a16:creationId xmlns:a16="http://schemas.microsoft.com/office/drawing/2014/main" xmlns="" id="{1A26F71C-10C2-43E8-855C-99B28B8B09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ตัวแทนหมายเลขสไลด์ 8">
            <a:extLst>
              <a:ext uri="{FF2B5EF4-FFF2-40B4-BE49-F238E27FC236}">
                <a16:creationId xmlns:a16="http://schemas.microsoft.com/office/drawing/2014/main" xmlns="" id="{C1089B40-E03F-4780-A42A-34FD2E6B94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3D104-78C0-44C7-9A65-4961068CFF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37309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xmlns="" id="{555CA1A9-2D2A-44C8-A8FE-7E15E97CAE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/>
          </a:p>
        </p:txBody>
      </p:sp>
      <p:sp>
        <p:nvSpPr>
          <p:cNvPr id="3" name="ตัวแทนวันที่ 2">
            <a:extLst>
              <a:ext uri="{FF2B5EF4-FFF2-40B4-BE49-F238E27FC236}">
                <a16:creationId xmlns:a16="http://schemas.microsoft.com/office/drawing/2014/main" xmlns="" id="{E37E95E0-E0DC-4150-9311-67B19F5457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283A9-C5B7-4952-BB2E-B6C623443E7D}" type="datetimeFigureOut">
              <a:rPr lang="en-US" smtClean="0"/>
              <a:t>6/21/2020</a:t>
            </a:fld>
            <a:endParaRPr lang="en-US"/>
          </a:p>
        </p:txBody>
      </p:sp>
      <p:sp>
        <p:nvSpPr>
          <p:cNvPr id="4" name="ตัวแทนท้ายกระดาษ 3">
            <a:extLst>
              <a:ext uri="{FF2B5EF4-FFF2-40B4-BE49-F238E27FC236}">
                <a16:creationId xmlns:a16="http://schemas.microsoft.com/office/drawing/2014/main" xmlns="" id="{28E73DA3-3112-4E42-9E6C-7FC274E5A7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ตัวแทนหมายเลขสไลด์ 4">
            <a:extLst>
              <a:ext uri="{FF2B5EF4-FFF2-40B4-BE49-F238E27FC236}">
                <a16:creationId xmlns:a16="http://schemas.microsoft.com/office/drawing/2014/main" xmlns="" id="{93CE42D1-4773-4347-9902-B3D1C0CB5A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3D104-78C0-44C7-9A65-4961068CFF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180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วันที่ 1">
            <a:extLst>
              <a:ext uri="{FF2B5EF4-FFF2-40B4-BE49-F238E27FC236}">
                <a16:creationId xmlns:a16="http://schemas.microsoft.com/office/drawing/2014/main" xmlns="" id="{344207CB-4F32-45CD-9BF0-1668386DAB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283A9-C5B7-4952-BB2E-B6C623443E7D}" type="datetimeFigureOut">
              <a:rPr lang="en-US" smtClean="0"/>
              <a:t>6/21/2020</a:t>
            </a:fld>
            <a:endParaRPr lang="en-US"/>
          </a:p>
        </p:txBody>
      </p:sp>
      <p:sp>
        <p:nvSpPr>
          <p:cNvPr id="3" name="ตัวแทนท้ายกระดาษ 2">
            <a:extLst>
              <a:ext uri="{FF2B5EF4-FFF2-40B4-BE49-F238E27FC236}">
                <a16:creationId xmlns:a16="http://schemas.microsoft.com/office/drawing/2014/main" xmlns="" id="{593A0A94-147D-4532-86E8-A75E92E31C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ตัวแทนหมายเลขสไลด์ 3">
            <a:extLst>
              <a:ext uri="{FF2B5EF4-FFF2-40B4-BE49-F238E27FC236}">
                <a16:creationId xmlns:a16="http://schemas.microsoft.com/office/drawing/2014/main" xmlns="" id="{DA3BFB41-12FD-434F-99F4-1A7E303D07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3D104-78C0-44C7-9A65-4961068CFF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855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xmlns="" id="{1A17DD91-54FB-45B7-970E-3E1B78AA69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/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xmlns="" id="{B8C56BC2-D267-4CA5-9E26-0F8C84F93C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/>
          </a:p>
        </p:txBody>
      </p:sp>
      <p:sp>
        <p:nvSpPr>
          <p:cNvPr id="4" name="ตัวแทนข้อความ 3">
            <a:extLst>
              <a:ext uri="{FF2B5EF4-FFF2-40B4-BE49-F238E27FC236}">
                <a16:creationId xmlns:a16="http://schemas.microsoft.com/office/drawing/2014/main" xmlns="" id="{326A7328-A704-4879-8A7B-C7E6BC9784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ตัวแทนวันที่ 4">
            <a:extLst>
              <a:ext uri="{FF2B5EF4-FFF2-40B4-BE49-F238E27FC236}">
                <a16:creationId xmlns:a16="http://schemas.microsoft.com/office/drawing/2014/main" xmlns="" id="{61C38C78-C6FC-4E2A-A943-1FF8257A5A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283A9-C5B7-4952-BB2E-B6C623443E7D}" type="datetimeFigureOut">
              <a:rPr lang="en-US" smtClean="0"/>
              <a:t>6/21/2020</a:t>
            </a:fld>
            <a:endParaRPr lang="en-US"/>
          </a:p>
        </p:txBody>
      </p:sp>
      <p:sp>
        <p:nvSpPr>
          <p:cNvPr id="6" name="ตัวแทนท้ายกระดาษ 5">
            <a:extLst>
              <a:ext uri="{FF2B5EF4-FFF2-40B4-BE49-F238E27FC236}">
                <a16:creationId xmlns:a16="http://schemas.microsoft.com/office/drawing/2014/main" xmlns="" id="{57C6D140-CFCD-4BC2-ACEF-2F0F9233C7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ตัวแทนหมายเลขสไลด์ 6">
            <a:extLst>
              <a:ext uri="{FF2B5EF4-FFF2-40B4-BE49-F238E27FC236}">
                <a16:creationId xmlns:a16="http://schemas.microsoft.com/office/drawing/2014/main" xmlns="" id="{B2B3645D-1658-4BEA-94B0-F3C38666B3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3D104-78C0-44C7-9A65-4961068CFF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18789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xmlns="" id="{10BFFAA8-45D0-49B2-B79F-A477FED8B1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/>
          </a:p>
        </p:txBody>
      </p:sp>
      <p:sp>
        <p:nvSpPr>
          <p:cNvPr id="3" name="ตัวแทนรูปภาพ 2">
            <a:extLst>
              <a:ext uri="{FF2B5EF4-FFF2-40B4-BE49-F238E27FC236}">
                <a16:creationId xmlns:a16="http://schemas.microsoft.com/office/drawing/2014/main" xmlns="" id="{81EC8E42-8721-4B81-AAF8-AFF6BEA1AEB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ตัวแทนข้อความ 3">
            <a:extLst>
              <a:ext uri="{FF2B5EF4-FFF2-40B4-BE49-F238E27FC236}">
                <a16:creationId xmlns:a16="http://schemas.microsoft.com/office/drawing/2014/main" xmlns="" id="{1E519725-A2A1-4A7B-B054-515F55875E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ตัวแทนวันที่ 4">
            <a:extLst>
              <a:ext uri="{FF2B5EF4-FFF2-40B4-BE49-F238E27FC236}">
                <a16:creationId xmlns:a16="http://schemas.microsoft.com/office/drawing/2014/main" xmlns="" id="{6516AD00-4DC0-40EE-929E-CE5256F126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283A9-C5B7-4952-BB2E-B6C623443E7D}" type="datetimeFigureOut">
              <a:rPr lang="en-US" smtClean="0"/>
              <a:t>6/21/2020</a:t>
            </a:fld>
            <a:endParaRPr lang="en-US"/>
          </a:p>
        </p:txBody>
      </p:sp>
      <p:sp>
        <p:nvSpPr>
          <p:cNvPr id="6" name="ตัวแทนท้ายกระดาษ 5">
            <a:extLst>
              <a:ext uri="{FF2B5EF4-FFF2-40B4-BE49-F238E27FC236}">
                <a16:creationId xmlns:a16="http://schemas.microsoft.com/office/drawing/2014/main" xmlns="" id="{F60F4726-019D-42EF-B54C-58608B5DE3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ตัวแทนหมายเลขสไลด์ 6">
            <a:extLst>
              <a:ext uri="{FF2B5EF4-FFF2-40B4-BE49-F238E27FC236}">
                <a16:creationId xmlns:a16="http://schemas.microsoft.com/office/drawing/2014/main" xmlns="" id="{FE17FDE7-9BE4-4576-A0DB-D6C0F822C6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3D104-78C0-44C7-9A65-4961068CFF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25070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ชื่อเรื่อง 1">
            <a:extLst>
              <a:ext uri="{FF2B5EF4-FFF2-40B4-BE49-F238E27FC236}">
                <a16:creationId xmlns:a16="http://schemas.microsoft.com/office/drawing/2014/main" xmlns="" id="{96E9CC52-E200-479C-9D6B-C5F1748B52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/>
          </a:p>
        </p:txBody>
      </p:sp>
      <p:sp>
        <p:nvSpPr>
          <p:cNvPr id="3" name="ตัวแทนข้อความ 2">
            <a:extLst>
              <a:ext uri="{FF2B5EF4-FFF2-40B4-BE49-F238E27FC236}">
                <a16:creationId xmlns:a16="http://schemas.microsoft.com/office/drawing/2014/main" xmlns="" id="{004167EF-BCFB-48E4-9ED7-491748C2C2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/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xmlns="" id="{ABC2906C-758E-43AE-A0FC-72D5070B869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1283A9-C5B7-4952-BB2E-B6C623443E7D}" type="datetimeFigureOut">
              <a:rPr lang="en-US" smtClean="0"/>
              <a:t>6/21/2020</a:t>
            </a:fld>
            <a:endParaRPr lang="en-US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xmlns="" id="{385D948E-7106-414F-9A82-BB5E911D4D0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xmlns="" id="{F9DFACDE-1383-460B-8BB1-47035AFED52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43D104-78C0-44C7-9A65-4961068CFF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785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6C5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รูปภาพ 3">
            <a:extLst>
              <a:ext uri="{FF2B5EF4-FFF2-40B4-BE49-F238E27FC236}">
                <a16:creationId xmlns:a16="http://schemas.microsoft.com/office/drawing/2014/main" xmlns="" id="{2C0943D8-C027-4DCC-AC71-A87A59A0F21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66825"/>
            <a:ext cx="12192000" cy="5591175"/>
          </a:xfrm>
          <a:prstGeom prst="rect">
            <a:avLst/>
          </a:prstGeom>
          <a:solidFill>
            <a:srgbClr val="C6C5CA"/>
          </a:solidFill>
        </p:spPr>
      </p:pic>
      <p:sp>
        <p:nvSpPr>
          <p:cNvPr id="2" name="สี่เหลี่ยมผืนผ้า: มุมตัดด้านทแยง 1">
            <a:extLst>
              <a:ext uri="{FF2B5EF4-FFF2-40B4-BE49-F238E27FC236}">
                <a16:creationId xmlns:a16="http://schemas.microsoft.com/office/drawing/2014/main" xmlns="" id="{29E59E7C-EF13-43BB-B712-EC4DCEB3C7CB}"/>
              </a:ext>
            </a:extLst>
          </p:cNvPr>
          <p:cNvSpPr/>
          <p:nvPr/>
        </p:nvSpPr>
        <p:spPr>
          <a:xfrm>
            <a:off x="1459395" y="232141"/>
            <a:ext cx="9273208" cy="1835198"/>
          </a:xfrm>
          <a:prstGeom prst="snip2DiagRect">
            <a:avLst/>
          </a:prstGeom>
          <a:solidFill>
            <a:srgbClr val="519EA4"/>
          </a:solidFill>
          <a:ln w="88900">
            <a:solidFill>
              <a:srgbClr val="F29E94"/>
            </a:solidFill>
          </a:ln>
          <a:effectLst>
            <a:outerShdw blurRad="1143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สี่เหลี่ยมผืนผ้า 2">
            <a:extLst>
              <a:ext uri="{FF2B5EF4-FFF2-40B4-BE49-F238E27FC236}">
                <a16:creationId xmlns:a16="http://schemas.microsoft.com/office/drawing/2014/main" xmlns="" id="{E0B3755F-B7D1-4F1F-A27B-23A116F1BA1D}"/>
              </a:ext>
            </a:extLst>
          </p:cNvPr>
          <p:cNvSpPr/>
          <p:nvPr/>
        </p:nvSpPr>
        <p:spPr>
          <a:xfrm>
            <a:off x="3047999" y="331567"/>
            <a:ext cx="6096000" cy="163634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US" sz="4000" dirty="0">
                <a:solidFill>
                  <a:schemeClr val="bg1"/>
                </a:solidFill>
                <a:latin typeface="Cloud" panose="02000000000000000000" pitchFamily="50" charset="-34"/>
                <a:ea typeface="Calibri" panose="020F0502020204030204" pitchFamily="34" charset="0"/>
                <a:cs typeface="Cloud" panose="02000000000000000000" pitchFamily="50" charset="-34"/>
              </a:rPr>
              <a:t>Unit 2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US" sz="4000" dirty="0">
                <a:solidFill>
                  <a:schemeClr val="bg1"/>
                </a:solidFill>
                <a:latin typeface="Cloud" panose="02000000000000000000" pitchFamily="50" charset="-34"/>
                <a:ea typeface="Calibri" panose="020F0502020204030204" pitchFamily="34" charset="0"/>
                <a:cs typeface="Cloud" panose="02000000000000000000" pitchFamily="50" charset="-34"/>
              </a:rPr>
              <a:t>Job Vacancies</a:t>
            </a:r>
            <a:endParaRPr lang="en-US" sz="4000" dirty="0">
              <a:solidFill>
                <a:schemeClr val="bg1"/>
              </a:solidFill>
              <a:effectLst/>
              <a:latin typeface="Cloud" panose="02000000000000000000" pitchFamily="50" charset="-34"/>
              <a:ea typeface="Calibri" panose="020F0502020204030204" pitchFamily="34" charset="0"/>
              <a:cs typeface="Cloud" panose="02000000000000000000" pitchFamily="50" charset="-34"/>
            </a:endParaRPr>
          </a:p>
        </p:txBody>
      </p:sp>
      <p:pic>
        <p:nvPicPr>
          <p:cNvPr id="5" name="Picture 1">
            <a:extLst>
              <a:ext uri="{FF2B5EF4-FFF2-40B4-BE49-F238E27FC236}">
                <a16:creationId xmlns:a16="http://schemas.microsoft.com/office/drawing/2014/main" xmlns="" id="{F308EB9F-3F2F-4BA6-AEB1-AC83E02FFAF4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8856" y="6305809"/>
            <a:ext cx="2554287" cy="51410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347030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0000"/>
            <a:lum/>
          </a:blip>
          <a:srcRect/>
          <a:stretch>
            <a:fillRect l="-12000" t="12000" r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>
            <a:extLst>
              <a:ext uri="{FF2B5EF4-FFF2-40B4-BE49-F238E27FC236}">
                <a16:creationId xmlns:a16="http://schemas.microsoft.com/office/drawing/2014/main" xmlns="" id="{52867F85-14A1-4F27-852D-EA4E207054AD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8856" y="6305809"/>
            <a:ext cx="2554287" cy="514106"/>
          </a:xfrm>
          <a:prstGeom prst="rect">
            <a:avLst/>
          </a:prstGeom>
          <a:noFill/>
        </p:spPr>
      </p:pic>
      <p:sp>
        <p:nvSpPr>
          <p:cNvPr id="5" name="สี่เหลี่ยมผืนผ้า: มุมมน 4">
            <a:extLst>
              <a:ext uri="{FF2B5EF4-FFF2-40B4-BE49-F238E27FC236}">
                <a16:creationId xmlns:a16="http://schemas.microsoft.com/office/drawing/2014/main" xmlns="" id="{0C4E28D4-C5B9-459C-A7A4-48FD3C1EC415}"/>
              </a:ext>
            </a:extLst>
          </p:cNvPr>
          <p:cNvSpPr/>
          <p:nvPr/>
        </p:nvSpPr>
        <p:spPr>
          <a:xfrm>
            <a:off x="1438274" y="4581525"/>
            <a:ext cx="3286125" cy="990600"/>
          </a:xfrm>
          <a:prstGeom prst="roundRect">
            <a:avLst/>
          </a:prstGeom>
          <a:solidFill>
            <a:srgbClr val="519EA4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Cloud" panose="02000000000000000000" pitchFamily="50" charset="-34"/>
                <a:cs typeface="Cloud" panose="02000000000000000000" pitchFamily="50" charset="-34"/>
              </a:rPr>
              <a:t>Purchasing manager (</a:t>
            </a:r>
            <a:r>
              <a:rPr lang="th-TH" sz="2000" b="1" dirty="0">
                <a:latin typeface="Cloud" panose="02000000000000000000" pitchFamily="50" charset="-34"/>
                <a:cs typeface="Cloud" panose="02000000000000000000" pitchFamily="50" charset="-34"/>
              </a:rPr>
              <a:t>ผู้จัดการฝ่ายจัดซื้อ)</a:t>
            </a:r>
            <a:endParaRPr lang="en-US" sz="2000" dirty="0">
              <a:latin typeface="Cloud" panose="02000000000000000000" pitchFamily="50" charset="-34"/>
              <a:cs typeface="Cloud" panose="02000000000000000000" pitchFamily="50" charset="-34"/>
            </a:endParaRPr>
          </a:p>
        </p:txBody>
      </p:sp>
      <p:sp>
        <p:nvSpPr>
          <p:cNvPr id="6" name="สี่เหลี่ยมผืนผ้า: มุมมน 5">
            <a:extLst>
              <a:ext uri="{FF2B5EF4-FFF2-40B4-BE49-F238E27FC236}">
                <a16:creationId xmlns:a16="http://schemas.microsoft.com/office/drawing/2014/main" xmlns="" id="{00BD111B-BAD1-49FA-BAED-5C34B2A2772B}"/>
              </a:ext>
            </a:extLst>
          </p:cNvPr>
          <p:cNvSpPr/>
          <p:nvPr/>
        </p:nvSpPr>
        <p:spPr>
          <a:xfrm>
            <a:off x="6905624" y="4581525"/>
            <a:ext cx="3286125" cy="990600"/>
          </a:xfrm>
          <a:prstGeom prst="roundRect">
            <a:avLst/>
          </a:prstGeom>
          <a:solidFill>
            <a:srgbClr val="519EA4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Cloud" panose="02000000000000000000" pitchFamily="50" charset="-34"/>
                <a:cs typeface="Cloud" panose="02000000000000000000" pitchFamily="50" charset="-34"/>
              </a:rPr>
              <a:t>Advertising manager (</a:t>
            </a:r>
            <a:r>
              <a:rPr lang="th-TH" sz="2000" b="1" dirty="0">
                <a:latin typeface="Cloud" panose="02000000000000000000" pitchFamily="50" charset="-34"/>
                <a:cs typeface="Cloud" panose="02000000000000000000" pitchFamily="50" charset="-34"/>
              </a:rPr>
              <a:t>ผู้จัดการฝ่ายโฆษณา)</a:t>
            </a:r>
            <a:endParaRPr lang="en-US" dirty="0">
              <a:latin typeface="Cloud" panose="02000000000000000000" pitchFamily="50" charset="-34"/>
              <a:cs typeface="Cloud" panose="02000000000000000000" pitchFamily="50" charset="-34"/>
            </a:endParaRPr>
          </a:p>
        </p:txBody>
      </p:sp>
      <p:grpSp>
        <p:nvGrpSpPr>
          <p:cNvPr id="7" name="กลุ่ม 6">
            <a:extLst>
              <a:ext uri="{FF2B5EF4-FFF2-40B4-BE49-F238E27FC236}">
                <a16:creationId xmlns:a16="http://schemas.microsoft.com/office/drawing/2014/main" xmlns="" id="{29302345-AAE1-410F-87F0-ACD9B8144836}"/>
              </a:ext>
            </a:extLst>
          </p:cNvPr>
          <p:cNvGrpSpPr/>
          <p:nvPr/>
        </p:nvGrpSpPr>
        <p:grpSpPr>
          <a:xfrm>
            <a:off x="0" y="-1"/>
            <a:ext cx="12192000" cy="1381125"/>
            <a:chOff x="0" y="-1"/>
            <a:chExt cx="12192000" cy="1381125"/>
          </a:xfrm>
        </p:grpSpPr>
        <p:sp>
          <p:nvSpPr>
            <p:cNvPr id="8" name="สี่เหลี่ยมผืนผ้า 7">
              <a:extLst>
                <a:ext uri="{FF2B5EF4-FFF2-40B4-BE49-F238E27FC236}">
                  <a16:creationId xmlns:a16="http://schemas.microsoft.com/office/drawing/2014/main" xmlns="" id="{91AA59E3-9B50-41F3-8671-4FD1AD9283EA}"/>
                </a:ext>
              </a:extLst>
            </p:cNvPr>
            <p:cNvSpPr/>
            <p:nvPr/>
          </p:nvSpPr>
          <p:spPr>
            <a:xfrm>
              <a:off x="0" y="-1"/>
              <a:ext cx="12192000" cy="1381125"/>
            </a:xfrm>
            <a:prstGeom prst="rect">
              <a:avLst/>
            </a:prstGeom>
            <a:solidFill>
              <a:srgbClr val="519E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สี่เหลี่ยมผืนผ้า 8">
              <a:extLst>
                <a:ext uri="{FF2B5EF4-FFF2-40B4-BE49-F238E27FC236}">
                  <a16:creationId xmlns:a16="http://schemas.microsoft.com/office/drawing/2014/main" xmlns="" id="{0724F789-3F93-4263-B31B-E2E0153ED6EC}"/>
                </a:ext>
              </a:extLst>
            </p:cNvPr>
            <p:cNvSpPr/>
            <p:nvPr/>
          </p:nvSpPr>
          <p:spPr>
            <a:xfrm>
              <a:off x="0" y="-1"/>
              <a:ext cx="428625" cy="1381125"/>
            </a:xfrm>
            <a:prstGeom prst="rect">
              <a:avLst/>
            </a:prstGeom>
            <a:solidFill>
              <a:srgbClr val="F29E9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รูปครึ่งกรอบ 9">
              <a:extLst>
                <a:ext uri="{FF2B5EF4-FFF2-40B4-BE49-F238E27FC236}">
                  <a16:creationId xmlns:a16="http://schemas.microsoft.com/office/drawing/2014/main" xmlns="" id="{9826820F-2FAE-4F8D-B1D1-64664E4CF266}"/>
                </a:ext>
              </a:extLst>
            </p:cNvPr>
            <p:cNvSpPr/>
            <p:nvPr/>
          </p:nvSpPr>
          <p:spPr>
            <a:xfrm rot="5400000">
              <a:off x="11582400" y="-9526"/>
              <a:ext cx="600075" cy="619125"/>
            </a:xfrm>
            <a:prstGeom prst="halfFrame">
              <a:avLst/>
            </a:prstGeom>
            <a:solidFill>
              <a:srgbClr val="F29E9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11" name="สี่เหลี่ยมผืนผ้า 10">
            <a:extLst>
              <a:ext uri="{FF2B5EF4-FFF2-40B4-BE49-F238E27FC236}">
                <a16:creationId xmlns:a16="http://schemas.microsoft.com/office/drawing/2014/main" xmlns="" id="{4753CD87-C79B-4E2A-8CA0-ED08843A51E9}"/>
              </a:ext>
            </a:extLst>
          </p:cNvPr>
          <p:cNvSpPr/>
          <p:nvPr/>
        </p:nvSpPr>
        <p:spPr>
          <a:xfrm>
            <a:off x="3190204" y="255057"/>
            <a:ext cx="5621091" cy="871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  <a:tabLst>
                <a:tab pos="1242060" algn="l"/>
              </a:tabLst>
            </a:pPr>
            <a:r>
              <a:rPr lang="en-US" sz="4400" b="1" dirty="0">
                <a:solidFill>
                  <a:schemeClr val="bg1"/>
                </a:solidFill>
                <a:latin typeface="Cloud" panose="02000000000000000000" pitchFamily="50" charset="-34"/>
                <a:ea typeface="Calibri" panose="020F0502020204030204" pitchFamily="34" charset="0"/>
                <a:cs typeface="Cloud" panose="02000000000000000000" pitchFamily="50" charset="-34"/>
              </a:rPr>
              <a:t>Department manager</a:t>
            </a:r>
            <a:endParaRPr lang="en-US" sz="4400" dirty="0">
              <a:solidFill>
                <a:schemeClr val="bg1"/>
              </a:solidFill>
              <a:effectLst/>
              <a:latin typeface="Cloud" panose="02000000000000000000" pitchFamily="50" charset="-34"/>
              <a:ea typeface="Calibri" panose="020F0502020204030204" pitchFamily="34" charset="0"/>
              <a:cs typeface="Cloud" panose="02000000000000000000" pitchFamily="50" charset="-34"/>
            </a:endParaRPr>
          </a:p>
        </p:txBody>
      </p:sp>
      <p:pic>
        <p:nvPicPr>
          <p:cNvPr id="4098" name="Picture 2" descr="Stylish and elegant couple in a car salon Free Photo">
            <a:extLst>
              <a:ext uri="{FF2B5EF4-FFF2-40B4-BE49-F238E27FC236}">
                <a16:creationId xmlns:a16="http://schemas.microsoft.com/office/drawing/2014/main" xmlns="" id="{1161ED8C-0E88-43B5-BCD8-302F580EFC8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9" r="36422" b="11151"/>
          <a:stretch/>
        </p:blipFill>
        <p:spPr bwMode="auto">
          <a:xfrm>
            <a:off x="1743073" y="1653766"/>
            <a:ext cx="2743202" cy="284693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Young male designer using graphics tablet while working with com Free Photo">
            <a:extLst>
              <a:ext uri="{FF2B5EF4-FFF2-40B4-BE49-F238E27FC236}">
                <a16:creationId xmlns:a16="http://schemas.microsoft.com/office/drawing/2014/main" xmlns="" id="{49250BA4-90F2-49D9-A81D-EC8A63D3FE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03" t="7436" r="12066" b="948"/>
          <a:stretch/>
        </p:blipFill>
        <p:spPr bwMode="auto">
          <a:xfrm>
            <a:off x="6905624" y="1752600"/>
            <a:ext cx="3286125" cy="271997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9196411"/>
      </p:ext>
    </p:extLst>
  </p:cSld>
  <p:clrMapOvr>
    <a:masterClrMapping/>
  </p:clrMapOvr>
  <p:transition spd="slow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รูปภาพ 9">
            <a:extLst>
              <a:ext uri="{FF2B5EF4-FFF2-40B4-BE49-F238E27FC236}">
                <a16:creationId xmlns:a16="http://schemas.microsoft.com/office/drawing/2014/main" xmlns="" id="{9DC103C9-4F92-4531-A64F-47CF1CC5298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1124"/>
            <a:ext cx="12192000" cy="5591175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94000"/>
              </a:srgbClr>
            </a:outerShdw>
            <a:softEdge rad="0"/>
          </a:effectLst>
        </p:spPr>
      </p:pic>
      <p:pic>
        <p:nvPicPr>
          <p:cNvPr id="4" name="Picture 1">
            <a:extLst>
              <a:ext uri="{FF2B5EF4-FFF2-40B4-BE49-F238E27FC236}">
                <a16:creationId xmlns:a16="http://schemas.microsoft.com/office/drawing/2014/main" xmlns="" id="{97A7A95C-188D-4A87-A4BC-6795DA0C2DEC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8856" y="6305809"/>
            <a:ext cx="2554287" cy="514106"/>
          </a:xfrm>
          <a:prstGeom prst="rect">
            <a:avLst/>
          </a:prstGeom>
          <a:noFill/>
        </p:spPr>
      </p:pic>
      <p:grpSp>
        <p:nvGrpSpPr>
          <p:cNvPr id="5" name="กลุ่ม 4">
            <a:extLst>
              <a:ext uri="{FF2B5EF4-FFF2-40B4-BE49-F238E27FC236}">
                <a16:creationId xmlns:a16="http://schemas.microsoft.com/office/drawing/2014/main" xmlns="" id="{563BA015-8777-4D8E-A102-59143CCA8FE7}"/>
              </a:ext>
            </a:extLst>
          </p:cNvPr>
          <p:cNvGrpSpPr/>
          <p:nvPr/>
        </p:nvGrpSpPr>
        <p:grpSpPr>
          <a:xfrm>
            <a:off x="0" y="-1"/>
            <a:ext cx="12192000" cy="1381125"/>
            <a:chOff x="0" y="-1"/>
            <a:chExt cx="12192000" cy="1381125"/>
          </a:xfrm>
        </p:grpSpPr>
        <p:sp>
          <p:nvSpPr>
            <p:cNvPr id="6" name="สี่เหลี่ยมผืนผ้า 5">
              <a:extLst>
                <a:ext uri="{FF2B5EF4-FFF2-40B4-BE49-F238E27FC236}">
                  <a16:creationId xmlns:a16="http://schemas.microsoft.com/office/drawing/2014/main" xmlns="" id="{E4102567-A7FB-4EA2-B4B2-07E38FC68F11}"/>
                </a:ext>
              </a:extLst>
            </p:cNvPr>
            <p:cNvSpPr/>
            <p:nvPr/>
          </p:nvSpPr>
          <p:spPr>
            <a:xfrm>
              <a:off x="0" y="-1"/>
              <a:ext cx="12192000" cy="1381125"/>
            </a:xfrm>
            <a:prstGeom prst="rect">
              <a:avLst/>
            </a:prstGeom>
            <a:solidFill>
              <a:srgbClr val="519E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สี่เหลี่ยมผืนผ้า 6">
              <a:extLst>
                <a:ext uri="{FF2B5EF4-FFF2-40B4-BE49-F238E27FC236}">
                  <a16:creationId xmlns:a16="http://schemas.microsoft.com/office/drawing/2014/main" xmlns="" id="{A75E5217-60D8-45FF-BD53-C7A72352B36A}"/>
                </a:ext>
              </a:extLst>
            </p:cNvPr>
            <p:cNvSpPr/>
            <p:nvPr/>
          </p:nvSpPr>
          <p:spPr>
            <a:xfrm>
              <a:off x="0" y="-1"/>
              <a:ext cx="428625" cy="1381125"/>
            </a:xfrm>
            <a:prstGeom prst="rect">
              <a:avLst/>
            </a:prstGeom>
            <a:solidFill>
              <a:srgbClr val="F29E9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รูปครึ่งกรอบ 7">
              <a:extLst>
                <a:ext uri="{FF2B5EF4-FFF2-40B4-BE49-F238E27FC236}">
                  <a16:creationId xmlns:a16="http://schemas.microsoft.com/office/drawing/2014/main" xmlns="" id="{6C311B5A-B952-457A-BCE2-507360E97A95}"/>
                </a:ext>
              </a:extLst>
            </p:cNvPr>
            <p:cNvSpPr/>
            <p:nvPr/>
          </p:nvSpPr>
          <p:spPr>
            <a:xfrm rot="5400000">
              <a:off x="11582400" y="-9526"/>
              <a:ext cx="600075" cy="619125"/>
            </a:xfrm>
            <a:prstGeom prst="halfFrame">
              <a:avLst/>
            </a:prstGeom>
            <a:solidFill>
              <a:srgbClr val="F29E9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9" name="สี่เหลี่ยมผืนผ้า 8">
            <a:extLst>
              <a:ext uri="{FF2B5EF4-FFF2-40B4-BE49-F238E27FC236}">
                <a16:creationId xmlns:a16="http://schemas.microsoft.com/office/drawing/2014/main" xmlns="" id="{7520B999-11FC-4345-B0FA-D82F6C017C26}"/>
              </a:ext>
            </a:extLst>
          </p:cNvPr>
          <p:cNvSpPr/>
          <p:nvPr/>
        </p:nvSpPr>
        <p:spPr>
          <a:xfrm>
            <a:off x="4344751" y="300036"/>
            <a:ext cx="3732449" cy="871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  <a:tabLst>
                <a:tab pos="1242060" algn="l"/>
              </a:tabLst>
            </a:pPr>
            <a:r>
              <a:rPr lang="en-US" sz="4400" b="1" dirty="0">
                <a:solidFill>
                  <a:schemeClr val="bg1"/>
                </a:solidFill>
                <a:latin typeface="Cloud" panose="02000000000000000000" pitchFamily="50" charset="-34"/>
                <a:ea typeface="Calibri" panose="020F0502020204030204" pitchFamily="34" charset="0"/>
                <a:cs typeface="Cloud" panose="02000000000000000000" pitchFamily="50" charset="-34"/>
              </a:rPr>
              <a:t>Subordinates</a:t>
            </a:r>
            <a:endParaRPr lang="en-US" sz="4400" dirty="0">
              <a:solidFill>
                <a:schemeClr val="bg1"/>
              </a:solidFill>
              <a:effectLst/>
              <a:latin typeface="Cloud" panose="02000000000000000000" pitchFamily="50" charset="-34"/>
              <a:ea typeface="Calibri" panose="020F0502020204030204" pitchFamily="34" charset="0"/>
              <a:cs typeface="Cloud" panose="02000000000000000000" pitchFamily="50" charset="-34"/>
            </a:endParaRPr>
          </a:p>
        </p:txBody>
      </p:sp>
      <p:grpSp>
        <p:nvGrpSpPr>
          <p:cNvPr id="2" name="กลุ่ม 1">
            <a:extLst>
              <a:ext uri="{FF2B5EF4-FFF2-40B4-BE49-F238E27FC236}">
                <a16:creationId xmlns:a16="http://schemas.microsoft.com/office/drawing/2014/main" xmlns="" id="{D3CF7C89-6DB1-438D-917D-7E01D83B5773}"/>
              </a:ext>
            </a:extLst>
          </p:cNvPr>
          <p:cNvGrpSpPr/>
          <p:nvPr/>
        </p:nvGrpSpPr>
        <p:grpSpPr>
          <a:xfrm>
            <a:off x="2276474" y="3429000"/>
            <a:ext cx="7639050" cy="2238375"/>
            <a:chOff x="2276474" y="3429000"/>
            <a:chExt cx="7639050" cy="2238375"/>
          </a:xfrm>
        </p:grpSpPr>
        <p:sp>
          <p:nvSpPr>
            <p:cNvPr id="11" name="สี่เหลี่ยมผืนผ้า: มุมตัดด้านทแยง 10">
              <a:extLst>
                <a:ext uri="{FF2B5EF4-FFF2-40B4-BE49-F238E27FC236}">
                  <a16:creationId xmlns:a16="http://schemas.microsoft.com/office/drawing/2014/main" xmlns="" id="{4573BA97-D280-4DC2-B1A1-9F5ED6C0A072}"/>
                </a:ext>
              </a:extLst>
            </p:cNvPr>
            <p:cNvSpPr/>
            <p:nvPr/>
          </p:nvSpPr>
          <p:spPr>
            <a:xfrm>
              <a:off x="2276474" y="3429000"/>
              <a:ext cx="7639050" cy="2238375"/>
            </a:xfrm>
            <a:prstGeom prst="snip2DiagRect">
              <a:avLst/>
            </a:prstGeom>
            <a:solidFill>
              <a:srgbClr val="519EA4">
                <a:alpha val="93000"/>
              </a:srgbClr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สี่เหลี่ยมผืนผ้า 11">
              <a:extLst>
                <a:ext uri="{FF2B5EF4-FFF2-40B4-BE49-F238E27FC236}">
                  <a16:creationId xmlns:a16="http://schemas.microsoft.com/office/drawing/2014/main" xmlns="" id="{6DBF24CE-F732-43BB-9BD0-23B15B088D4A}"/>
                </a:ext>
              </a:extLst>
            </p:cNvPr>
            <p:cNvSpPr/>
            <p:nvPr/>
          </p:nvSpPr>
          <p:spPr>
            <a:xfrm>
              <a:off x="2638424" y="3658262"/>
              <a:ext cx="7019925" cy="150092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pPr>
                <a:spcAft>
                  <a:spcPts val="1000"/>
                </a:spcAft>
                <a:tabLst>
                  <a:tab pos="1242060" algn="l"/>
                </a:tabLst>
              </a:pPr>
              <a:r>
                <a:rPr lang="en-US" sz="2800" dirty="0">
                  <a:solidFill>
                    <a:schemeClr val="accent4"/>
                  </a:solidFill>
                  <a:latin typeface="Cloud" panose="02000000000000000000" pitchFamily="50" charset="-34"/>
                  <a:ea typeface="Calibri" panose="020F0502020204030204" pitchFamily="34" charset="0"/>
                  <a:cs typeface="Cloud" panose="02000000000000000000" pitchFamily="50" charset="-34"/>
                </a:rPr>
                <a:t>Subordinate</a:t>
              </a:r>
              <a:r>
                <a:rPr lang="th-TH" sz="2800" dirty="0">
                  <a:solidFill>
                    <a:schemeClr val="accent4"/>
                  </a:solidFill>
                  <a:latin typeface="Cloud" panose="02000000000000000000" pitchFamily="50" charset="-34"/>
                  <a:ea typeface="Calibri" panose="020F0502020204030204" pitchFamily="34" charset="0"/>
                  <a:cs typeface="Cloud" panose="02000000000000000000" pitchFamily="50" charset="-34"/>
                </a:rPr>
                <a:t> - </a:t>
              </a:r>
              <a:r>
                <a:rPr lang="th-TH" sz="2800" b="1" dirty="0">
                  <a:solidFill>
                    <a:schemeClr val="accent4"/>
                  </a:solidFill>
                  <a:latin typeface="Cloud" panose="02000000000000000000" pitchFamily="50" charset="-34"/>
                  <a:ea typeface="Calibri" panose="020F0502020204030204" pitchFamily="34" charset="0"/>
                  <a:cs typeface="Cloud" panose="02000000000000000000" pitchFamily="50" charset="-34"/>
                </a:rPr>
                <a:t>ผู้ใต้บังคับบัญชา</a:t>
              </a:r>
              <a:endParaRPr lang="en-US" sz="2800" dirty="0">
                <a:solidFill>
                  <a:schemeClr val="accent4"/>
                </a:solidFill>
                <a:latin typeface="Cloud" panose="02000000000000000000" pitchFamily="50" charset="-34"/>
                <a:ea typeface="Calibri" panose="020F0502020204030204" pitchFamily="34" charset="0"/>
                <a:cs typeface="Cloud" panose="02000000000000000000" pitchFamily="50" charset="-34"/>
              </a:endParaRPr>
            </a:p>
            <a:p>
              <a:pPr>
                <a:lnSpc>
                  <a:spcPct val="115000"/>
                </a:lnSpc>
                <a:spcAft>
                  <a:spcPts val="1000"/>
                </a:spcAft>
                <a:tabLst>
                  <a:tab pos="1242060" algn="l"/>
                </a:tabLst>
              </a:pPr>
              <a:r>
                <a:rPr lang="th-TH" sz="2400" b="1" dirty="0">
                  <a:solidFill>
                    <a:schemeClr val="bg1"/>
                  </a:solidFill>
                  <a:latin typeface="TH Sarabun New" panose="020B0500040200020003" pitchFamily="34" charset="-34"/>
                  <a:ea typeface="Calibri" panose="020F0502020204030204" pitchFamily="34" charset="0"/>
                  <a:cs typeface="TH Sarabun New" panose="020B0500040200020003" pitchFamily="34" charset="-34"/>
                </a:rPr>
                <a:t>พนักงานในแผนกต่าง ๆ ขององค์กร ตำแหน่งที่เปิดรับสมัครงานส่วนใหญ่ มาจากความต้องการรับสมัครพนักงานให้ปฏิบัติงานในแผนกต่าง ๆ ขององค์กร</a:t>
              </a:r>
              <a:endParaRPr lang="en-US" sz="2400" b="1" dirty="0">
                <a:solidFill>
                  <a:schemeClr val="bg1"/>
                </a:solidFill>
                <a:effectLst/>
                <a:latin typeface="TH Sarabun New" panose="020B0500040200020003" pitchFamily="34" charset="-34"/>
                <a:ea typeface="Calibri" panose="020F0502020204030204" pitchFamily="34" charset="0"/>
                <a:cs typeface="TH Sarabun New" panose="020B0500040200020003" pitchFamily="34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98150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87CD7DC9-93B0-4F4C-AA43-6835D92A334A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8856" y="6305809"/>
            <a:ext cx="2554287" cy="514106"/>
          </a:xfrm>
          <a:prstGeom prst="rect">
            <a:avLst/>
          </a:prstGeom>
          <a:noFill/>
        </p:spPr>
      </p:pic>
      <p:grpSp>
        <p:nvGrpSpPr>
          <p:cNvPr id="6" name="กลุ่ม 5">
            <a:extLst>
              <a:ext uri="{FF2B5EF4-FFF2-40B4-BE49-F238E27FC236}">
                <a16:creationId xmlns:a16="http://schemas.microsoft.com/office/drawing/2014/main" xmlns="" id="{297C6912-4F03-437C-941C-69199CB5C254}"/>
              </a:ext>
            </a:extLst>
          </p:cNvPr>
          <p:cNvGrpSpPr/>
          <p:nvPr/>
        </p:nvGrpSpPr>
        <p:grpSpPr>
          <a:xfrm>
            <a:off x="1533524" y="1611680"/>
            <a:ext cx="9458325" cy="3718180"/>
            <a:chOff x="1533524" y="1611680"/>
            <a:chExt cx="9458325" cy="3718180"/>
          </a:xfrm>
        </p:grpSpPr>
        <p:grpSp>
          <p:nvGrpSpPr>
            <p:cNvPr id="12" name="กลุ่ม 11">
              <a:extLst>
                <a:ext uri="{FF2B5EF4-FFF2-40B4-BE49-F238E27FC236}">
                  <a16:creationId xmlns:a16="http://schemas.microsoft.com/office/drawing/2014/main" xmlns="" id="{D0E204E2-E059-4965-B3EE-D7086F6D6B28}"/>
                </a:ext>
              </a:extLst>
            </p:cNvPr>
            <p:cNvGrpSpPr/>
            <p:nvPr/>
          </p:nvGrpSpPr>
          <p:grpSpPr>
            <a:xfrm>
              <a:off x="1533524" y="1611680"/>
              <a:ext cx="9458325" cy="3718180"/>
              <a:chOff x="1533524" y="1611680"/>
              <a:chExt cx="9458325" cy="3718180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4" name="สี่เหลี่ยมผืนผ้า: มุมมน 3">
                <a:extLst>
                  <a:ext uri="{FF2B5EF4-FFF2-40B4-BE49-F238E27FC236}">
                    <a16:creationId xmlns:a16="http://schemas.microsoft.com/office/drawing/2014/main" xmlns="" id="{16250C02-6738-496A-B1F3-3BB34D4E9C9D}"/>
                  </a:ext>
                </a:extLst>
              </p:cNvPr>
              <p:cNvSpPr/>
              <p:nvPr/>
            </p:nvSpPr>
            <p:spPr>
              <a:xfrm>
                <a:off x="1533524" y="2215185"/>
                <a:ext cx="9458325" cy="3114675"/>
              </a:xfrm>
              <a:prstGeom prst="roundRect">
                <a:avLst/>
              </a:prstGeom>
              <a:solidFill>
                <a:srgbClr val="519E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สี่เหลี่ยมผืนผ้า 10">
                <a:extLst>
                  <a:ext uri="{FF2B5EF4-FFF2-40B4-BE49-F238E27FC236}">
                    <a16:creationId xmlns:a16="http://schemas.microsoft.com/office/drawing/2014/main" xmlns="" id="{F9B6DB85-861D-482A-968D-74BC6C573A96}"/>
                  </a:ext>
                </a:extLst>
              </p:cNvPr>
              <p:cNvSpPr/>
              <p:nvPr/>
            </p:nvSpPr>
            <p:spPr>
              <a:xfrm>
                <a:off x="1924049" y="1611680"/>
                <a:ext cx="3823867" cy="92333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5400" b="1" dirty="0">
                    <a:solidFill>
                      <a:srgbClr val="519EA4"/>
                    </a:solidFill>
                    <a:latin typeface="Cloud" panose="02000000000000000000" pitchFamily="50" charset="-34"/>
                    <a:ea typeface="Calibri" panose="020F0502020204030204" pitchFamily="34" charset="0"/>
                    <a:cs typeface="Cloud" panose="02000000000000000000" pitchFamily="50" charset="-34"/>
                  </a:rPr>
                  <a:t>Word focus</a:t>
                </a:r>
                <a:endParaRPr lang="en-US" sz="5400" dirty="0">
                  <a:solidFill>
                    <a:srgbClr val="519EA4"/>
                  </a:solidFill>
                  <a:latin typeface="Cloud" panose="02000000000000000000" pitchFamily="50" charset="-34"/>
                  <a:cs typeface="Cloud" panose="02000000000000000000" pitchFamily="50" charset="-34"/>
                </a:endParaRPr>
              </a:p>
            </p:txBody>
          </p:sp>
        </p:grpSp>
        <p:sp>
          <p:nvSpPr>
            <p:cNvPr id="3" name="สี่เหลี่ยมผืนผ้า 2">
              <a:extLst>
                <a:ext uri="{FF2B5EF4-FFF2-40B4-BE49-F238E27FC236}">
                  <a16:creationId xmlns:a16="http://schemas.microsoft.com/office/drawing/2014/main" xmlns="" id="{83D21B3A-B354-4EC8-B481-F2F0D23B8C34}"/>
                </a:ext>
              </a:extLst>
            </p:cNvPr>
            <p:cNvSpPr/>
            <p:nvPr/>
          </p:nvSpPr>
          <p:spPr>
            <a:xfrm>
              <a:off x="2085974" y="2854835"/>
              <a:ext cx="8905875" cy="183537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n-US" sz="2800" dirty="0">
                  <a:solidFill>
                    <a:schemeClr val="bg1"/>
                  </a:solidFill>
                  <a:latin typeface="Cloud" panose="02000000000000000000" pitchFamily="50" charset="-34"/>
                  <a:ea typeface="Calibri" panose="020F0502020204030204" pitchFamily="34" charset="0"/>
                  <a:cs typeface="Cloud" panose="02000000000000000000" pitchFamily="50" charset="-34"/>
                </a:rPr>
                <a:t>Job vacancy  </a:t>
              </a:r>
              <a:r>
                <a:rPr lang="th-TH" sz="2800" dirty="0">
                  <a:solidFill>
                    <a:schemeClr val="bg1"/>
                  </a:solidFill>
                  <a:latin typeface="Cloud" panose="02000000000000000000" pitchFamily="50" charset="-34"/>
                  <a:ea typeface="Calibri" panose="020F0502020204030204" pitchFamily="34" charset="0"/>
                  <a:cs typeface="Cloud" panose="02000000000000000000" pitchFamily="50" charset="-34"/>
                </a:rPr>
                <a:t>                       </a:t>
              </a:r>
              <a:r>
                <a:rPr lang="th-TH" sz="2800" dirty="0">
                  <a:solidFill>
                    <a:schemeClr val="accent4"/>
                  </a:solidFill>
                  <a:latin typeface="Cloud" panose="02000000000000000000" pitchFamily="50" charset="-34"/>
                  <a:ea typeface="Calibri" panose="020F0502020204030204" pitchFamily="34" charset="0"/>
                  <a:cs typeface="Cloud" panose="02000000000000000000" pitchFamily="50" charset="-34"/>
                </a:rPr>
                <a:t>ตำแหน่งงานที่เปิดรับสมัคร</a:t>
              </a:r>
              <a:endParaRPr lang="en-US" sz="2800" dirty="0">
                <a:solidFill>
                  <a:schemeClr val="accent4"/>
                </a:solidFill>
                <a:latin typeface="Cloud" panose="02000000000000000000" pitchFamily="50" charset="-34"/>
                <a:ea typeface="Calibri" panose="020F0502020204030204" pitchFamily="34" charset="0"/>
                <a:cs typeface="Cloud" panose="02000000000000000000" pitchFamily="50" charset="-34"/>
              </a:endParaRPr>
            </a:p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n-US" sz="2800" dirty="0">
                  <a:solidFill>
                    <a:schemeClr val="bg1"/>
                  </a:solidFill>
                  <a:latin typeface="Cloud" panose="02000000000000000000" pitchFamily="50" charset="-34"/>
                  <a:ea typeface="Calibri" panose="020F0502020204030204" pitchFamily="34" charset="0"/>
                  <a:cs typeface="Cloud" panose="02000000000000000000" pitchFamily="50" charset="-34"/>
                </a:rPr>
                <a:t>Job title</a:t>
              </a:r>
            </a:p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n-US" sz="2800" dirty="0">
                  <a:solidFill>
                    <a:schemeClr val="bg1"/>
                  </a:solidFill>
                  <a:latin typeface="Cloud" panose="02000000000000000000" pitchFamily="50" charset="-34"/>
                  <a:ea typeface="Calibri" panose="020F0502020204030204" pitchFamily="34" charset="0"/>
                  <a:cs typeface="Cloud" panose="02000000000000000000" pitchFamily="50" charset="-34"/>
                </a:rPr>
                <a:t>Job position</a:t>
              </a:r>
              <a:endParaRPr lang="en-US" sz="2800" dirty="0">
                <a:solidFill>
                  <a:schemeClr val="bg1"/>
                </a:solidFill>
                <a:effectLst/>
                <a:latin typeface="Cloud" panose="02000000000000000000" pitchFamily="50" charset="-34"/>
                <a:ea typeface="Calibri" panose="020F0502020204030204" pitchFamily="34" charset="0"/>
                <a:cs typeface="Cloud" panose="02000000000000000000" pitchFamily="50" charset="-34"/>
              </a:endParaRPr>
            </a:p>
          </p:txBody>
        </p:sp>
        <p:sp>
          <p:nvSpPr>
            <p:cNvPr id="5" name="Right Brace 26">
              <a:extLst>
                <a:ext uri="{FF2B5EF4-FFF2-40B4-BE49-F238E27FC236}">
                  <a16:creationId xmlns:a16="http://schemas.microsoft.com/office/drawing/2014/main" xmlns="" id="{5151351F-3902-40E6-AE67-0567CF491B0E}"/>
                </a:ext>
              </a:extLst>
            </p:cNvPr>
            <p:cNvSpPr/>
            <p:nvPr/>
          </p:nvSpPr>
          <p:spPr>
            <a:xfrm>
              <a:off x="5365125" y="3667123"/>
              <a:ext cx="583883" cy="923925"/>
            </a:xfrm>
            <a:prstGeom prst="rightBrace">
              <a:avLst/>
            </a:prstGeom>
            <a:ln w="254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7" name="สี่เหลี่ยมผืนผ้า 6">
              <a:extLst>
                <a:ext uri="{FF2B5EF4-FFF2-40B4-BE49-F238E27FC236}">
                  <a16:creationId xmlns:a16="http://schemas.microsoft.com/office/drawing/2014/main" xmlns="" id="{5DA5003F-9F4A-4600-956B-A912228C64B8}"/>
                </a:ext>
              </a:extLst>
            </p:cNvPr>
            <p:cNvSpPr/>
            <p:nvPr/>
          </p:nvSpPr>
          <p:spPr>
            <a:xfrm>
              <a:off x="6826876" y="3835160"/>
              <a:ext cx="1643400" cy="58785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>
              <a:spAutoFit/>
            </a:bodyPr>
            <a:lstStyle/>
            <a:p>
              <a:pPr algn="ctr">
                <a:lnSpc>
                  <a:spcPct val="115000"/>
                </a:lnSpc>
                <a:spcAft>
                  <a:spcPts val="1000"/>
                </a:spcAft>
              </a:pPr>
              <a:r>
                <a:rPr lang="th-TH" sz="2800" dirty="0">
                  <a:solidFill>
                    <a:schemeClr val="accent4"/>
                  </a:solidFill>
                  <a:latin typeface="Cloud" panose="02000000000000000000" pitchFamily="50" charset="-34"/>
                  <a:ea typeface="Calibri" panose="020F0502020204030204" pitchFamily="34" charset="0"/>
                  <a:cs typeface="Cloud" panose="02000000000000000000" pitchFamily="50" charset="-34"/>
                </a:rPr>
                <a:t>ชื่อตำแหน่ง</a:t>
              </a:r>
              <a:endParaRPr lang="en-US" sz="2800" dirty="0">
                <a:solidFill>
                  <a:schemeClr val="accent4"/>
                </a:solidFill>
                <a:effectLst/>
                <a:latin typeface="Cloud" panose="02000000000000000000" pitchFamily="50" charset="-34"/>
                <a:ea typeface="Calibri" panose="020F0502020204030204" pitchFamily="34" charset="0"/>
                <a:cs typeface="Cloud" panose="02000000000000000000" pitchFamily="50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22511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>
            <a:extLst>
              <a:ext uri="{FF2B5EF4-FFF2-40B4-BE49-F238E27FC236}">
                <a16:creationId xmlns:a16="http://schemas.microsoft.com/office/drawing/2014/main" xmlns="" id="{9692AB37-DC96-48A7-BDB5-095D17BF87A4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8856" y="6305809"/>
            <a:ext cx="2554287" cy="514106"/>
          </a:xfrm>
          <a:prstGeom prst="rect">
            <a:avLst/>
          </a:prstGeom>
          <a:noFill/>
        </p:spPr>
      </p:pic>
      <p:grpSp>
        <p:nvGrpSpPr>
          <p:cNvPr id="5" name="กลุ่ม 4">
            <a:extLst>
              <a:ext uri="{FF2B5EF4-FFF2-40B4-BE49-F238E27FC236}">
                <a16:creationId xmlns:a16="http://schemas.microsoft.com/office/drawing/2014/main" xmlns="" id="{568A6504-B6CC-4848-BCBF-6960D1D8EEAC}"/>
              </a:ext>
            </a:extLst>
          </p:cNvPr>
          <p:cNvGrpSpPr/>
          <p:nvPr/>
        </p:nvGrpSpPr>
        <p:grpSpPr>
          <a:xfrm>
            <a:off x="0" y="-1"/>
            <a:ext cx="12192000" cy="1381125"/>
            <a:chOff x="0" y="-1"/>
            <a:chExt cx="12192000" cy="1381125"/>
          </a:xfrm>
        </p:grpSpPr>
        <p:sp>
          <p:nvSpPr>
            <p:cNvPr id="6" name="สี่เหลี่ยมผืนผ้า 5">
              <a:extLst>
                <a:ext uri="{FF2B5EF4-FFF2-40B4-BE49-F238E27FC236}">
                  <a16:creationId xmlns:a16="http://schemas.microsoft.com/office/drawing/2014/main" xmlns="" id="{4EE21DA7-B157-43B5-A659-79A0B80FCF48}"/>
                </a:ext>
              </a:extLst>
            </p:cNvPr>
            <p:cNvSpPr/>
            <p:nvPr/>
          </p:nvSpPr>
          <p:spPr>
            <a:xfrm>
              <a:off x="0" y="-1"/>
              <a:ext cx="12192000" cy="1381125"/>
            </a:xfrm>
            <a:prstGeom prst="rect">
              <a:avLst/>
            </a:prstGeom>
            <a:solidFill>
              <a:srgbClr val="519E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สี่เหลี่ยมผืนผ้า 6">
              <a:extLst>
                <a:ext uri="{FF2B5EF4-FFF2-40B4-BE49-F238E27FC236}">
                  <a16:creationId xmlns:a16="http://schemas.microsoft.com/office/drawing/2014/main" xmlns="" id="{938ACD1A-D00F-483F-8994-630E2D6F122C}"/>
                </a:ext>
              </a:extLst>
            </p:cNvPr>
            <p:cNvSpPr/>
            <p:nvPr/>
          </p:nvSpPr>
          <p:spPr>
            <a:xfrm>
              <a:off x="0" y="-1"/>
              <a:ext cx="428625" cy="1381125"/>
            </a:xfrm>
            <a:prstGeom prst="rect">
              <a:avLst/>
            </a:prstGeom>
            <a:solidFill>
              <a:srgbClr val="F29E9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รูปครึ่งกรอบ 7">
              <a:extLst>
                <a:ext uri="{FF2B5EF4-FFF2-40B4-BE49-F238E27FC236}">
                  <a16:creationId xmlns:a16="http://schemas.microsoft.com/office/drawing/2014/main" xmlns="" id="{3B02A26A-F330-4416-A64A-E0B718F7ADF4}"/>
                </a:ext>
              </a:extLst>
            </p:cNvPr>
            <p:cNvSpPr/>
            <p:nvPr/>
          </p:nvSpPr>
          <p:spPr>
            <a:xfrm rot="5400000">
              <a:off x="11582400" y="-9526"/>
              <a:ext cx="600075" cy="619125"/>
            </a:xfrm>
            <a:prstGeom prst="halfFrame">
              <a:avLst/>
            </a:prstGeom>
            <a:solidFill>
              <a:srgbClr val="F29E9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9" name="สี่เหลี่ยมผืนผ้า 8">
            <a:extLst>
              <a:ext uri="{FF2B5EF4-FFF2-40B4-BE49-F238E27FC236}">
                <a16:creationId xmlns:a16="http://schemas.microsoft.com/office/drawing/2014/main" xmlns="" id="{E178C929-7D83-40E2-822D-7323C006B9CA}"/>
              </a:ext>
            </a:extLst>
          </p:cNvPr>
          <p:cNvSpPr/>
          <p:nvPr/>
        </p:nvSpPr>
        <p:spPr>
          <a:xfrm>
            <a:off x="1209788" y="300036"/>
            <a:ext cx="10239150" cy="871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  <a:tabLst>
                <a:tab pos="1242060" algn="l"/>
              </a:tabLst>
            </a:pPr>
            <a:r>
              <a:rPr lang="en-US" sz="4400" b="1" dirty="0">
                <a:solidFill>
                  <a:schemeClr val="bg1"/>
                </a:solidFill>
                <a:latin typeface="Cloud" panose="02000000000000000000" pitchFamily="50" charset="-34"/>
                <a:ea typeface="Calibri" panose="020F0502020204030204" pitchFamily="34" charset="0"/>
                <a:cs typeface="Cloud" panose="02000000000000000000" pitchFamily="50" charset="-34"/>
              </a:rPr>
              <a:t>Main elements of a job advertisement </a:t>
            </a:r>
            <a:endParaRPr lang="en-US" sz="4400" dirty="0">
              <a:solidFill>
                <a:schemeClr val="bg1"/>
              </a:solidFill>
              <a:effectLst/>
              <a:latin typeface="Cloud" panose="02000000000000000000" pitchFamily="50" charset="-34"/>
              <a:ea typeface="Calibri" panose="020F0502020204030204" pitchFamily="34" charset="0"/>
              <a:cs typeface="Cloud" panose="02000000000000000000" pitchFamily="50" charset="-34"/>
            </a:endParaRPr>
          </a:p>
        </p:txBody>
      </p:sp>
      <p:grpSp>
        <p:nvGrpSpPr>
          <p:cNvPr id="2" name="กลุ่ม 1">
            <a:extLst>
              <a:ext uri="{FF2B5EF4-FFF2-40B4-BE49-F238E27FC236}">
                <a16:creationId xmlns:a16="http://schemas.microsoft.com/office/drawing/2014/main" xmlns="" id="{D3E471B2-5C6C-4558-A567-F83AEADC9331}"/>
              </a:ext>
            </a:extLst>
          </p:cNvPr>
          <p:cNvGrpSpPr/>
          <p:nvPr/>
        </p:nvGrpSpPr>
        <p:grpSpPr>
          <a:xfrm>
            <a:off x="1378538" y="1846276"/>
            <a:ext cx="9372600" cy="4779564"/>
            <a:chOff x="1378538" y="1846276"/>
            <a:chExt cx="9372600" cy="4779564"/>
          </a:xfrm>
        </p:grpSpPr>
        <p:sp>
          <p:nvSpPr>
            <p:cNvPr id="13" name="คำบรรยายภาพ: สี่เหลี่ยมมุมมน 12">
              <a:extLst>
                <a:ext uri="{FF2B5EF4-FFF2-40B4-BE49-F238E27FC236}">
                  <a16:creationId xmlns:a16="http://schemas.microsoft.com/office/drawing/2014/main" xmlns="" id="{219D9A6B-FA59-4628-AF3A-26BD8C18F7DD}"/>
                </a:ext>
              </a:extLst>
            </p:cNvPr>
            <p:cNvSpPr/>
            <p:nvPr/>
          </p:nvSpPr>
          <p:spPr>
            <a:xfrm>
              <a:off x="1530938" y="1998676"/>
              <a:ext cx="9220200" cy="3038475"/>
            </a:xfrm>
            <a:prstGeom prst="wedgeRoundRectCallout">
              <a:avLst>
                <a:gd name="adj1" fmla="val 31130"/>
                <a:gd name="adj2" fmla="val 64381"/>
                <a:gd name="adj3" fmla="val 16667"/>
              </a:avLst>
            </a:prstGeom>
            <a:solidFill>
              <a:srgbClr val="F29E9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คำบรรยายภาพ: สี่เหลี่ยมมุมมน 11">
              <a:extLst>
                <a:ext uri="{FF2B5EF4-FFF2-40B4-BE49-F238E27FC236}">
                  <a16:creationId xmlns:a16="http://schemas.microsoft.com/office/drawing/2014/main" xmlns="" id="{FB0E19A6-DCE3-47D8-9514-47E04ABEE2BC}"/>
                </a:ext>
              </a:extLst>
            </p:cNvPr>
            <p:cNvSpPr/>
            <p:nvPr/>
          </p:nvSpPr>
          <p:spPr>
            <a:xfrm>
              <a:off x="1378538" y="1846276"/>
              <a:ext cx="9220200" cy="3038475"/>
            </a:xfrm>
            <a:prstGeom prst="wedgeRoundRectCallout">
              <a:avLst>
                <a:gd name="adj1" fmla="val 31130"/>
                <a:gd name="adj2" fmla="val 64381"/>
                <a:gd name="adj3" fmla="val 16667"/>
              </a:avLst>
            </a:prstGeom>
            <a:solidFill>
              <a:srgbClr val="519E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สี่เหลี่ยมผืนผ้า 9">
              <a:extLst>
                <a:ext uri="{FF2B5EF4-FFF2-40B4-BE49-F238E27FC236}">
                  <a16:creationId xmlns:a16="http://schemas.microsoft.com/office/drawing/2014/main" xmlns="" id="{17F7BC56-012B-453B-B3A9-96206F70CFD4}"/>
                </a:ext>
              </a:extLst>
            </p:cNvPr>
            <p:cNvSpPr/>
            <p:nvPr/>
          </p:nvSpPr>
          <p:spPr>
            <a:xfrm>
              <a:off x="1862137" y="2442155"/>
              <a:ext cx="8467724" cy="224676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342900" marR="0" lvl="0" indent="-342900">
                <a:spcBef>
                  <a:spcPts val="0"/>
                </a:spcBef>
                <a:spcAft>
                  <a:spcPts val="0"/>
                </a:spcAft>
                <a:buFont typeface="Wingdings" panose="05000000000000000000" pitchFamily="2" charset="2"/>
                <a:buChar char="q"/>
              </a:pPr>
              <a:r>
                <a:rPr lang="th-TH" sz="2800" dirty="0">
                  <a:solidFill>
                    <a:schemeClr val="bg1"/>
                  </a:solidFill>
                  <a:latin typeface="Cloud" panose="02000000000000000000" pitchFamily="50" charset="-34"/>
                  <a:ea typeface="Cordia New" panose="020B0304020202020204" pitchFamily="34" charset="-34"/>
                  <a:cs typeface="Cloud" panose="02000000000000000000" pitchFamily="50" charset="-34"/>
                </a:rPr>
                <a:t> </a:t>
              </a:r>
              <a:r>
                <a:rPr lang="en-US" sz="2800" dirty="0">
                  <a:solidFill>
                    <a:schemeClr val="bg1"/>
                  </a:solidFill>
                  <a:latin typeface="Cloud" panose="02000000000000000000" pitchFamily="50" charset="-34"/>
                  <a:ea typeface="Cordia New" panose="020B0304020202020204" pitchFamily="34" charset="-34"/>
                  <a:cs typeface="Cloud" panose="02000000000000000000" pitchFamily="50" charset="-34"/>
                </a:rPr>
                <a:t>Brief introduction to the employer/ company</a:t>
              </a:r>
            </a:p>
            <a:p>
              <a:pPr marL="342900" marR="0" lvl="0" indent="-342900">
                <a:spcBef>
                  <a:spcPts val="0"/>
                </a:spcBef>
                <a:spcAft>
                  <a:spcPts val="0"/>
                </a:spcAft>
                <a:buFont typeface="Wingdings" panose="05000000000000000000" pitchFamily="2" charset="2"/>
                <a:buChar char="q"/>
              </a:pPr>
              <a:r>
                <a:rPr lang="th-TH" sz="2800" dirty="0">
                  <a:solidFill>
                    <a:schemeClr val="bg1"/>
                  </a:solidFill>
                  <a:latin typeface="Cloud" panose="02000000000000000000" pitchFamily="50" charset="-34"/>
                  <a:ea typeface="Cordia New" panose="020B0304020202020204" pitchFamily="34" charset="-34"/>
                  <a:cs typeface="Cloud" panose="02000000000000000000" pitchFamily="50" charset="-34"/>
                </a:rPr>
                <a:t> </a:t>
              </a:r>
              <a:r>
                <a:rPr lang="en-US" sz="2800" dirty="0">
                  <a:solidFill>
                    <a:schemeClr val="bg1"/>
                  </a:solidFill>
                  <a:latin typeface="Cloud" panose="02000000000000000000" pitchFamily="50" charset="-34"/>
                  <a:ea typeface="Cordia New" panose="020B0304020202020204" pitchFamily="34" charset="-34"/>
                  <a:cs typeface="Cloud" panose="02000000000000000000" pitchFamily="50" charset="-34"/>
                </a:rPr>
                <a:t>Required positions &amp; quali­fications</a:t>
              </a:r>
            </a:p>
            <a:p>
              <a:pPr marL="342900" marR="0" lvl="0" indent="-342900">
                <a:spcBef>
                  <a:spcPts val="0"/>
                </a:spcBef>
                <a:spcAft>
                  <a:spcPts val="0"/>
                </a:spcAft>
                <a:buFont typeface="Wingdings" panose="05000000000000000000" pitchFamily="2" charset="2"/>
                <a:buChar char="q"/>
              </a:pPr>
              <a:r>
                <a:rPr lang="th-TH" sz="2800" dirty="0">
                  <a:solidFill>
                    <a:schemeClr val="bg1"/>
                  </a:solidFill>
                  <a:latin typeface="Cloud" panose="02000000000000000000" pitchFamily="50" charset="-34"/>
                  <a:ea typeface="Cordia New" panose="020B0304020202020204" pitchFamily="34" charset="-34"/>
                  <a:cs typeface="Cloud" panose="02000000000000000000" pitchFamily="50" charset="-34"/>
                </a:rPr>
                <a:t> </a:t>
              </a:r>
              <a:r>
                <a:rPr lang="en-US" sz="2800" dirty="0">
                  <a:solidFill>
                    <a:schemeClr val="bg1"/>
                  </a:solidFill>
                  <a:latin typeface="Cloud" panose="02000000000000000000" pitchFamily="50" charset="-34"/>
                  <a:ea typeface="Cordia New" panose="020B0304020202020204" pitchFamily="34" charset="-34"/>
                  <a:cs typeface="Cloud" panose="02000000000000000000" pitchFamily="50" charset="-34"/>
                </a:rPr>
                <a:t>Remuneration &amp; Bene­fits</a:t>
              </a:r>
            </a:p>
            <a:p>
              <a:pPr marL="342900" marR="0" lvl="0" indent="-342900">
                <a:spcBef>
                  <a:spcPts val="0"/>
                </a:spcBef>
                <a:spcAft>
                  <a:spcPts val="0"/>
                </a:spcAft>
                <a:buFont typeface="Wingdings" panose="05000000000000000000" pitchFamily="2" charset="2"/>
                <a:buChar char="q"/>
              </a:pPr>
              <a:r>
                <a:rPr lang="th-TH" sz="2800" dirty="0">
                  <a:solidFill>
                    <a:schemeClr val="bg1"/>
                  </a:solidFill>
                  <a:latin typeface="Cloud" panose="02000000000000000000" pitchFamily="50" charset="-34"/>
                  <a:ea typeface="Cordia New" panose="020B0304020202020204" pitchFamily="34" charset="-34"/>
                  <a:cs typeface="Cloud" panose="02000000000000000000" pitchFamily="50" charset="-34"/>
                </a:rPr>
                <a:t> </a:t>
              </a:r>
              <a:r>
                <a:rPr lang="en-US" sz="2800" dirty="0">
                  <a:solidFill>
                    <a:schemeClr val="bg1"/>
                  </a:solidFill>
                  <a:latin typeface="Cloud" panose="02000000000000000000" pitchFamily="50" charset="-34"/>
                  <a:ea typeface="Cordia New" panose="020B0304020202020204" pitchFamily="34" charset="-34"/>
                  <a:cs typeface="Cloud" panose="02000000000000000000" pitchFamily="50" charset="-34"/>
                </a:rPr>
                <a:t>Recommendations on how to apply for the job</a:t>
              </a:r>
            </a:p>
            <a:p>
              <a:pPr marL="342900" marR="0" lvl="0" indent="-342900">
                <a:spcBef>
                  <a:spcPts val="0"/>
                </a:spcBef>
                <a:spcAft>
                  <a:spcPts val="0"/>
                </a:spcAft>
                <a:buFont typeface="Wingdings" panose="05000000000000000000" pitchFamily="2" charset="2"/>
                <a:buChar char="q"/>
              </a:pPr>
              <a:r>
                <a:rPr lang="th-TH" sz="2800" dirty="0">
                  <a:solidFill>
                    <a:schemeClr val="bg1"/>
                  </a:solidFill>
                  <a:latin typeface="Cloud" panose="02000000000000000000" pitchFamily="50" charset="-34"/>
                  <a:ea typeface="Cordia New" panose="020B0304020202020204" pitchFamily="34" charset="-34"/>
                  <a:cs typeface="Cloud" panose="02000000000000000000" pitchFamily="50" charset="-34"/>
                </a:rPr>
                <a:t> </a:t>
              </a:r>
              <a:r>
                <a:rPr lang="en-US" sz="2800" dirty="0">
                  <a:solidFill>
                    <a:schemeClr val="bg1"/>
                  </a:solidFill>
                  <a:latin typeface="Cloud" panose="02000000000000000000" pitchFamily="50" charset="-34"/>
                  <a:ea typeface="Cordia New" panose="020B0304020202020204" pitchFamily="34" charset="-34"/>
                  <a:cs typeface="Cloud" panose="02000000000000000000" pitchFamily="50" charset="-34"/>
                </a:rPr>
                <a:t>Contact details</a:t>
              </a:r>
            </a:p>
          </p:txBody>
        </p:sp>
        <p:sp>
          <p:nvSpPr>
            <p:cNvPr id="11" name="Round Same Side Corner Rectangle 11">
              <a:extLst>
                <a:ext uri="{FF2B5EF4-FFF2-40B4-BE49-F238E27FC236}">
                  <a16:creationId xmlns:a16="http://schemas.microsoft.com/office/drawing/2014/main" xmlns="" id="{236C955C-BBE0-4C37-8E1B-A214EF231692}"/>
                </a:ext>
              </a:extLst>
            </p:cNvPr>
            <p:cNvSpPr/>
            <p:nvPr/>
          </p:nvSpPr>
          <p:spPr>
            <a:xfrm rot="13810332" flipH="1">
              <a:off x="9039983" y="5461103"/>
              <a:ext cx="1177830" cy="1151644"/>
            </a:xfrm>
            <a:custGeom>
              <a:avLst/>
              <a:gdLst/>
              <a:ahLst/>
              <a:cxnLst/>
              <a:rect l="l" t="t" r="r" b="b"/>
              <a:pathLst>
                <a:path w="2911009" h="2472345">
                  <a:moveTo>
                    <a:pt x="2219598" y="1335309"/>
                  </a:moveTo>
                  <a:lnTo>
                    <a:pt x="2219598" y="1222573"/>
                  </a:lnTo>
                  <a:cubicBezTo>
                    <a:pt x="2219598" y="1176944"/>
                    <a:pt x="2241926" y="1136530"/>
                    <a:pt x="2277694" y="1113650"/>
                  </a:cubicBezTo>
                  <a:lnTo>
                    <a:pt x="2277694" y="137786"/>
                  </a:lnTo>
                  <a:cubicBezTo>
                    <a:pt x="2277694" y="61689"/>
                    <a:pt x="2339383" y="0"/>
                    <a:pt x="2415480" y="0"/>
                  </a:cubicBezTo>
                  <a:lnTo>
                    <a:pt x="2545196" y="0"/>
                  </a:lnTo>
                  <a:cubicBezTo>
                    <a:pt x="2621293" y="0"/>
                    <a:pt x="2682982" y="61689"/>
                    <a:pt x="2682982" y="137786"/>
                  </a:cubicBezTo>
                  <a:lnTo>
                    <a:pt x="2682982" y="1099067"/>
                  </a:lnTo>
                  <a:cubicBezTo>
                    <a:pt x="2730197" y="1120049"/>
                    <a:pt x="2762708" y="1167515"/>
                    <a:pt x="2762708" y="1222573"/>
                  </a:cubicBezTo>
                  <a:lnTo>
                    <a:pt x="2762708" y="1480834"/>
                  </a:lnTo>
                  <a:close/>
                  <a:moveTo>
                    <a:pt x="241900" y="1676361"/>
                  </a:moveTo>
                  <a:cubicBezTo>
                    <a:pt x="69371" y="1631107"/>
                    <a:pt x="-34146" y="1454930"/>
                    <a:pt x="10296" y="1282189"/>
                  </a:cubicBezTo>
                  <a:cubicBezTo>
                    <a:pt x="54739" y="1109449"/>
                    <a:pt x="230428" y="1005105"/>
                    <a:pt x="403375" y="1048736"/>
                  </a:cubicBezTo>
                  <a:cubicBezTo>
                    <a:pt x="349550" y="1257945"/>
                    <a:pt x="295726" y="1467153"/>
                    <a:pt x="241900" y="1676361"/>
                  </a:cubicBezTo>
                  <a:close/>
                  <a:moveTo>
                    <a:pt x="2578947" y="2467929"/>
                  </a:moveTo>
                  <a:lnTo>
                    <a:pt x="1957545" y="2301425"/>
                  </a:lnTo>
                  <a:lnTo>
                    <a:pt x="2194209" y="1418183"/>
                  </a:lnTo>
                  <a:lnTo>
                    <a:pt x="2815611" y="1584687"/>
                  </a:lnTo>
                  <a:cubicBezTo>
                    <a:pt x="2884250" y="1603079"/>
                    <a:pt x="2924985" y="1673632"/>
                    <a:pt x="2906593" y="1742272"/>
                  </a:cubicBezTo>
                  <a:lnTo>
                    <a:pt x="2736532" y="2376947"/>
                  </a:lnTo>
                  <a:cubicBezTo>
                    <a:pt x="2718140" y="2445587"/>
                    <a:pt x="2647586" y="2486321"/>
                    <a:pt x="2578947" y="2467929"/>
                  </a:cubicBezTo>
                  <a:close/>
                  <a:moveTo>
                    <a:pt x="610249" y="2287120"/>
                  </a:moveTo>
                  <a:lnTo>
                    <a:pt x="1020264" y="756923"/>
                  </a:lnTo>
                  <a:lnTo>
                    <a:pt x="2107356" y="1398691"/>
                  </a:lnTo>
                  <a:lnTo>
                    <a:pt x="1872582" y="2274879"/>
                  </a:lnTo>
                  <a:close/>
                  <a:moveTo>
                    <a:pt x="426016" y="2349577"/>
                  </a:moveTo>
                  <a:lnTo>
                    <a:pt x="243978" y="2300800"/>
                  </a:lnTo>
                  <a:cubicBezTo>
                    <a:pt x="205115" y="2290387"/>
                    <a:pt x="182051" y="2250439"/>
                    <a:pt x="192464" y="2211576"/>
                  </a:cubicBezTo>
                  <a:lnTo>
                    <a:pt x="620679" y="613455"/>
                  </a:lnTo>
                  <a:cubicBezTo>
                    <a:pt x="631093" y="574592"/>
                    <a:pt x="671040" y="551528"/>
                    <a:pt x="709903" y="561941"/>
                  </a:cubicBezTo>
                  <a:lnTo>
                    <a:pt x="891942" y="610718"/>
                  </a:lnTo>
                  <a:cubicBezTo>
                    <a:pt x="930805" y="621132"/>
                    <a:pt x="953869" y="661079"/>
                    <a:pt x="943455" y="699942"/>
                  </a:cubicBezTo>
                  <a:lnTo>
                    <a:pt x="515240" y="2298064"/>
                  </a:lnTo>
                  <a:cubicBezTo>
                    <a:pt x="504827" y="2336927"/>
                    <a:pt x="464879" y="2359990"/>
                    <a:pt x="426016" y="2349577"/>
                  </a:cubicBezTo>
                  <a:close/>
                </a:path>
              </a:pathLst>
            </a:custGeom>
            <a:solidFill>
              <a:srgbClr val="519E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0"/>
            </a:p>
          </p:txBody>
        </p:sp>
      </p:grpSp>
    </p:spTree>
    <p:extLst>
      <p:ext uri="{BB962C8B-B14F-4D97-AF65-F5344CB8AC3E}">
        <p14:creationId xmlns:p14="http://schemas.microsoft.com/office/powerpoint/2010/main" val="78525660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>
            <a:extLst>
              <a:ext uri="{FF2B5EF4-FFF2-40B4-BE49-F238E27FC236}">
                <a16:creationId xmlns:a16="http://schemas.microsoft.com/office/drawing/2014/main" xmlns="" id="{9692AB37-DC96-48A7-BDB5-095D17BF87A4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8856" y="6305809"/>
            <a:ext cx="2554287" cy="514106"/>
          </a:xfrm>
          <a:prstGeom prst="rect">
            <a:avLst/>
          </a:prstGeom>
          <a:noFill/>
        </p:spPr>
      </p:pic>
      <p:grpSp>
        <p:nvGrpSpPr>
          <p:cNvPr id="3" name="กลุ่ม 2">
            <a:extLst>
              <a:ext uri="{FF2B5EF4-FFF2-40B4-BE49-F238E27FC236}">
                <a16:creationId xmlns:a16="http://schemas.microsoft.com/office/drawing/2014/main" xmlns="" id="{754B4C91-7449-4F9C-87E1-E230BF7BCB1A}"/>
              </a:ext>
            </a:extLst>
          </p:cNvPr>
          <p:cNvGrpSpPr/>
          <p:nvPr/>
        </p:nvGrpSpPr>
        <p:grpSpPr>
          <a:xfrm>
            <a:off x="0" y="-1"/>
            <a:ext cx="12192000" cy="1381125"/>
            <a:chOff x="0" y="-1"/>
            <a:chExt cx="12192000" cy="1381125"/>
          </a:xfrm>
        </p:grpSpPr>
        <p:sp>
          <p:nvSpPr>
            <p:cNvPr id="5" name="สี่เหลี่ยมผืนผ้า 4">
              <a:extLst>
                <a:ext uri="{FF2B5EF4-FFF2-40B4-BE49-F238E27FC236}">
                  <a16:creationId xmlns:a16="http://schemas.microsoft.com/office/drawing/2014/main" xmlns="" id="{374AE289-EE29-427E-90F8-5E467248B716}"/>
                </a:ext>
              </a:extLst>
            </p:cNvPr>
            <p:cNvSpPr/>
            <p:nvPr/>
          </p:nvSpPr>
          <p:spPr>
            <a:xfrm>
              <a:off x="0" y="-1"/>
              <a:ext cx="12192000" cy="1381125"/>
            </a:xfrm>
            <a:prstGeom prst="rect">
              <a:avLst/>
            </a:prstGeom>
            <a:solidFill>
              <a:srgbClr val="519E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สี่เหลี่ยมผืนผ้า 5">
              <a:extLst>
                <a:ext uri="{FF2B5EF4-FFF2-40B4-BE49-F238E27FC236}">
                  <a16:creationId xmlns:a16="http://schemas.microsoft.com/office/drawing/2014/main" xmlns="" id="{C411589A-64FB-4431-BC65-FDCF08CE0547}"/>
                </a:ext>
              </a:extLst>
            </p:cNvPr>
            <p:cNvSpPr/>
            <p:nvPr/>
          </p:nvSpPr>
          <p:spPr>
            <a:xfrm>
              <a:off x="0" y="-1"/>
              <a:ext cx="428625" cy="1381125"/>
            </a:xfrm>
            <a:prstGeom prst="rect">
              <a:avLst/>
            </a:prstGeom>
            <a:solidFill>
              <a:srgbClr val="F29E9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รูปครึ่งกรอบ 6">
              <a:extLst>
                <a:ext uri="{FF2B5EF4-FFF2-40B4-BE49-F238E27FC236}">
                  <a16:creationId xmlns:a16="http://schemas.microsoft.com/office/drawing/2014/main" xmlns="" id="{4C0F2F7C-13E0-4F32-9D82-769DBB85F5A5}"/>
                </a:ext>
              </a:extLst>
            </p:cNvPr>
            <p:cNvSpPr/>
            <p:nvPr/>
          </p:nvSpPr>
          <p:spPr>
            <a:xfrm rot="5400000">
              <a:off x="11582400" y="-9526"/>
              <a:ext cx="600075" cy="619125"/>
            </a:xfrm>
            <a:prstGeom prst="halfFrame">
              <a:avLst/>
            </a:prstGeom>
            <a:solidFill>
              <a:srgbClr val="F29E9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8" name="สี่เหลี่ยมผืนผ้า 7">
            <a:extLst>
              <a:ext uri="{FF2B5EF4-FFF2-40B4-BE49-F238E27FC236}">
                <a16:creationId xmlns:a16="http://schemas.microsoft.com/office/drawing/2014/main" xmlns="" id="{4FEAB16D-C5A6-4B46-A536-3E40E356AB17}"/>
              </a:ext>
            </a:extLst>
          </p:cNvPr>
          <p:cNvSpPr/>
          <p:nvPr/>
        </p:nvSpPr>
        <p:spPr>
          <a:xfrm>
            <a:off x="1010503" y="300036"/>
            <a:ext cx="10637720" cy="80021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  <a:tabLst>
                <a:tab pos="1242060" algn="l"/>
              </a:tabLst>
            </a:pPr>
            <a:r>
              <a:rPr lang="en-US" sz="4000" b="1" dirty="0">
                <a:solidFill>
                  <a:schemeClr val="bg1"/>
                </a:solidFill>
                <a:latin typeface="Cloud" panose="02000000000000000000" pitchFamily="50" charset="-34"/>
                <a:ea typeface="Calibri" panose="020F0502020204030204" pitchFamily="34" charset="0"/>
                <a:cs typeface="Cloud" panose="02000000000000000000" pitchFamily="50" charset="-34"/>
              </a:rPr>
              <a:t>Brief introduction to the employer/company</a:t>
            </a:r>
            <a:endParaRPr lang="en-US" sz="4000" dirty="0">
              <a:solidFill>
                <a:schemeClr val="bg1"/>
              </a:solidFill>
              <a:effectLst/>
              <a:latin typeface="Cloud" panose="02000000000000000000" pitchFamily="50" charset="-34"/>
              <a:ea typeface="Calibri" panose="020F0502020204030204" pitchFamily="34" charset="0"/>
              <a:cs typeface="Cloud" panose="02000000000000000000" pitchFamily="50" charset="-34"/>
            </a:endParaRPr>
          </a:p>
        </p:txBody>
      </p:sp>
      <p:pic>
        <p:nvPicPr>
          <p:cNvPr id="13" name="รูปภาพ 12">
            <a:extLst>
              <a:ext uri="{FF2B5EF4-FFF2-40B4-BE49-F238E27FC236}">
                <a16:creationId xmlns:a16="http://schemas.microsoft.com/office/drawing/2014/main" xmlns="" id="{5B2657F4-868A-43AA-ACB3-3B6DF90D05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072" l="0" r="97846">
                        <a14:backgroundMark x1="3077" y1="2320" x2="21949" y2="1624"/>
                        <a14:backgroundMark x1="46462" y1="20186" x2="46051" y2="317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3175" y="3429000"/>
            <a:ext cx="7430144" cy="3284505"/>
          </a:xfrm>
          <a:prstGeom prst="rect">
            <a:avLst/>
          </a:prstGeom>
          <a:effectLst>
            <a:outerShdw blurRad="76200" dist="38100" dir="2700000" sx="102000" sy="102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9" name="กลุ่ม 8">
            <a:extLst>
              <a:ext uri="{FF2B5EF4-FFF2-40B4-BE49-F238E27FC236}">
                <a16:creationId xmlns:a16="http://schemas.microsoft.com/office/drawing/2014/main" xmlns="" id="{05795696-1181-4194-9AD9-5FE43B118B2B}"/>
              </a:ext>
            </a:extLst>
          </p:cNvPr>
          <p:cNvGrpSpPr/>
          <p:nvPr/>
        </p:nvGrpSpPr>
        <p:grpSpPr>
          <a:xfrm>
            <a:off x="2543175" y="1586041"/>
            <a:ext cx="6696075" cy="1757362"/>
            <a:chOff x="2543175" y="1586041"/>
            <a:chExt cx="6696075" cy="1757362"/>
          </a:xfrm>
        </p:grpSpPr>
        <p:grpSp>
          <p:nvGrpSpPr>
            <p:cNvPr id="11" name="กลุ่ม 10">
              <a:extLst>
                <a:ext uri="{FF2B5EF4-FFF2-40B4-BE49-F238E27FC236}">
                  <a16:creationId xmlns:a16="http://schemas.microsoft.com/office/drawing/2014/main" xmlns="" id="{7B554A37-D4AF-41F0-81F1-0D5C44A9776D}"/>
                </a:ext>
              </a:extLst>
            </p:cNvPr>
            <p:cNvGrpSpPr/>
            <p:nvPr/>
          </p:nvGrpSpPr>
          <p:grpSpPr>
            <a:xfrm>
              <a:off x="2543175" y="1586041"/>
              <a:ext cx="6696075" cy="1504950"/>
              <a:chOff x="2857500" y="1752600"/>
              <a:chExt cx="6696075" cy="1504950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2" name="สี่เหลี่ยมผืนผ้า: มุมมน 1">
                <a:extLst>
                  <a:ext uri="{FF2B5EF4-FFF2-40B4-BE49-F238E27FC236}">
                    <a16:creationId xmlns:a16="http://schemas.microsoft.com/office/drawing/2014/main" xmlns="" id="{653816B2-E20E-4451-AAF9-223A8507DD83}"/>
                  </a:ext>
                </a:extLst>
              </p:cNvPr>
              <p:cNvSpPr/>
              <p:nvPr/>
            </p:nvSpPr>
            <p:spPr>
              <a:xfrm>
                <a:off x="2857500" y="1752600"/>
                <a:ext cx="6696075" cy="1504950"/>
              </a:xfrm>
              <a:prstGeom prst="roundRect">
                <a:avLst/>
              </a:prstGeom>
              <a:solidFill>
                <a:srgbClr val="519E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สี่เหลี่ยมผืนผ้า 9">
                <a:extLst>
                  <a:ext uri="{FF2B5EF4-FFF2-40B4-BE49-F238E27FC236}">
                    <a16:creationId xmlns:a16="http://schemas.microsoft.com/office/drawing/2014/main" xmlns="" id="{622FE341-3901-4015-A038-E89E16A741BB}"/>
                  </a:ext>
                </a:extLst>
              </p:cNvPr>
              <p:cNvSpPr/>
              <p:nvPr/>
            </p:nvSpPr>
            <p:spPr>
              <a:xfrm>
                <a:off x="3259930" y="1951603"/>
                <a:ext cx="5891213" cy="1083374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>
                <a:spAutoFit/>
              </a:bodyPr>
              <a:lstStyle/>
              <a:p>
                <a:pPr>
                  <a:lnSpc>
                    <a:spcPct val="115000"/>
                  </a:lnSpc>
                  <a:spcAft>
                    <a:spcPts val="1000"/>
                  </a:spcAft>
                </a:pPr>
                <a:r>
                  <a:rPr lang="th-TH" sz="2800" b="1" dirty="0">
                    <a:solidFill>
                      <a:schemeClr val="bg1"/>
                    </a:solidFill>
                    <a:latin typeface="TH Sarabun New" panose="020B0500040200020003" pitchFamily="34" charset="-34"/>
                    <a:ea typeface="Calibri" panose="020F0502020204030204" pitchFamily="34" charset="0"/>
                    <a:cs typeface="TH Sarabun New" panose="020B0500040200020003" pitchFamily="34" charset="-34"/>
                  </a:rPr>
                  <a:t>ส่วนแรกของประกาศรับสมัครงานให้ข้อมูลเกี่ยวกับองค์กร และบอกนโยบายของการรับสมัครงานในตำแหน่งต่าง ๆ</a:t>
                </a:r>
                <a:r>
                  <a:rPr lang="en-US" sz="2800" b="1" dirty="0">
                    <a:solidFill>
                      <a:schemeClr val="bg1"/>
                    </a:solidFill>
                    <a:latin typeface="TH Sarabun New" panose="020B0500040200020003" pitchFamily="34" charset="-34"/>
                    <a:ea typeface="Calibri" panose="020F0502020204030204" pitchFamily="34" charset="0"/>
                    <a:cs typeface="TH Sarabun New" panose="020B0500040200020003" pitchFamily="34" charset="-34"/>
                  </a:rPr>
                  <a:t> </a:t>
                </a:r>
              </a:p>
            </p:txBody>
          </p:sp>
        </p:grpSp>
        <p:sp>
          <p:nvSpPr>
            <p:cNvPr id="14" name="ลูกศร: เครื่องหมายบั้ง 13">
              <a:extLst>
                <a:ext uri="{FF2B5EF4-FFF2-40B4-BE49-F238E27FC236}">
                  <a16:creationId xmlns:a16="http://schemas.microsoft.com/office/drawing/2014/main" xmlns="" id="{7144D0B1-A2CC-4A20-A52B-63EB1313E852}"/>
                </a:ext>
              </a:extLst>
            </p:cNvPr>
            <p:cNvSpPr/>
            <p:nvPr/>
          </p:nvSpPr>
          <p:spPr>
            <a:xfrm rot="5400000">
              <a:off x="5843586" y="2630854"/>
              <a:ext cx="504825" cy="920273"/>
            </a:xfrm>
            <a:prstGeom prst="chevron">
              <a:avLst>
                <a:gd name="adj" fmla="val 27358"/>
              </a:avLst>
            </a:prstGeom>
            <a:solidFill>
              <a:schemeClr val="accent4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91942578"/>
      </p:ext>
    </p:extLst>
  </p:cSld>
  <p:clrMapOvr>
    <a:masterClrMapping/>
  </p:clrMapOvr>
  <p:transition spd="med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รูปภาพ 11">
            <a:extLst>
              <a:ext uri="{FF2B5EF4-FFF2-40B4-BE49-F238E27FC236}">
                <a16:creationId xmlns:a16="http://schemas.microsoft.com/office/drawing/2014/main" xmlns="" id="{3DA57F88-3C6D-47E0-BF2F-793612CF22A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1" b="2506"/>
          <a:stretch/>
        </p:blipFill>
        <p:spPr>
          <a:xfrm>
            <a:off x="2524125" y="3355489"/>
            <a:ext cx="7400925" cy="3283436"/>
          </a:xfrm>
          <a:prstGeom prst="rect">
            <a:avLst/>
          </a:prstGeom>
        </p:spPr>
      </p:pic>
      <p:pic>
        <p:nvPicPr>
          <p:cNvPr id="4" name="Picture 1">
            <a:extLst>
              <a:ext uri="{FF2B5EF4-FFF2-40B4-BE49-F238E27FC236}">
                <a16:creationId xmlns:a16="http://schemas.microsoft.com/office/drawing/2014/main" xmlns="" id="{9692AB37-DC96-48A7-BDB5-095D17BF87A4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8856" y="6305809"/>
            <a:ext cx="2554287" cy="514106"/>
          </a:xfrm>
          <a:prstGeom prst="rect">
            <a:avLst/>
          </a:prstGeom>
          <a:noFill/>
        </p:spPr>
      </p:pic>
      <p:grpSp>
        <p:nvGrpSpPr>
          <p:cNvPr id="3" name="กลุ่ม 2">
            <a:extLst>
              <a:ext uri="{FF2B5EF4-FFF2-40B4-BE49-F238E27FC236}">
                <a16:creationId xmlns:a16="http://schemas.microsoft.com/office/drawing/2014/main" xmlns="" id="{CF11810E-B8B4-4B27-A094-DA4B6FC4E715}"/>
              </a:ext>
            </a:extLst>
          </p:cNvPr>
          <p:cNvGrpSpPr/>
          <p:nvPr/>
        </p:nvGrpSpPr>
        <p:grpSpPr>
          <a:xfrm>
            <a:off x="0" y="-1"/>
            <a:ext cx="12192000" cy="1381125"/>
            <a:chOff x="0" y="-1"/>
            <a:chExt cx="12192000" cy="1381125"/>
          </a:xfrm>
        </p:grpSpPr>
        <p:sp>
          <p:nvSpPr>
            <p:cNvPr id="5" name="สี่เหลี่ยมผืนผ้า 4">
              <a:extLst>
                <a:ext uri="{FF2B5EF4-FFF2-40B4-BE49-F238E27FC236}">
                  <a16:creationId xmlns:a16="http://schemas.microsoft.com/office/drawing/2014/main" xmlns="" id="{3F82676A-0F2B-44A1-85F1-7DF55EB92CE3}"/>
                </a:ext>
              </a:extLst>
            </p:cNvPr>
            <p:cNvSpPr/>
            <p:nvPr/>
          </p:nvSpPr>
          <p:spPr>
            <a:xfrm>
              <a:off x="0" y="-1"/>
              <a:ext cx="12192000" cy="1381125"/>
            </a:xfrm>
            <a:prstGeom prst="rect">
              <a:avLst/>
            </a:prstGeom>
            <a:solidFill>
              <a:srgbClr val="519E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สี่เหลี่ยมผืนผ้า 5">
              <a:extLst>
                <a:ext uri="{FF2B5EF4-FFF2-40B4-BE49-F238E27FC236}">
                  <a16:creationId xmlns:a16="http://schemas.microsoft.com/office/drawing/2014/main" xmlns="" id="{48031496-8857-455A-AF1B-13893BCFD63C}"/>
                </a:ext>
              </a:extLst>
            </p:cNvPr>
            <p:cNvSpPr/>
            <p:nvPr/>
          </p:nvSpPr>
          <p:spPr>
            <a:xfrm>
              <a:off x="0" y="-1"/>
              <a:ext cx="428625" cy="1381125"/>
            </a:xfrm>
            <a:prstGeom prst="rect">
              <a:avLst/>
            </a:prstGeom>
            <a:solidFill>
              <a:srgbClr val="F29E9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รูปครึ่งกรอบ 6">
              <a:extLst>
                <a:ext uri="{FF2B5EF4-FFF2-40B4-BE49-F238E27FC236}">
                  <a16:creationId xmlns:a16="http://schemas.microsoft.com/office/drawing/2014/main" xmlns="" id="{F8EC6789-2565-410F-B955-3490EEEFCA25}"/>
                </a:ext>
              </a:extLst>
            </p:cNvPr>
            <p:cNvSpPr/>
            <p:nvPr/>
          </p:nvSpPr>
          <p:spPr>
            <a:xfrm rot="5400000">
              <a:off x="11582400" y="-9526"/>
              <a:ext cx="600075" cy="619125"/>
            </a:xfrm>
            <a:prstGeom prst="halfFrame">
              <a:avLst/>
            </a:prstGeom>
            <a:solidFill>
              <a:srgbClr val="F29E9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8" name="สี่เหลี่ยมผืนผ้า 7">
            <a:extLst>
              <a:ext uri="{FF2B5EF4-FFF2-40B4-BE49-F238E27FC236}">
                <a16:creationId xmlns:a16="http://schemas.microsoft.com/office/drawing/2014/main" xmlns="" id="{691ED406-9064-496F-9FEC-1F3B389F0CCB}"/>
              </a:ext>
            </a:extLst>
          </p:cNvPr>
          <p:cNvSpPr/>
          <p:nvPr/>
        </p:nvSpPr>
        <p:spPr>
          <a:xfrm>
            <a:off x="2018375" y="300036"/>
            <a:ext cx="8621976" cy="80021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  <a:tabLst>
                <a:tab pos="1242060" algn="l"/>
              </a:tabLst>
            </a:pPr>
            <a:r>
              <a:rPr lang="en-US" sz="4000" b="1" dirty="0">
                <a:solidFill>
                  <a:schemeClr val="bg1"/>
                </a:solidFill>
                <a:latin typeface="Cloud" panose="02000000000000000000" pitchFamily="50" charset="-34"/>
                <a:ea typeface="Calibri" panose="020F0502020204030204" pitchFamily="34" charset="0"/>
                <a:cs typeface="Cloud" panose="02000000000000000000" pitchFamily="50" charset="-34"/>
              </a:rPr>
              <a:t>Required positions &amp; qualifications </a:t>
            </a:r>
            <a:endParaRPr lang="en-US" sz="4000" dirty="0">
              <a:solidFill>
                <a:schemeClr val="bg1"/>
              </a:solidFill>
              <a:effectLst/>
              <a:latin typeface="Cloud" panose="02000000000000000000" pitchFamily="50" charset="-34"/>
              <a:ea typeface="Calibri" panose="020F0502020204030204" pitchFamily="34" charset="0"/>
              <a:cs typeface="Cloud" panose="02000000000000000000" pitchFamily="50" charset="-34"/>
            </a:endParaRPr>
          </a:p>
        </p:txBody>
      </p:sp>
      <p:grpSp>
        <p:nvGrpSpPr>
          <p:cNvPr id="2" name="กลุ่ม 1">
            <a:extLst>
              <a:ext uri="{FF2B5EF4-FFF2-40B4-BE49-F238E27FC236}">
                <a16:creationId xmlns:a16="http://schemas.microsoft.com/office/drawing/2014/main" xmlns="" id="{43117E23-4F12-41BD-8206-D043F39FE13E}"/>
              </a:ext>
            </a:extLst>
          </p:cNvPr>
          <p:cNvGrpSpPr/>
          <p:nvPr/>
        </p:nvGrpSpPr>
        <p:grpSpPr>
          <a:xfrm>
            <a:off x="785813" y="1508602"/>
            <a:ext cx="11087100" cy="1724033"/>
            <a:chOff x="785813" y="1508602"/>
            <a:chExt cx="11087100" cy="1724033"/>
          </a:xfrm>
        </p:grpSpPr>
        <p:grpSp>
          <p:nvGrpSpPr>
            <p:cNvPr id="9" name="กลุ่ม 8">
              <a:extLst>
                <a:ext uri="{FF2B5EF4-FFF2-40B4-BE49-F238E27FC236}">
                  <a16:creationId xmlns:a16="http://schemas.microsoft.com/office/drawing/2014/main" xmlns="" id="{7980BC03-2B53-4909-95A7-76C4E12DCB7D}"/>
                </a:ext>
              </a:extLst>
            </p:cNvPr>
            <p:cNvGrpSpPr/>
            <p:nvPr/>
          </p:nvGrpSpPr>
          <p:grpSpPr>
            <a:xfrm>
              <a:off x="785813" y="1508602"/>
              <a:ext cx="11087100" cy="1381125"/>
              <a:chOff x="1842340" y="2004884"/>
              <a:chExt cx="9267813" cy="1381125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10" name="สี่เหลี่ยมผืนผ้า: มุมมน 9">
                <a:extLst>
                  <a:ext uri="{FF2B5EF4-FFF2-40B4-BE49-F238E27FC236}">
                    <a16:creationId xmlns:a16="http://schemas.microsoft.com/office/drawing/2014/main" xmlns="" id="{4DC42F68-7980-4A69-B251-6FE08AC3D0BF}"/>
                  </a:ext>
                </a:extLst>
              </p:cNvPr>
              <p:cNvSpPr/>
              <p:nvPr/>
            </p:nvSpPr>
            <p:spPr>
              <a:xfrm>
                <a:off x="1842340" y="2004884"/>
                <a:ext cx="9267813" cy="1381125"/>
              </a:xfrm>
              <a:prstGeom prst="roundRect">
                <a:avLst/>
              </a:prstGeom>
              <a:solidFill>
                <a:srgbClr val="F29E9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สี่เหลี่ยมผืนผ้า 10">
                <a:extLst>
                  <a:ext uri="{FF2B5EF4-FFF2-40B4-BE49-F238E27FC236}">
                    <a16:creationId xmlns:a16="http://schemas.microsoft.com/office/drawing/2014/main" xmlns="" id="{265B789C-7275-43C5-8695-836CF2C67BE6}"/>
                  </a:ext>
                </a:extLst>
              </p:cNvPr>
              <p:cNvSpPr/>
              <p:nvPr/>
            </p:nvSpPr>
            <p:spPr>
              <a:xfrm>
                <a:off x="2081548" y="2181095"/>
                <a:ext cx="8853438" cy="1083374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>
                <a:spAutoFit/>
              </a:bodyPr>
              <a:lstStyle/>
              <a:p>
                <a:pPr>
                  <a:lnSpc>
                    <a:spcPct val="115000"/>
                  </a:lnSpc>
                  <a:spcAft>
                    <a:spcPts val="1000"/>
                  </a:spcAft>
                </a:pPr>
                <a:r>
                  <a:rPr lang="th-TH" sz="2800" b="1" dirty="0">
                    <a:solidFill>
                      <a:schemeClr val="bg1"/>
                    </a:solidFill>
                    <a:latin typeface="TH Sarabun New" panose="020B0500040200020003" pitchFamily="34" charset="-34"/>
                    <a:ea typeface="Calibri" panose="020F0502020204030204" pitchFamily="34" charset="0"/>
                    <a:cs typeface="TH Sarabun New" panose="020B0500040200020003" pitchFamily="34" charset="-34"/>
                  </a:rPr>
                  <a:t>ส่วนที่บริษัทบอกตำแหน่งที่เปิดรับสมัคร และให้ข้อมูลคุณสมบัติ(</a:t>
                </a:r>
                <a:r>
                  <a:rPr lang="en-US" sz="2800" b="1" dirty="0">
                    <a:solidFill>
                      <a:schemeClr val="bg1"/>
                    </a:solidFill>
                    <a:latin typeface="TH Sarabun New" panose="020B0500040200020003" pitchFamily="34" charset="-34"/>
                    <a:ea typeface="Calibri" panose="020F0502020204030204" pitchFamily="34" charset="0"/>
                    <a:cs typeface="TH Sarabun New" panose="020B0500040200020003" pitchFamily="34" charset="-34"/>
                  </a:rPr>
                  <a:t>qualifications) </a:t>
                </a:r>
                <a:r>
                  <a:rPr lang="th-TH" sz="2800" b="1" dirty="0">
                    <a:solidFill>
                      <a:schemeClr val="bg1"/>
                    </a:solidFill>
                    <a:latin typeface="TH Sarabun New" panose="020B0500040200020003" pitchFamily="34" charset="-34"/>
                    <a:ea typeface="Calibri" panose="020F0502020204030204" pitchFamily="34" charset="0"/>
                    <a:cs typeface="TH Sarabun New" panose="020B0500040200020003" pitchFamily="34" charset="-34"/>
                  </a:rPr>
                  <a:t>ของผู้ที่ต้องการสมัครงานในตำแหน่งดังกล่าว นอกจากนั้นยังพบว่า บางครั้งยังให้รายละเอียดของงาน(</a:t>
                </a:r>
                <a:r>
                  <a:rPr lang="en-US" sz="2800" b="1" dirty="0">
                    <a:solidFill>
                      <a:schemeClr val="bg1"/>
                    </a:solidFill>
                    <a:latin typeface="TH Sarabun New" panose="020B0500040200020003" pitchFamily="34" charset="-34"/>
                    <a:ea typeface="Calibri" panose="020F0502020204030204" pitchFamily="34" charset="0"/>
                    <a:cs typeface="TH Sarabun New" panose="020B0500040200020003" pitchFamily="34" charset="-34"/>
                  </a:rPr>
                  <a:t>job description) </a:t>
                </a:r>
                <a:r>
                  <a:rPr lang="th-TH" sz="2800" b="1" dirty="0">
                    <a:solidFill>
                      <a:schemeClr val="bg1"/>
                    </a:solidFill>
                    <a:latin typeface="TH Sarabun New" panose="020B0500040200020003" pitchFamily="34" charset="-34"/>
                    <a:ea typeface="Calibri" panose="020F0502020204030204" pitchFamily="34" charset="0"/>
                    <a:cs typeface="TH Sarabun New" panose="020B0500040200020003" pitchFamily="34" charset="-34"/>
                  </a:rPr>
                  <a:t>ในส่วนนี้ด้วย</a:t>
                </a:r>
                <a:endParaRPr lang="en-US" sz="2800" b="1" dirty="0">
                  <a:solidFill>
                    <a:schemeClr val="bg1"/>
                  </a:solidFill>
                  <a:latin typeface="TH Sarabun New" panose="020B0500040200020003" pitchFamily="34" charset="-34"/>
                  <a:ea typeface="Calibri" panose="020F0502020204030204" pitchFamily="34" charset="0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14" name="ลูกศร: เครื่องหมายบั้ง 13">
              <a:extLst>
                <a:ext uri="{FF2B5EF4-FFF2-40B4-BE49-F238E27FC236}">
                  <a16:creationId xmlns:a16="http://schemas.microsoft.com/office/drawing/2014/main" xmlns="" id="{EF7417A9-EC2B-4C07-9AE0-844F83A7ABB8}"/>
                </a:ext>
              </a:extLst>
            </p:cNvPr>
            <p:cNvSpPr/>
            <p:nvPr/>
          </p:nvSpPr>
          <p:spPr>
            <a:xfrm rot="5400000">
              <a:off x="6115256" y="2520086"/>
              <a:ext cx="504825" cy="920273"/>
            </a:xfrm>
            <a:prstGeom prst="chevron">
              <a:avLst>
                <a:gd name="adj" fmla="val 27358"/>
              </a:avLst>
            </a:prstGeom>
            <a:solidFill>
              <a:schemeClr val="accent4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5038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>
            <a:extLst>
              <a:ext uri="{FF2B5EF4-FFF2-40B4-BE49-F238E27FC236}">
                <a16:creationId xmlns:a16="http://schemas.microsoft.com/office/drawing/2014/main" xmlns="" id="{9692AB37-DC96-48A7-BDB5-095D17BF87A4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8856" y="6305809"/>
            <a:ext cx="2554287" cy="514106"/>
          </a:xfrm>
          <a:prstGeom prst="rect">
            <a:avLst/>
          </a:prstGeom>
          <a:noFill/>
        </p:spPr>
      </p:pic>
      <p:grpSp>
        <p:nvGrpSpPr>
          <p:cNvPr id="3" name="กลุ่ม 2">
            <a:extLst>
              <a:ext uri="{FF2B5EF4-FFF2-40B4-BE49-F238E27FC236}">
                <a16:creationId xmlns:a16="http://schemas.microsoft.com/office/drawing/2014/main" xmlns="" id="{69F4DB12-514F-4D6D-9B4C-501165B73C43}"/>
              </a:ext>
            </a:extLst>
          </p:cNvPr>
          <p:cNvGrpSpPr/>
          <p:nvPr/>
        </p:nvGrpSpPr>
        <p:grpSpPr>
          <a:xfrm>
            <a:off x="0" y="-1"/>
            <a:ext cx="12192000" cy="1381125"/>
            <a:chOff x="0" y="-1"/>
            <a:chExt cx="12192000" cy="1381125"/>
          </a:xfrm>
        </p:grpSpPr>
        <p:sp>
          <p:nvSpPr>
            <p:cNvPr id="5" name="สี่เหลี่ยมผืนผ้า 4">
              <a:extLst>
                <a:ext uri="{FF2B5EF4-FFF2-40B4-BE49-F238E27FC236}">
                  <a16:creationId xmlns:a16="http://schemas.microsoft.com/office/drawing/2014/main" xmlns="" id="{7DBA0B53-16C2-4EF4-8767-E671968D400E}"/>
                </a:ext>
              </a:extLst>
            </p:cNvPr>
            <p:cNvSpPr/>
            <p:nvPr/>
          </p:nvSpPr>
          <p:spPr>
            <a:xfrm>
              <a:off x="0" y="-1"/>
              <a:ext cx="12192000" cy="1381125"/>
            </a:xfrm>
            <a:prstGeom prst="rect">
              <a:avLst/>
            </a:prstGeom>
            <a:solidFill>
              <a:srgbClr val="519E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สี่เหลี่ยมผืนผ้า 5">
              <a:extLst>
                <a:ext uri="{FF2B5EF4-FFF2-40B4-BE49-F238E27FC236}">
                  <a16:creationId xmlns:a16="http://schemas.microsoft.com/office/drawing/2014/main" xmlns="" id="{CE32795C-FDC2-4C96-959E-532E5198DD9E}"/>
                </a:ext>
              </a:extLst>
            </p:cNvPr>
            <p:cNvSpPr/>
            <p:nvPr/>
          </p:nvSpPr>
          <p:spPr>
            <a:xfrm>
              <a:off x="0" y="-1"/>
              <a:ext cx="428625" cy="1381125"/>
            </a:xfrm>
            <a:prstGeom prst="rect">
              <a:avLst/>
            </a:prstGeom>
            <a:solidFill>
              <a:srgbClr val="F29E9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รูปครึ่งกรอบ 6">
              <a:extLst>
                <a:ext uri="{FF2B5EF4-FFF2-40B4-BE49-F238E27FC236}">
                  <a16:creationId xmlns:a16="http://schemas.microsoft.com/office/drawing/2014/main" xmlns="" id="{503B72AF-0336-43AE-8EC5-524D7AC625D6}"/>
                </a:ext>
              </a:extLst>
            </p:cNvPr>
            <p:cNvSpPr/>
            <p:nvPr/>
          </p:nvSpPr>
          <p:spPr>
            <a:xfrm rot="5400000">
              <a:off x="11582400" y="-9526"/>
              <a:ext cx="600075" cy="619125"/>
            </a:xfrm>
            <a:prstGeom prst="halfFrame">
              <a:avLst/>
            </a:prstGeom>
            <a:solidFill>
              <a:srgbClr val="F29E9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8" name="สี่เหลี่ยมผืนผ้า 7">
            <a:extLst>
              <a:ext uri="{FF2B5EF4-FFF2-40B4-BE49-F238E27FC236}">
                <a16:creationId xmlns:a16="http://schemas.microsoft.com/office/drawing/2014/main" xmlns="" id="{97DB74ED-3A7C-4FDC-A708-7E2812BE23A2}"/>
              </a:ext>
            </a:extLst>
          </p:cNvPr>
          <p:cNvSpPr/>
          <p:nvPr/>
        </p:nvSpPr>
        <p:spPr>
          <a:xfrm>
            <a:off x="1010503" y="300036"/>
            <a:ext cx="10637720" cy="80021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  <a:tabLst>
                <a:tab pos="1242060" algn="l"/>
              </a:tabLst>
            </a:pPr>
            <a:r>
              <a:rPr lang="en-US" sz="4000" b="1" dirty="0">
                <a:solidFill>
                  <a:schemeClr val="bg1"/>
                </a:solidFill>
                <a:latin typeface="Cloud" panose="02000000000000000000" pitchFamily="50" charset="-34"/>
                <a:ea typeface="Calibri" panose="020F0502020204030204" pitchFamily="34" charset="0"/>
                <a:cs typeface="Cloud" panose="02000000000000000000" pitchFamily="50" charset="-34"/>
              </a:rPr>
              <a:t>Brief introduction to the employer/company</a:t>
            </a:r>
            <a:endParaRPr lang="en-US" sz="4000" dirty="0">
              <a:solidFill>
                <a:schemeClr val="bg1"/>
              </a:solidFill>
              <a:effectLst/>
              <a:latin typeface="Cloud" panose="02000000000000000000" pitchFamily="50" charset="-34"/>
              <a:ea typeface="Calibri" panose="020F0502020204030204" pitchFamily="34" charset="0"/>
              <a:cs typeface="Cloud" panose="02000000000000000000" pitchFamily="50" charset="-34"/>
            </a:endParaRPr>
          </a:p>
        </p:txBody>
      </p:sp>
      <p:grpSp>
        <p:nvGrpSpPr>
          <p:cNvPr id="2" name="กลุ่ม 1">
            <a:extLst>
              <a:ext uri="{FF2B5EF4-FFF2-40B4-BE49-F238E27FC236}">
                <a16:creationId xmlns:a16="http://schemas.microsoft.com/office/drawing/2014/main" xmlns="" id="{3BAD3698-3D28-4B04-9F00-537F996CDB58}"/>
              </a:ext>
            </a:extLst>
          </p:cNvPr>
          <p:cNvGrpSpPr/>
          <p:nvPr/>
        </p:nvGrpSpPr>
        <p:grpSpPr>
          <a:xfrm>
            <a:off x="2543175" y="1586041"/>
            <a:ext cx="6696075" cy="1757362"/>
            <a:chOff x="2543175" y="1586041"/>
            <a:chExt cx="6696075" cy="1757362"/>
          </a:xfrm>
        </p:grpSpPr>
        <p:grpSp>
          <p:nvGrpSpPr>
            <p:cNvPr id="9" name="กลุ่ม 8">
              <a:extLst>
                <a:ext uri="{FF2B5EF4-FFF2-40B4-BE49-F238E27FC236}">
                  <a16:creationId xmlns:a16="http://schemas.microsoft.com/office/drawing/2014/main" xmlns="" id="{CBECF9A8-2B65-4CF6-993B-C1E99AFD8B19}"/>
                </a:ext>
              </a:extLst>
            </p:cNvPr>
            <p:cNvGrpSpPr/>
            <p:nvPr/>
          </p:nvGrpSpPr>
          <p:grpSpPr>
            <a:xfrm>
              <a:off x="2543175" y="1586041"/>
              <a:ext cx="6696075" cy="1504950"/>
              <a:chOff x="2857500" y="1752600"/>
              <a:chExt cx="6696075" cy="1504950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10" name="สี่เหลี่ยมผืนผ้า: มุมมน 9">
                <a:extLst>
                  <a:ext uri="{FF2B5EF4-FFF2-40B4-BE49-F238E27FC236}">
                    <a16:creationId xmlns:a16="http://schemas.microsoft.com/office/drawing/2014/main" xmlns="" id="{3DEA7650-E782-4742-A904-913CA041BB5F}"/>
                  </a:ext>
                </a:extLst>
              </p:cNvPr>
              <p:cNvSpPr/>
              <p:nvPr/>
            </p:nvSpPr>
            <p:spPr>
              <a:xfrm>
                <a:off x="2857500" y="1752600"/>
                <a:ext cx="6696075" cy="1504950"/>
              </a:xfrm>
              <a:prstGeom prst="roundRect">
                <a:avLst/>
              </a:prstGeom>
              <a:solidFill>
                <a:srgbClr val="519E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สี่เหลี่ยมผืนผ้า 10">
                <a:extLst>
                  <a:ext uri="{FF2B5EF4-FFF2-40B4-BE49-F238E27FC236}">
                    <a16:creationId xmlns:a16="http://schemas.microsoft.com/office/drawing/2014/main" xmlns="" id="{14474CDD-F63A-458B-A6DF-CDD4DB6E4510}"/>
                  </a:ext>
                </a:extLst>
              </p:cNvPr>
              <p:cNvSpPr/>
              <p:nvPr/>
            </p:nvSpPr>
            <p:spPr>
              <a:xfrm>
                <a:off x="3259930" y="1951603"/>
                <a:ext cx="6179345" cy="1083374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>
                <a:spAutoFit/>
              </a:bodyPr>
              <a:lstStyle/>
              <a:p>
                <a:pPr>
                  <a:lnSpc>
                    <a:spcPct val="115000"/>
                  </a:lnSpc>
                  <a:spcAft>
                    <a:spcPts val="1000"/>
                  </a:spcAft>
                </a:pPr>
                <a:r>
                  <a:rPr lang="th-TH" sz="2800" b="1" dirty="0">
                    <a:solidFill>
                      <a:schemeClr val="bg1"/>
                    </a:solidFill>
                    <a:latin typeface="TH Sarabun New" panose="020B0500040200020003" pitchFamily="34" charset="-34"/>
                    <a:ea typeface="Calibri" panose="020F0502020204030204" pitchFamily="34" charset="0"/>
                    <a:cs typeface="TH Sarabun New" panose="020B0500040200020003" pitchFamily="34" charset="-34"/>
                  </a:rPr>
                  <a:t>การให้ข้อมูลผู้สมัครงานเกี่ยวกับค่าตอบแทน และผลประโยชน์ที่ผู้สมัครจะได้รับ ถ้าผ่านการคัดเลือกเป็นพนักงานขององค์กร</a:t>
                </a:r>
                <a:endParaRPr lang="en-US" sz="2800" b="1" dirty="0">
                  <a:solidFill>
                    <a:schemeClr val="bg1"/>
                  </a:solidFill>
                  <a:latin typeface="TH Sarabun New" panose="020B0500040200020003" pitchFamily="34" charset="-34"/>
                  <a:ea typeface="Calibri" panose="020F0502020204030204" pitchFamily="34" charset="0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12" name="ลูกศร: เครื่องหมายบั้ง 11">
              <a:extLst>
                <a:ext uri="{FF2B5EF4-FFF2-40B4-BE49-F238E27FC236}">
                  <a16:creationId xmlns:a16="http://schemas.microsoft.com/office/drawing/2014/main" xmlns="" id="{6B1D1C1A-1ADD-41EA-B65D-9D17CC2D2430}"/>
                </a:ext>
              </a:extLst>
            </p:cNvPr>
            <p:cNvSpPr/>
            <p:nvPr/>
          </p:nvSpPr>
          <p:spPr>
            <a:xfrm rot="5400000">
              <a:off x="5843586" y="2630854"/>
              <a:ext cx="504825" cy="920273"/>
            </a:xfrm>
            <a:prstGeom prst="chevron">
              <a:avLst>
                <a:gd name="adj" fmla="val 27358"/>
              </a:avLst>
            </a:prstGeom>
            <a:solidFill>
              <a:schemeClr val="accent4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pic>
        <p:nvPicPr>
          <p:cNvPr id="13" name="รูปภาพ 12">
            <a:extLst>
              <a:ext uri="{FF2B5EF4-FFF2-40B4-BE49-F238E27FC236}">
                <a16:creationId xmlns:a16="http://schemas.microsoft.com/office/drawing/2014/main" xmlns="" id="{BBAC83C8-30ED-4D60-8026-15CA286E27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99579">
                        <a14:foregroundMark x1="87658" y1="52045" x2="94390" y2="48699"/>
                        <a14:foregroundMark x1="5750" y1="11152" x2="4769" y2="33457"/>
                        <a14:foregroundMark x1="3927" y1="18959" x2="3506" y2="39033"/>
                        <a14:foregroundMark x1="57363" y1="20818" x2="86115" y2="18959"/>
                        <a14:foregroundMark x1="9677" y1="54275" x2="8555" y2="79926"/>
                        <a14:foregroundMark x1="8836" y1="79926" x2="30856" y2="76580"/>
                        <a14:backgroundMark x1="28191" y1="4089" x2="96494" y2="5948"/>
                        <a14:backgroundMark x1="5330" y1="92937" x2="97896" y2="94052"/>
                        <a14:backgroundMark x1="98597" y1="34572" x2="98177" y2="86617"/>
                        <a14:backgroundMark x1="3927" y1="71747" x2="3927" y2="52045"/>
                        <a14:backgroundMark x1="1122" y1="9665" x2="140" y2="44610"/>
                        <a14:backgroundMark x1="45582" y1="9665" x2="48527" y2="8550"/>
                        <a14:backgroundMark x1="89762" y1="38662" x2="88920" y2="43123"/>
                        <a14:backgroundMark x1="5049" y1="50186" x2="6732" y2="457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5770" y="3520902"/>
            <a:ext cx="7036287" cy="265464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16092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>
            <a:extLst>
              <a:ext uri="{FF2B5EF4-FFF2-40B4-BE49-F238E27FC236}">
                <a16:creationId xmlns:a16="http://schemas.microsoft.com/office/drawing/2014/main" xmlns="" id="{9692AB37-DC96-48A7-BDB5-095D17BF87A4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8856" y="6305809"/>
            <a:ext cx="2554287" cy="514106"/>
          </a:xfrm>
          <a:prstGeom prst="rect">
            <a:avLst/>
          </a:prstGeom>
          <a:noFill/>
        </p:spPr>
      </p:pic>
      <p:pic>
        <p:nvPicPr>
          <p:cNvPr id="3" name="รูปภาพ 2">
            <a:extLst>
              <a:ext uri="{FF2B5EF4-FFF2-40B4-BE49-F238E27FC236}">
                <a16:creationId xmlns:a16="http://schemas.microsoft.com/office/drawing/2014/main" xmlns="" id="{915A7F5C-2039-4AFE-BCEC-DD3EAB4FB9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6135" y="2027263"/>
            <a:ext cx="4915326" cy="3924640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grpSp>
        <p:nvGrpSpPr>
          <p:cNvPr id="5" name="กลุ่ม 4">
            <a:extLst>
              <a:ext uri="{FF2B5EF4-FFF2-40B4-BE49-F238E27FC236}">
                <a16:creationId xmlns:a16="http://schemas.microsoft.com/office/drawing/2014/main" xmlns="" id="{BF6B33A6-681B-4823-89F6-7795E9435DF7}"/>
              </a:ext>
            </a:extLst>
          </p:cNvPr>
          <p:cNvGrpSpPr/>
          <p:nvPr/>
        </p:nvGrpSpPr>
        <p:grpSpPr>
          <a:xfrm>
            <a:off x="0" y="-1"/>
            <a:ext cx="12192000" cy="1381125"/>
            <a:chOff x="0" y="-1"/>
            <a:chExt cx="12192000" cy="1381125"/>
          </a:xfrm>
        </p:grpSpPr>
        <p:sp>
          <p:nvSpPr>
            <p:cNvPr id="6" name="สี่เหลี่ยมผืนผ้า 5">
              <a:extLst>
                <a:ext uri="{FF2B5EF4-FFF2-40B4-BE49-F238E27FC236}">
                  <a16:creationId xmlns:a16="http://schemas.microsoft.com/office/drawing/2014/main" xmlns="" id="{D7B91059-3E0B-4A0D-9DC6-2E68D20B0912}"/>
                </a:ext>
              </a:extLst>
            </p:cNvPr>
            <p:cNvSpPr/>
            <p:nvPr/>
          </p:nvSpPr>
          <p:spPr>
            <a:xfrm>
              <a:off x="0" y="-1"/>
              <a:ext cx="12192000" cy="1381125"/>
            </a:xfrm>
            <a:prstGeom prst="rect">
              <a:avLst/>
            </a:prstGeom>
            <a:solidFill>
              <a:srgbClr val="519E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สี่เหลี่ยมผืนผ้า 6">
              <a:extLst>
                <a:ext uri="{FF2B5EF4-FFF2-40B4-BE49-F238E27FC236}">
                  <a16:creationId xmlns:a16="http://schemas.microsoft.com/office/drawing/2014/main" xmlns="" id="{242A8958-2359-4E37-8B11-F092571045DE}"/>
                </a:ext>
              </a:extLst>
            </p:cNvPr>
            <p:cNvSpPr/>
            <p:nvPr/>
          </p:nvSpPr>
          <p:spPr>
            <a:xfrm>
              <a:off x="0" y="-1"/>
              <a:ext cx="428625" cy="1381125"/>
            </a:xfrm>
            <a:prstGeom prst="rect">
              <a:avLst/>
            </a:prstGeom>
            <a:solidFill>
              <a:srgbClr val="F29E9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รูปครึ่งกรอบ 7">
              <a:extLst>
                <a:ext uri="{FF2B5EF4-FFF2-40B4-BE49-F238E27FC236}">
                  <a16:creationId xmlns:a16="http://schemas.microsoft.com/office/drawing/2014/main" xmlns="" id="{5D4E86A8-C8D8-405D-9950-308F71252206}"/>
                </a:ext>
              </a:extLst>
            </p:cNvPr>
            <p:cNvSpPr/>
            <p:nvPr/>
          </p:nvSpPr>
          <p:spPr>
            <a:xfrm rot="5400000">
              <a:off x="11582400" y="-9526"/>
              <a:ext cx="600075" cy="619125"/>
            </a:xfrm>
            <a:prstGeom prst="halfFrame">
              <a:avLst/>
            </a:prstGeom>
            <a:solidFill>
              <a:srgbClr val="F29E9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2" name="กลุ่ม 1">
            <a:extLst>
              <a:ext uri="{FF2B5EF4-FFF2-40B4-BE49-F238E27FC236}">
                <a16:creationId xmlns:a16="http://schemas.microsoft.com/office/drawing/2014/main" xmlns="" id="{B493C1C6-855C-4812-ADE0-C59120FC442F}"/>
              </a:ext>
            </a:extLst>
          </p:cNvPr>
          <p:cNvGrpSpPr/>
          <p:nvPr/>
        </p:nvGrpSpPr>
        <p:grpSpPr>
          <a:xfrm>
            <a:off x="428625" y="2806138"/>
            <a:ext cx="5199212" cy="2074657"/>
            <a:chOff x="428625" y="2806138"/>
            <a:chExt cx="5199212" cy="2074657"/>
          </a:xfrm>
        </p:grpSpPr>
        <p:grpSp>
          <p:nvGrpSpPr>
            <p:cNvPr id="9" name="กลุ่ม 8">
              <a:extLst>
                <a:ext uri="{FF2B5EF4-FFF2-40B4-BE49-F238E27FC236}">
                  <a16:creationId xmlns:a16="http://schemas.microsoft.com/office/drawing/2014/main" xmlns="" id="{3DCF4E38-2F15-4EA8-8F84-1B4E3F247E47}"/>
                </a:ext>
              </a:extLst>
            </p:cNvPr>
            <p:cNvGrpSpPr/>
            <p:nvPr/>
          </p:nvGrpSpPr>
          <p:grpSpPr>
            <a:xfrm>
              <a:off x="428625" y="2806138"/>
              <a:ext cx="4915326" cy="2074657"/>
              <a:chOff x="2857500" y="1752601"/>
              <a:chExt cx="6967851" cy="1283256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10" name="สี่เหลี่ยมผืนผ้า: มุมมน 9">
                <a:extLst>
                  <a:ext uri="{FF2B5EF4-FFF2-40B4-BE49-F238E27FC236}">
                    <a16:creationId xmlns:a16="http://schemas.microsoft.com/office/drawing/2014/main" xmlns="" id="{BBB7743F-95AF-4B3C-A1B6-9C2427DF08FF}"/>
                  </a:ext>
                </a:extLst>
              </p:cNvPr>
              <p:cNvSpPr/>
              <p:nvPr/>
            </p:nvSpPr>
            <p:spPr>
              <a:xfrm>
                <a:off x="2857500" y="1752601"/>
                <a:ext cx="6967851" cy="1283256"/>
              </a:xfrm>
              <a:prstGeom prst="roundRect">
                <a:avLst/>
              </a:prstGeom>
              <a:solidFill>
                <a:srgbClr val="519E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สี่เหลี่ยมผืนผ้า 10">
                <a:extLst>
                  <a:ext uri="{FF2B5EF4-FFF2-40B4-BE49-F238E27FC236}">
                    <a16:creationId xmlns:a16="http://schemas.microsoft.com/office/drawing/2014/main" xmlns="" id="{B3A51A6B-6047-466B-805E-F1D1C31C1CB0}"/>
                  </a:ext>
                </a:extLst>
              </p:cNvPr>
              <p:cNvSpPr/>
              <p:nvPr/>
            </p:nvSpPr>
            <p:spPr>
              <a:xfrm>
                <a:off x="3259930" y="1951603"/>
                <a:ext cx="6320649" cy="976607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>
                <a:spAutoFit/>
              </a:bodyPr>
              <a:lstStyle/>
              <a:p>
                <a:pPr>
                  <a:lnSpc>
                    <a:spcPct val="115000"/>
                  </a:lnSpc>
                  <a:spcAft>
                    <a:spcPts val="1000"/>
                  </a:spcAft>
                </a:pPr>
                <a:r>
                  <a:rPr lang="th-TH" sz="2800" b="1" dirty="0">
                    <a:solidFill>
                      <a:schemeClr val="bg1"/>
                    </a:solidFill>
                    <a:latin typeface="TH Sarabun New" panose="020B0500040200020003" pitchFamily="34" charset="-34"/>
                    <a:ea typeface="Calibri" panose="020F0502020204030204" pitchFamily="34" charset="0"/>
                    <a:cs typeface="TH Sarabun New" panose="020B0500040200020003" pitchFamily="34" charset="-34"/>
                  </a:rPr>
                  <a:t>การให้คำแนะนำในการสมัคร เช่น วิธีการสมัคร เอกสารที่จำเป็นที่ต้องแนบพร้อมการสมัครงาน</a:t>
                </a:r>
                <a:endParaRPr lang="en-US" sz="2800" b="1" dirty="0">
                  <a:solidFill>
                    <a:schemeClr val="bg1"/>
                  </a:solidFill>
                  <a:latin typeface="TH Sarabun New" panose="020B0500040200020003" pitchFamily="34" charset="-34"/>
                  <a:ea typeface="Calibri" panose="020F0502020204030204" pitchFamily="34" charset="0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13" name="ลูกศร: เครื่องหมายบั้ง 12">
              <a:extLst>
                <a:ext uri="{FF2B5EF4-FFF2-40B4-BE49-F238E27FC236}">
                  <a16:creationId xmlns:a16="http://schemas.microsoft.com/office/drawing/2014/main" xmlns="" id="{13090B9D-5EFD-4336-B7AF-E982D1279B35}"/>
                </a:ext>
              </a:extLst>
            </p:cNvPr>
            <p:cNvSpPr/>
            <p:nvPr/>
          </p:nvSpPr>
          <p:spPr>
            <a:xfrm>
              <a:off x="5123012" y="3440604"/>
              <a:ext cx="504825" cy="920273"/>
            </a:xfrm>
            <a:prstGeom prst="chevron">
              <a:avLst>
                <a:gd name="adj" fmla="val 27358"/>
              </a:avLst>
            </a:prstGeom>
            <a:solidFill>
              <a:schemeClr val="accent4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14" name="สี่เหลี่ยมผืนผ้า 13">
            <a:extLst>
              <a:ext uri="{FF2B5EF4-FFF2-40B4-BE49-F238E27FC236}">
                <a16:creationId xmlns:a16="http://schemas.microsoft.com/office/drawing/2014/main" xmlns="" id="{05ACC96F-A265-4766-88E4-9E0133E6C9BC}"/>
              </a:ext>
            </a:extLst>
          </p:cNvPr>
          <p:cNvSpPr/>
          <p:nvPr/>
        </p:nvSpPr>
        <p:spPr>
          <a:xfrm>
            <a:off x="621981" y="423084"/>
            <a:ext cx="11260776" cy="7078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algn="ctr">
              <a:spcAft>
                <a:spcPts val="0"/>
              </a:spcAft>
            </a:pPr>
            <a:r>
              <a:rPr lang="en-US" sz="4000" b="1" dirty="0">
                <a:solidFill>
                  <a:schemeClr val="bg1"/>
                </a:solidFill>
                <a:latin typeface="Cloud" panose="02000000000000000000" pitchFamily="50" charset="-34"/>
                <a:ea typeface="Cordia New" panose="020B0304020202020204" pitchFamily="34" charset="-34"/>
                <a:cs typeface="Cloud" panose="02000000000000000000" pitchFamily="50" charset="-34"/>
              </a:rPr>
              <a:t>Recommendations on how to apply for the job </a:t>
            </a:r>
            <a:endParaRPr lang="en-US" sz="4000" dirty="0">
              <a:solidFill>
                <a:schemeClr val="bg1"/>
              </a:solidFill>
              <a:effectLst/>
              <a:latin typeface="Cloud" panose="02000000000000000000" pitchFamily="50" charset="-34"/>
              <a:cs typeface="Cloud" panose="02000000000000000000" pitchFamily="50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595965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>
            <a:extLst>
              <a:ext uri="{FF2B5EF4-FFF2-40B4-BE49-F238E27FC236}">
                <a16:creationId xmlns:a16="http://schemas.microsoft.com/office/drawing/2014/main" xmlns="" id="{9692AB37-DC96-48A7-BDB5-095D17BF87A4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8856" y="6305809"/>
            <a:ext cx="2554287" cy="514106"/>
          </a:xfrm>
          <a:prstGeom prst="rect">
            <a:avLst/>
          </a:prstGeom>
          <a:noFill/>
        </p:spPr>
      </p:pic>
      <p:pic>
        <p:nvPicPr>
          <p:cNvPr id="3" name="รูปภาพ 2">
            <a:extLst>
              <a:ext uri="{FF2B5EF4-FFF2-40B4-BE49-F238E27FC236}">
                <a16:creationId xmlns:a16="http://schemas.microsoft.com/office/drawing/2014/main" xmlns="" id="{334AB330-27A4-4825-A85A-DAAF51AA79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5997" y1="10926" x2="22528" y2="11164"/>
                        <a14:backgroundMark x1="98541" y1="8789" x2="99352" y2="98100"/>
                        <a14:backgroundMark x1="4538" y1="51781" x2="96759" y2="520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2677" y="1786311"/>
            <a:ext cx="6029760" cy="41143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5" name="กลุ่ม 4">
            <a:extLst>
              <a:ext uri="{FF2B5EF4-FFF2-40B4-BE49-F238E27FC236}">
                <a16:creationId xmlns:a16="http://schemas.microsoft.com/office/drawing/2014/main" xmlns="" id="{AC1348FD-C789-44FC-8345-067C3D4C238B}"/>
              </a:ext>
            </a:extLst>
          </p:cNvPr>
          <p:cNvGrpSpPr/>
          <p:nvPr/>
        </p:nvGrpSpPr>
        <p:grpSpPr>
          <a:xfrm>
            <a:off x="0" y="-1"/>
            <a:ext cx="12192000" cy="1381125"/>
            <a:chOff x="0" y="-1"/>
            <a:chExt cx="12192000" cy="1381125"/>
          </a:xfrm>
        </p:grpSpPr>
        <p:sp>
          <p:nvSpPr>
            <p:cNvPr id="6" name="สี่เหลี่ยมผืนผ้า 5">
              <a:extLst>
                <a:ext uri="{FF2B5EF4-FFF2-40B4-BE49-F238E27FC236}">
                  <a16:creationId xmlns:a16="http://schemas.microsoft.com/office/drawing/2014/main" xmlns="" id="{F088CAFA-7470-4760-A996-9908DA8D8071}"/>
                </a:ext>
              </a:extLst>
            </p:cNvPr>
            <p:cNvSpPr/>
            <p:nvPr/>
          </p:nvSpPr>
          <p:spPr>
            <a:xfrm>
              <a:off x="0" y="-1"/>
              <a:ext cx="12192000" cy="1381125"/>
            </a:xfrm>
            <a:prstGeom prst="rect">
              <a:avLst/>
            </a:prstGeom>
            <a:solidFill>
              <a:srgbClr val="519E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สี่เหลี่ยมผืนผ้า 6">
              <a:extLst>
                <a:ext uri="{FF2B5EF4-FFF2-40B4-BE49-F238E27FC236}">
                  <a16:creationId xmlns:a16="http://schemas.microsoft.com/office/drawing/2014/main" xmlns="" id="{410F9720-C5E1-43E0-991E-CAF0B3851ED2}"/>
                </a:ext>
              </a:extLst>
            </p:cNvPr>
            <p:cNvSpPr/>
            <p:nvPr/>
          </p:nvSpPr>
          <p:spPr>
            <a:xfrm>
              <a:off x="0" y="-1"/>
              <a:ext cx="428625" cy="1381125"/>
            </a:xfrm>
            <a:prstGeom prst="rect">
              <a:avLst/>
            </a:prstGeom>
            <a:solidFill>
              <a:srgbClr val="F29E9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รูปครึ่งกรอบ 7">
              <a:extLst>
                <a:ext uri="{FF2B5EF4-FFF2-40B4-BE49-F238E27FC236}">
                  <a16:creationId xmlns:a16="http://schemas.microsoft.com/office/drawing/2014/main" xmlns="" id="{791919A6-91D2-4957-820F-9C1CE7B57F62}"/>
                </a:ext>
              </a:extLst>
            </p:cNvPr>
            <p:cNvSpPr/>
            <p:nvPr/>
          </p:nvSpPr>
          <p:spPr>
            <a:xfrm rot="5400000">
              <a:off x="11582400" y="-9526"/>
              <a:ext cx="600075" cy="619125"/>
            </a:xfrm>
            <a:prstGeom prst="halfFrame">
              <a:avLst/>
            </a:prstGeom>
            <a:solidFill>
              <a:srgbClr val="F29E9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9" name="สี่เหลี่ยมผืนผ้า 8">
            <a:extLst>
              <a:ext uri="{FF2B5EF4-FFF2-40B4-BE49-F238E27FC236}">
                <a16:creationId xmlns:a16="http://schemas.microsoft.com/office/drawing/2014/main" xmlns="" id="{0609954E-46FF-4B36-A121-8D56723B83AF}"/>
              </a:ext>
            </a:extLst>
          </p:cNvPr>
          <p:cNvSpPr/>
          <p:nvPr/>
        </p:nvSpPr>
        <p:spPr>
          <a:xfrm>
            <a:off x="861630" y="423084"/>
            <a:ext cx="10781478" cy="7078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algn="ctr">
              <a:spcAft>
                <a:spcPts val="0"/>
              </a:spcAft>
            </a:pPr>
            <a:r>
              <a:rPr lang="en-US" sz="4000" b="1" dirty="0">
                <a:solidFill>
                  <a:schemeClr val="bg1"/>
                </a:solidFill>
                <a:latin typeface="Cloud" panose="02000000000000000000" pitchFamily="50" charset="-34"/>
                <a:ea typeface="Cordia New" panose="020B0304020202020204" pitchFamily="34" charset="-34"/>
                <a:cs typeface="Cloud" panose="02000000000000000000" pitchFamily="50" charset="-34"/>
              </a:rPr>
              <a:t>Recommendations on how to apply for </a:t>
            </a:r>
            <a:r>
              <a:rPr lang="en-US" sz="4000" b="1" dirty="0" smtClean="0">
                <a:solidFill>
                  <a:schemeClr val="bg1"/>
                </a:solidFill>
                <a:latin typeface="Cloud" panose="02000000000000000000" pitchFamily="50" charset="-34"/>
                <a:ea typeface="Cordia New" panose="020B0304020202020204" pitchFamily="34" charset="-34"/>
                <a:cs typeface="Cloud" panose="02000000000000000000" pitchFamily="50" charset="-34"/>
              </a:rPr>
              <a:t>a </a:t>
            </a:r>
            <a:r>
              <a:rPr lang="en-US" sz="4000" b="1" dirty="0">
                <a:solidFill>
                  <a:schemeClr val="bg1"/>
                </a:solidFill>
                <a:latin typeface="Cloud" panose="02000000000000000000" pitchFamily="50" charset="-34"/>
                <a:ea typeface="Cordia New" panose="020B0304020202020204" pitchFamily="34" charset="-34"/>
                <a:cs typeface="Cloud" panose="02000000000000000000" pitchFamily="50" charset="-34"/>
              </a:rPr>
              <a:t>job </a:t>
            </a:r>
            <a:endParaRPr lang="en-US" sz="4000" dirty="0">
              <a:solidFill>
                <a:schemeClr val="bg1"/>
              </a:solidFill>
              <a:effectLst/>
              <a:latin typeface="Cloud" panose="02000000000000000000" pitchFamily="50" charset="-34"/>
              <a:cs typeface="Cloud" panose="02000000000000000000" pitchFamily="50" charset="-34"/>
            </a:endParaRPr>
          </a:p>
        </p:txBody>
      </p:sp>
      <p:grpSp>
        <p:nvGrpSpPr>
          <p:cNvPr id="2" name="กลุ่ม 1">
            <a:extLst>
              <a:ext uri="{FF2B5EF4-FFF2-40B4-BE49-F238E27FC236}">
                <a16:creationId xmlns:a16="http://schemas.microsoft.com/office/drawing/2014/main" xmlns="" id="{55122E14-1924-4287-8209-FEBE5269B9B2}"/>
              </a:ext>
            </a:extLst>
          </p:cNvPr>
          <p:cNvGrpSpPr/>
          <p:nvPr/>
        </p:nvGrpSpPr>
        <p:grpSpPr>
          <a:xfrm>
            <a:off x="428625" y="2823893"/>
            <a:ext cx="5199212" cy="2039146"/>
            <a:chOff x="428625" y="2823893"/>
            <a:chExt cx="5199212" cy="2039146"/>
          </a:xfrm>
        </p:grpSpPr>
        <p:grpSp>
          <p:nvGrpSpPr>
            <p:cNvPr id="10" name="กลุ่ม 9">
              <a:extLst>
                <a:ext uri="{FF2B5EF4-FFF2-40B4-BE49-F238E27FC236}">
                  <a16:creationId xmlns:a16="http://schemas.microsoft.com/office/drawing/2014/main" xmlns="" id="{C30DB615-9B2E-4536-8940-AB001708FE12}"/>
                </a:ext>
              </a:extLst>
            </p:cNvPr>
            <p:cNvGrpSpPr/>
            <p:nvPr/>
          </p:nvGrpSpPr>
          <p:grpSpPr>
            <a:xfrm>
              <a:off x="428625" y="2823893"/>
              <a:ext cx="4915326" cy="2039146"/>
              <a:chOff x="2857500" y="1752601"/>
              <a:chExt cx="6967851" cy="1283256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11" name="สี่เหลี่ยมผืนผ้า: มุมมน 10">
                <a:extLst>
                  <a:ext uri="{FF2B5EF4-FFF2-40B4-BE49-F238E27FC236}">
                    <a16:creationId xmlns:a16="http://schemas.microsoft.com/office/drawing/2014/main" xmlns="" id="{6FCCC6BB-C7FD-4729-9D60-74B61B6D9CCE}"/>
                  </a:ext>
                </a:extLst>
              </p:cNvPr>
              <p:cNvSpPr/>
              <p:nvPr/>
            </p:nvSpPr>
            <p:spPr>
              <a:xfrm>
                <a:off x="2857500" y="1752601"/>
                <a:ext cx="6967851" cy="1283256"/>
              </a:xfrm>
              <a:prstGeom prst="roundRect">
                <a:avLst/>
              </a:prstGeom>
              <a:solidFill>
                <a:srgbClr val="519E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สี่เหลี่ยมผืนผ้า 11">
                <a:extLst>
                  <a:ext uri="{FF2B5EF4-FFF2-40B4-BE49-F238E27FC236}">
                    <a16:creationId xmlns:a16="http://schemas.microsoft.com/office/drawing/2014/main" xmlns="" id="{31C166A2-4582-4756-9CE7-0C28BE680EDA}"/>
                  </a:ext>
                </a:extLst>
              </p:cNvPr>
              <p:cNvSpPr/>
              <p:nvPr/>
            </p:nvSpPr>
            <p:spPr>
              <a:xfrm>
                <a:off x="3259930" y="1951603"/>
                <a:ext cx="6320649" cy="993615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>
                <a:spAutoFit/>
              </a:bodyPr>
              <a:lstStyle/>
              <a:p>
                <a:pPr>
                  <a:lnSpc>
                    <a:spcPct val="115000"/>
                  </a:lnSpc>
                  <a:spcAft>
                    <a:spcPts val="1000"/>
                  </a:spcAft>
                </a:pPr>
                <a:r>
                  <a:rPr lang="th-TH" sz="2800" b="1" dirty="0">
                    <a:solidFill>
                      <a:schemeClr val="bg1"/>
                    </a:solidFill>
                    <a:latin typeface="TH Sarabun New" panose="020B0500040200020003" pitchFamily="34" charset="-34"/>
                    <a:ea typeface="Calibri" panose="020F0502020204030204" pitchFamily="34" charset="0"/>
                    <a:cs typeface="TH Sarabun New" panose="020B0500040200020003" pitchFamily="34" charset="-34"/>
                  </a:rPr>
                  <a:t>ส่วนของที่อยู่ หมายเลขโทรศัพท์ และอีเมล สำหรับการส่งเอกสาร หรือใบสมัครไปยัง    ผู้จ้างงาน</a:t>
                </a:r>
                <a:endParaRPr lang="en-US" sz="2800" b="1" dirty="0">
                  <a:solidFill>
                    <a:schemeClr val="bg1"/>
                  </a:solidFill>
                  <a:latin typeface="TH Sarabun New" panose="020B0500040200020003" pitchFamily="34" charset="-34"/>
                  <a:ea typeface="Calibri" panose="020F0502020204030204" pitchFamily="34" charset="0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13" name="ลูกศร: เครื่องหมายบั้ง 12">
              <a:extLst>
                <a:ext uri="{FF2B5EF4-FFF2-40B4-BE49-F238E27FC236}">
                  <a16:creationId xmlns:a16="http://schemas.microsoft.com/office/drawing/2014/main" xmlns="" id="{90D93642-BD7C-413D-8422-10C083D37BC0}"/>
                </a:ext>
              </a:extLst>
            </p:cNvPr>
            <p:cNvSpPr/>
            <p:nvPr/>
          </p:nvSpPr>
          <p:spPr>
            <a:xfrm>
              <a:off x="5123012" y="3440604"/>
              <a:ext cx="504825" cy="920273"/>
            </a:xfrm>
            <a:prstGeom prst="chevron">
              <a:avLst>
                <a:gd name="adj" fmla="val 27358"/>
              </a:avLst>
            </a:prstGeom>
            <a:solidFill>
              <a:schemeClr val="accent4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45048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รูปแบบอิสระ: รูปร่าง 4">
            <a:extLst>
              <a:ext uri="{FF2B5EF4-FFF2-40B4-BE49-F238E27FC236}">
                <a16:creationId xmlns:a16="http://schemas.microsoft.com/office/drawing/2014/main" xmlns="" id="{A65F53DD-08E6-41F1-87FF-857D59B8965F}"/>
              </a:ext>
            </a:extLst>
          </p:cNvPr>
          <p:cNvSpPr/>
          <p:nvPr/>
        </p:nvSpPr>
        <p:spPr>
          <a:xfrm>
            <a:off x="-9939" y="0"/>
            <a:ext cx="5864087" cy="6858000"/>
          </a:xfrm>
          <a:custGeom>
            <a:avLst/>
            <a:gdLst>
              <a:gd name="connsiteX0" fmla="*/ 5864087 w 5864087"/>
              <a:gd name="connsiteY0" fmla="*/ 0 h 6858000"/>
              <a:gd name="connsiteX1" fmla="*/ 2574235 w 5864087"/>
              <a:gd name="connsiteY1" fmla="*/ 6858000 h 6858000"/>
              <a:gd name="connsiteX2" fmla="*/ 0 w 5864087"/>
              <a:gd name="connsiteY2" fmla="*/ 6848061 h 6858000"/>
              <a:gd name="connsiteX3" fmla="*/ 9939 w 5864087"/>
              <a:gd name="connsiteY3" fmla="*/ 9939 h 6858000"/>
              <a:gd name="connsiteX4" fmla="*/ 5864087 w 5864087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64087" h="6858000">
                <a:moveTo>
                  <a:pt x="5864087" y="0"/>
                </a:moveTo>
                <a:lnTo>
                  <a:pt x="2574235" y="6858000"/>
                </a:lnTo>
                <a:lnTo>
                  <a:pt x="0" y="6848061"/>
                </a:lnTo>
                <a:lnTo>
                  <a:pt x="9939" y="9939"/>
                </a:lnTo>
                <a:lnTo>
                  <a:pt x="5864087" y="0"/>
                </a:lnTo>
                <a:close/>
              </a:path>
            </a:pathLst>
          </a:custGeom>
          <a:solidFill>
            <a:srgbClr val="519E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รูปภาพ 2">
            <a:extLst>
              <a:ext uri="{FF2B5EF4-FFF2-40B4-BE49-F238E27FC236}">
                <a16:creationId xmlns:a16="http://schemas.microsoft.com/office/drawing/2014/main" xmlns="" id="{449C0F51-88CA-4FF4-83A2-614CEFD7DC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538" y="384546"/>
            <a:ext cx="5799323" cy="6088908"/>
          </a:xfrm>
          <a:prstGeom prst="rect">
            <a:avLst/>
          </a:prstGeom>
        </p:spPr>
      </p:pic>
      <p:pic>
        <p:nvPicPr>
          <p:cNvPr id="4" name="Picture 1">
            <a:extLst>
              <a:ext uri="{FF2B5EF4-FFF2-40B4-BE49-F238E27FC236}">
                <a16:creationId xmlns:a16="http://schemas.microsoft.com/office/drawing/2014/main" xmlns="" id="{9692AB37-DC96-48A7-BDB5-095D17BF87A4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8856" y="6305809"/>
            <a:ext cx="2554287" cy="514106"/>
          </a:xfrm>
          <a:prstGeom prst="rect">
            <a:avLst/>
          </a:prstGeom>
          <a:noFill/>
        </p:spPr>
      </p:pic>
      <p:grpSp>
        <p:nvGrpSpPr>
          <p:cNvPr id="53" name="กลุ่ม 52">
            <a:extLst>
              <a:ext uri="{FF2B5EF4-FFF2-40B4-BE49-F238E27FC236}">
                <a16:creationId xmlns:a16="http://schemas.microsoft.com/office/drawing/2014/main" xmlns="" id="{49ECE557-E972-4302-B4AC-435822D321EF}"/>
              </a:ext>
            </a:extLst>
          </p:cNvPr>
          <p:cNvGrpSpPr/>
          <p:nvPr/>
        </p:nvGrpSpPr>
        <p:grpSpPr>
          <a:xfrm>
            <a:off x="4929809" y="841250"/>
            <a:ext cx="5313665" cy="447688"/>
            <a:chOff x="4929809" y="841250"/>
            <a:chExt cx="5313665" cy="447688"/>
          </a:xfrm>
        </p:grpSpPr>
        <p:sp>
          <p:nvSpPr>
            <p:cNvPr id="7" name="Rectangle 56">
              <a:extLst>
                <a:ext uri="{FF2B5EF4-FFF2-40B4-BE49-F238E27FC236}">
                  <a16:creationId xmlns:a16="http://schemas.microsoft.com/office/drawing/2014/main" xmlns="" id="{5CE19EE3-4366-4DFE-A908-04200E995BD9}"/>
                </a:ext>
              </a:extLst>
            </p:cNvPr>
            <p:cNvSpPr/>
            <p:nvPr/>
          </p:nvSpPr>
          <p:spPr>
            <a:xfrm>
              <a:off x="7866697" y="841250"/>
              <a:ext cx="2376777" cy="447688"/>
            </a:xfrm>
            <a:prstGeom prst="rect">
              <a:avLst/>
            </a:prstGeom>
            <a:solidFill>
              <a:srgbClr val="519EA4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ctr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2000" b="1">
                  <a:solidFill>
                    <a:schemeClr val="bg1"/>
                  </a:solidFill>
                  <a:effectLst/>
                  <a:latin typeface="TH Sarabun New" panose="020B0500040200020003" pitchFamily="34" charset="-34"/>
                  <a:ea typeface="Calibri" panose="020F0502020204030204" pitchFamily="34" charset="0"/>
                  <a:cs typeface="TH Sarabun New" panose="020B0500040200020003" pitchFamily="34" charset="-34"/>
                </a:rPr>
                <a:t>Name of company</a:t>
              </a:r>
            </a:p>
          </p:txBody>
        </p:sp>
        <p:cxnSp>
          <p:nvCxnSpPr>
            <p:cNvPr id="38" name="ตัวเชื่อมต่อ: หักมุม 37">
              <a:extLst>
                <a:ext uri="{FF2B5EF4-FFF2-40B4-BE49-F238E27FC236}">
                  <a16:creationId xmlns:a16="http://schemas.microsoft.com/office/drawing/2014/main" xmlns="" id="{19BDC6B9-134B-451C-A428-4DDF65039EA2}"/>
                </a:ext>
              </a:extLst>
            </p:cNvPr>
            <p:cNvCxnSpPr>
              <a:stCxn id="7" idx="1"/>
            </p:cNvCxnSpPr>
            <p:nvPr/>
          </p:nvCxnSpPr>
          <p:spPr>
            <a:xfrm rot="10800000" flipV="1">
              <a:off x="4929809" y="1065094"/>
              <a:ext cx="2936888" cy="77906"/>
            </a:xfrm>
            <a:prstGeom prst="bentConnector3">
              <a:avLst/>
            </a:prstGeom>
            <a:ln w="34925">
              <a:solidFill>
                <a:srgbClr val="F29E94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4" name="กลุ่ม 53">
            <a:extLst>
              <a:ext uri="{FF2B5EF4-FFF2-40B4-BE49-F238E27FC236}">
                <a16:creationId xmlns:a16="http://schemas.microsoft.com/office/drawing/2014/main" xmlns="" id="{F60DCAD2-992B-4D6B-B77F-0330129312DC}"/>
              </a:ext>
            </a:extLst>
          </p:cNvPr>
          <p:cNvGrpSpPr/>
          <p:nvPr/>
        </p:nvGrpSpPr>
        <p:grpSpPr>
          <a:xfrm>
            <a:off x="5854148" y="1400879"/>
            <a:ext cx="4389326" cy="980566"/>
            <a:chOff x="5854148" y="1400879"/>
            <a:chExt cx="4389326" cy="980566"/>
          </a:xfrm>
        </p:grpSpPr>
        <p:sp>
          <p:nvSpPr>
            <p:cNvPr id="8" name="Rectangle 58">
              <a:extLst>
                <a:ext uri="{FF2B5EF4-FFF2-40B4-BE49-F238E27FC236}">
                  <a16:creationId xmlns:a16="http://schemas.microsoft.com/office/drawing/2014/main" xmlns="" id="{04B5E37F-1D42-47A7-A6B5-6CBD6B9F72B9}"/>
                </a:ext>
              </a:extLst>
            </p:cNvPr>
            <p:cNvSpPr/>
            <p:nvPr/>
          </p:nvSpPr>
          <p:spPr>
            <a:xfrm>
              <a:off x="7877560" y="1400879"/>
              <a:ext cx="2365914" cy="980566"/>
            </a:xfrm>
            <a:prstGeom prst="rect">
              <a:avLst/>
            </a:prstGeom>
            <a:solidFill>
              <a:srgbClr val="519EA4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ctr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2000" b="1" dirty="0">
                  <a:solidFill>
                    <a:schemeClr val="bg1"/>
                  </a:solidFill>
                  <a:effectLst/>
                  <a:latin typeface="TH Sarabun New" panose="020B0500040200020003" pitchFamily="34" charset="-34"/>
                  <a:ea typeface="Calibri" panose="020F0502020204030204" pitchFamily="34" charset="0"/>
                  <a:cs typeface="TH Sarabun New" panose="020B0500040200020003" pitchFamily="34" charset="-34"/>
                </a:rPr>
                <a:t>Brief introduction</a:t>
              </a:r>
              <a:r>
                <a:rPr lang="th-TH" sz="2000" b="1" dirty="0">
                  <a:solidFill>
                    <a:schemeClr val="bg1"/>
                  </a:solidFill>
                  <a:effectLst/>
                  <a:latin typeface="TH Sarabun New" panose="020B0500040200020003" pitchFamily="34" charset="-34"/>
                  <a:ea typeface="Calibri" panose="020F0502020204030204" pitchFamily="34" charset="0"/>
                  <a:cs typeface="TH Sarabun New" panose="020B0500040200020003" pitchFamily="34" charset="-34"/>
                </a:rPr>
                <a:t>     </a:t>
              </a:r>
              <a:r>
                <a:rPr lang="en-US" sz="2000" b="1" dirty="0">
                  <a:solidFill>
                    <a:schemeClr val="bg1"/>
                  </a:solidFill>
                  <a:effectLst/>
                  <a:latin typeface="TH Sarabun New" panose="020B0500040200020003" pitchFamily="34" charset="-34"/>
                  <a:ea typeface="Calibri" panose="020F0502020204030204" pitchFamily="34" charset="0"/>
                  <a:cs typeface="TH Sarabun New" panose="020B0500040200020003" pitchFamily="34" charset="-34"/>
                </a:rPr>
                <a:t> about a company</a:t>
              </a:r>
            </a:p>
          </p:txBody>
        </p:sp>
        <p:cxnSp>
          <p:nvCxnSpPr>
            <p:cNvPr id="40" name="ตัวเชื่อมต่อ: หักมุม 39">
              <a:extLst>
                <a:ext uri="{FF2B5EF4-FFF2-40B4-BE49-F238E27FC236}">
                  <a16:creationId xmlns:a16="http://schemas.microsoft.com/office/drawing/2014/main" xmlns="" id="{C96C9DE9-86DE-4A2B-A147-591AD7162616}"/>
                </a:ext>
              </a:extLst>
            </p:cNvPr>
            <p:cNvCxnSpPr>
              <a:stCxn id="8" idx="1"/>
            </p:cNvCxnSpPr>
            <p:nvPr/>
          </p:nvCxnSpPr>
          <p:spPr>
            <a:xfrm rot="10800000">
              <a:off x="5854148" y="1480930"/>
              <a:ext cx="2023412" cy="410232"/>
            </a:xfrm>
            <a:prstGeom prst="bentConnector3">
              <a:avLst/>
            </a:prstGeom>
            <a:ln w="34925">
              <a:solidFill>
                <a:srgbClr val="F29E94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5" name="กลุ่ม 54">
            <a:extLst>
              <a:ext uri="{FF2B5EF4-FFF2-40B4-BE49-F238E27FC236}">
                <a16:creationId xmlns:a16="http://schemas.microsoft.com/office/drawing/2014/main" xmlns="" id="{78CB9106-472D-4A1A-BB86-4858386D549C}"/>
              </a:ext>
            </a:extLst>
          </p:cNvPr>
          <p:cNvGrpSpPr/>
          <p:nvPr/>
        </p:nvGrpSpPr>
        <p:grpSpPr>
          <a:xfrm>
            <a:off x="4552123" y="2007704"/>
            <a:ext cx="5696847" cy="864472"/>
            <a:chOff x="4552123" y="2007704"/>
            <a:chExt cx="5696847" cy="864472"/>
          </a:xfrm>
        </p:grpSpPr>
        <p:sp>
          <p:nvSpPr>
            <p:cNvPr id="9" name="Rectangle 61">
              <a:extLst>
                <a:ext uri="{FF2B5EF4-FFF2-40B4-BE49-F238E27FC236}">
                  <a16:creationId xmlns:a16="http://schemas.microsoft.com/office/drawing/2014/main" xmlns="" id="{61B3692F-7357-45E3-8A66-DB8BF5440A1C}"/>
                </a:ext>
              </a:extLst>
            </p:cNvPr>
            <p:cNvSpPr/>
            <p:nvPr/>
          </p:nvSpPr>
          <p:spPr>
            <a:xfrm>
              <a:off x="7881811" y="2480123"/>
              <a:ext cx="2367159" cy="392053"/>
            </a:xfrm>
            <a:prstGeom prst="rect">
              <a:avLst/>
            </a:prstGeom>
            <a:solidFill>
              <a:srgbClr val="519EA4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ctr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2000" b="1">
                  <a:solidFill>
                    <a:schemeClr val="bg1"/>
                  </a:solidFill>
                  <a:effectLst/>
                  <a:latin typeface="TH Sarabun New" panose="020B0500040200020003" pitchFamily="34" charset="-34"/>
                  <a:ea typeface="Calibri" panose="020F0502020204030204" pitchFamily="34" charset="0"/>
                  <a:cs typeface="TH Sarabun New" panose="020B0500040200020003" pitchFamily="34" charset="-34"/>
                </a:rPr>
                <a:t>Job vacancy</a:t>
              </a:r>
            </a:p>
          </p:txBody>
        </p:sp>
        <p:cxnSp>
          <p:nvCxnSpPr>
            <p:cNvPr id="42" name="ตัวเชื่อมต่อ: หักมุม 41">
              <a:extLst>
                <a:ext uri="{FF2B5EF4-FFF2-40B4-BE49-F238E27FC236}">
                  <a16:creationId xmlns:a16="http://schemas.microsoft.com/office/drawing/2014/main" xmlns="" id="{A5D55E99-FA07-47F0-81F6-C79DC8139A86}"/>
                </a:ext>
              </a:extLst>
            </p:cNvPr>
            <p:cNvCxnSpPr>
              <a:stCxn id="9" idx="1"/>
            </p:cNvCxnSpPr>
            <p:nvPr/>
          </p:nvCxnSpPr>
          <p:spPr>
            <a:xfrm rot="10800000">
              <a:off x="4552123" y="2007704"/>
              <a:ext cx="3329689" cy="668446"/>
            </a:xfrm>
            <a:prstGeom prst="bentConnector3">
              <a:avLst>
                <a:gd name="adj1" fmla="val 62538"/>
              </a:avLst>
            </a:prstGeom>
            <a:ln w="34925">
              <a:solidFill>
                <a:srgbClr val="F29E94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6" name="กลุ่ม 55">
            <a:extLst>
              <a:ext uri="{FF2B5EF4-FFF2-40B4-BE49-F238E27FC236}">
                <a16:creationId xmlns:a16="http://schemas.microsoft.com/office/drawing/2014/main" xmlns="" id="{604D9629-951A-41F2-B452-1236D7126ED9}"/>
              </a:ext>
            </a:extLst>
          </p:cNvPr>
          <p:cNvGrpSpPr/>
          <p:nvPr/>
        </p:nvGrpSpPr>
        <p:grpSpPr>
          <a:xfrm>
            <a:off x="5426766" y="2872176"/>
            <a:ext cx="4816708" cy="563326"/>
            <a:chOff x="5426766" y="2872176"/>
            <a:chExt cx="4816708" cy="563326"/>
          </a:xfrm>
        </p:grpSpPr>
        <p:sp>
          <p:nvSpPr>
            <p:cNvPr id="10" name="Rectangle 64">
              <a:extLst>
                <a:ext uri="{FF2B5EF4-FFF2-40B4-BE49-F238E27FC236}">
                  <a16:creationId xmlns:a16="http://schemas.microsoft.com/office/drawing/2014/main" xmlns="" id="{98EF45AD-7590-4070-8ED3-D22525D31A21}"/>
                </a:ext>
              </a:extLst>
            </p:cNvPr>
            <p:cNvSpPr/>
            <p:nvPr/>
          </p:nvSpPr>
          <p:spPr>
            <a:xfrm>
              <a:off x="7876314" y="2987814"/>
              <a:ext cx="2367160" cy="447688"/>
            </a:xfrm>
            <a:prstGeom prst="rect">
              <a:avLst/>
            </a:prstGeom>
            <a:solidFill>
              <a:srgbClr val="519EA4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ctr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2000" b="1">
                  <a:solidFill>
                    <a:schemeClr val="bg1"/>
                  </a:solidFill>
                  <a:effectLst/>
                  <a:latin typeface="TH Sarabun New" panose="020B0500040200020003" pitchFamily="34" charset="-34"/>
                  <a:ea typeface="Calibri" panose="020F0502020204030204" pitchFamily="34" charset="0"/>
                  <a:cs typeface="TH Sarabun New" panose="020B0500040200020003" pitchFamily="34" charset="-34"/>
                </a:rPr>
                <a:t>Job descriptions</a:t>
              </a:r>
            </a:p>
          </p:txBody>
        </p:sp>
        <p:cxnSp>
          <p:nvCxnSpPr>
            <p:cNvPr id="44" name="ตัวเชื่อมต่อ: หักมุม 43">
              <a:extLst>
                <a:ext uri="{FF2B5EF4-FFF2-40B4-BE49-F238E27FC236}">
                  <a16:creationId xmlns:a16="http://schemas.microsoft.com/office/drawing/2014/main" xmlns="" id="{A273A005-0F20-4404-8526-5F1BC2B44F71}"/>
                </a:ext>
              </a:extLst>
            </p:cNvPr>
            <p:cNvCxnSpPr>
              <a:stCxn id="10" idx="1"/>
            </p:cNvCxnSpPr>
            <p:nvPr/>
          </p:nvCxnSpPr>
          <p:spPr>
            <a:xfrm rot="10800000">
              <a:off x="5426766" y="2872176"/>
              <a:ext cx="2449549" cy="339482"/>
            </a:xfrm>
            <a:prstGeom prst="bentConnector3">
              <a:avLst/>
            </a:prstGeom>
            <a:ln w="34925">
              <a:solidFill>
                <a:srgbClr val="F29E94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7" name="กลุ่ม 56">
            <a:extLst>
              <a:ext uri="{FF2B5EF4-FFF2-40B4-BE49-F238E27FC236}">
                <a16:creationId xmlns:a16="http://schemas.microsoft.com/office/drawing/2014/main" xmlns="" id="{51D20725-5384-4D0E-AA5D-553CC124F881}"/>
              </a:ext>
            </a:extLst>
          </p:cNvPr>
          <p:cNvGrpSpPr/>
          <p:nvPr/>
        </p:nvGrpSpPr>
        <p:grpSpPr>
          <a:xfrm>
            <a:off x="1540565" y="3289853"/>
            <a:ext cx="8702909" cy="1152938"/>
            <a:chOff x="1540565" y="3289853"/>
            <a:chExt cx="8702909" cy="1152938"/>
          </a:xfrm>
        </p:grpSpPr>
        <p:sp>
          <p:nvSpPr>
            <p:cNvPr id="11" name="Rectangle 66">
              <a:extLst>
                <a:ext uri="{FF2B5EF4-FFF2-40B4-BE49-F238E27FC236}">
                  <a16:creationId xmlns:a16="http://schemas.microsoft.com/office/drawing/2014/main" xmlns="" id="{610DCC41-325A-49B8-97A1-1194C3591563}"/>
                </a:ext>
              </a:extLst>
            </p:cNvPr>
            <p:cNvSpPr/>
            <p:nvPr/>
          </p:nvSpPr>
          <p:spPr>
            <a:xfrm>
              <a:off x="7876313" y="3549419"/>
              <a:ext cx="2367161" cy="893372"/>
            </a:xfrm>
            <a:prstGeom prst="rect">
              <a:avLst/>
            </a:prstGeom>
            <a:solidFill>
              <a:srgbClr val="519EA4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ctr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2000" b="1">
                  <a:solidFill>
                    <a:schemeClr val="bg1"/>
                  </a:solidFill>
                  <a:effectLst/>
                  <a:latin typeface="TH Sarabun New" panose="020B0500040200020003" pitchFamily="34" charset="-34"/>
                  <a:ea typeface="Calibri" panose="020F0502020204030204" pitchFamily="34" charset="0"/>
                  <a:cs typeface="TH Sarabun New" panose="020B0500040200020003" pitchFamily="34" charset="-34"/>
                </a:rPr>
                <a:t>Qualifications/ Requirements</a:t>
              </a:r>
            </a:p>
          </p:txBody>
        </p:sp>
        <p:cxnSp>
          <p:nvCxnSpPr>
            <p:cNvPr id="48" name="ตัวเชื่อมต่อ: หักมุม 47">
              <a:extLst>
                <a:ext uri="{FF2B5EF4-FFF2-40B4-BE49-F238E27FC236}">
                  <a16:creationId xmlns:a16="http://schemas.microsoft.com/office/drawing/2014/main" xmlns="" id="{46D0948E-C556-4D1A-AF0E-325962E0042D}"/>
                </a:ext>
              </a:extLst>
            </p:cNvPr>
            <p:cNvCxnSpPr>
              <a:stCxn id="11" idx="1"/>
            </p:cNvCxnSpPr>
            <p:nvPr/>
          </p:nvCxnSpPr>
          <p:spPr>
            <a:xfrm rot="10800000">
              <a:off x="1540565" y="3289853"/>
              <a:ext cx="6335748" cy="706253"/>
            </a:xfrm>
            <a:prstGeom prst="bentConnector3">
              <a:avLst/>
            </a:prstGeom>
            <a:ln w="34925">
              <a:solidFill>
                <a:srgbClr val="F29E94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8" name="กลุ่ม 57">
            <a:extLst>
              <a:ext uri="{FF2B5EF4-FFF2-40B4-BE49-F238E27FC236}">
                <a16:creationId xmlns:a16="http://schemas.microsoft.com/office/drawing/2014/main" xmlns="" id="{BF06BAB8-8107-4FBE-A6E9-B93E5AA22787}"/>
              </a:ext>
            </a:extLst>
          </p:cNvPr>
          <p:cNvGrpSpPr/>
          <p:nvPr/>
        </p:nvGrpSpPr>
        <p:grpSpPr>
          <a:xfrm>
            <a:off x="5138530" y="4590090"/>
            <a:ext cx="5104944" cy="955944"/>
            <a:chOff x="5138530" y="4590090"/>
            <a:chExt cx="5104944" cy="955944"/>
          </a:xfrm>
        </p:grpSpPr>
        <p:sp>
          <p:nvSpPr>
            <p:cNvPr id="12" name="Rectangle 68">
              <a:extLst>
                <a:ext uri="{FF2B5EF4-FFF2-40B4-BE49-F238E27FC236}">
                  <a16:creationId xmlns:a16="http://schemas.microsoft.com/office/drawing/2014/main" xmlns="" id="{10AD86A4-E262-4694-BE07-0EDDA909C282}"/>
                </a:ext>
              </a:extLst>
            </p:cNvPr>
            <p:cNvSpPr/>
            <p:nvPr/>
          </p:nvSpPr>
          <p:spPr>
            <a:xfrm>
              <a:off x="7876312" y="4590090"/>
              <a:ext cx="2367162" cy="466812"/>
            </a:xfrm>
            <a:prstGeom prst="rect">
              <a:avLst/>
            </a:prstGeom>
            <a:solidFill>
              <a:srgbClr val="519EA4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ctr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2000" b="1">
                  <a:solidFill>
                    <a:schemeClr val="bg1"/>
                  </a:solidFill>
                  <a:effectLst/>
                  <a:latin typeface="TH Sarabun New" panose="020B0500040200020003" pitchFamily="34" charset="-34"/>
                  <a:ea typeface="Calibri" panose="020F0502020204030204" pitchFamily="34" charset="0"/>
                  <a:cs typeface="TH Sarabun New" panose="020B0500040200020003" pitchFamily="34" charset="-34"/>
                </a:rPr>
                <a:t>How to apply for a job</a:t>
              </a:r>
            </a:p>
          </p:txBody>
        </p:sp>
        <p:cxnSp>
          <p:nvCxnSpPr>
            <p:cNvPr id="50" name="ตัวเชื่อมต่อ: หักมุม 49">
              <a:extLst>
                <a:ext uri="{FF2B5EF4-FFF2-40B4-BE49-F238E27FC236}">
                  <a16:creationId xmlns:a16="http://schemas.microsoft.com/office/drawing/2014/main" xmlns="" id="{A3D3C76D-AED7-4E14-8222-A3DADAE466EE}"/>
                </a:ext>
              </a:extLst>
            </p:cNvPr>
            <p:cNvCxnSpPr>
              <a:stCxn id="12" idx="1"/>
            </p:cNvCxnSpPr>
            <p:nvPr/>
          </p:nvCxnSpPr>
          <p:spPr>
            <a:xfrm rot="10800000" flipV="1">
              <a:off x="5138530" y="4823495"/>
              <a:ext cx="2737782" cy="722539"/>
            </a:xfrm>
            <a:prstGeom prst="bentConnector3">
              <a:avLst/>
            </a:prstGeom>
            <a:ln w="34925">
              <a:solidFill>
                <a:srgbClr val="F29E94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9" name="กลุ่ม 58">
            <a:extLst>
              <a:ext uri="{FF2B5EF4-FFF2-40B4-BE49-F238E27FC236}">
                <a16:creationId xmlns:a16="http://schemas.microsoft.com/office/drawing/2014/main" xmlns="" id="{BD67C32D-6AFA-4A21-8FAE-00ECE7AA1074}"/>
              </a:ext>
            </a:extLst>
          </p:cNvPr>
          <p:cNvGrpSpPr/>
          <p:nvPr/>
        </p:nvGrpSpPr>
        <p:grpSpPr>
          <a:xfrm>
            <a:off x="5854149" y="5275004"/>
            <a:ext cx="4389325" cy="767986"/>
            <a:chOff x="5854149" y="5275004"/>
            <a:chExt cx="4389325" cy="767986"/>
          </a:xfrm>
        </p:grpSpPr>
        <p:sp>
          <p:nvSpPr>
            <p:cNvPr id="13" name="Rectangle 70">
              <a:extLst>
                <a:ext uri="{FF2B5EF4-FFF2-40B4-BE49-F238E27FC236}">
                  <a16:creationId xmlns:a16="http://schemas.microsoft.com/office/drawing/2014/main" xmlns="" id="{1A0E89FC-6264-4116-800E-80916D66FA55}"/>
                </a:ext>
              </a:extLst>
            </p:cNvPr>
            <p:cNvSpPr/>
            <p:nvPr/>
          </p:nvSpPr>
          <p:spPr>
            <a:xfrm>
              <a:off x="7876311" y="5275004"/>
              <a:ext cx="2367163" cy="466812"/>
            </a:xfrm>
            <a:prstGeom prst="rect">
              <a:avLst/>
            </a:prstGeom>
            <a:solidFill>
              <a:srgbClr val="519EA4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ctr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2000" b="1">
                  <a:solidFill>
                    <a:schemeClr val="bg1"/>
                  </a:solidFill>
                  <a:effectLst/>
                  <a:latin typeface="TH Sarabun New" panose="020B0500040200020003" pitchFamily="34" charset="-34"/>
                  <a:ea typeface="Calibri" panose="020F0502020204030204" pitchFamily="34" charset="0"/>
                  <a:cs typeface="TH Sarabun New" panose="020B0500040200020003" pitchFamily="34" charset="-34"/>
                </a:rPr>
                <a:t>Contact details</a:t>
              </a:r>
            </a:p>
          </p:txBody>
        </p:sp>
        <p:cxnSp>
          <p:nvCxnSpPr>
            <p:cNvPr id="52" name="ตัวเชื่อมต่อ: หักมุม 51">
              <a:extLst>
                <a:ext uri="{FF2B5EF4-FFF2-40B4-BE49-F238E27FC236}">
                  <a16:creationId xmlns:a16="http://schemas.microsoft.com/office/drawing/2014/main" xmlns="" id="{D09AD651-6FB0-4A88-AF87-6926036ED89A}"/>
                </a:ext>
              </a:extLst>
            </p:cNvPr>
            <p:cNvCxnSpPr>
              <a:stCxn id="13" idx="1"/>
            </p:cNvCxnSpPr>
            <p:nvPr/>
          </p:nvCxnSpPr>
          <p:spPr>
            <a:xfrm rot="10800000" flipV="1">
              <a:off x="5854149" y="5508409"/>
              <a:ext cx="2022163" cy="534581"/>
            </a:xfrm>
            <a:prstGeom prst="bentConnector3">
              <a:avLst/>
            </a:prstGeom>
            <a:ln w="34925">
              <a:solidFill>
                <a:srgbClr val="F29E94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กลุ่ม 13">
            <a:extLst>
              <a:ext uri="{FF2B5EF4-FFF2-40B4-BE49-F238E27FC236}">
                <a16:creationId xmlns:a16="http://schemas.microsoft.com/office/drawing/2014/main" xmlns="" id="{C488813E-EFD8-4C62-8AFD-FF50BC5F6529}"/>
              </a:ext>
            </a:extLst>
          </p:cNvPr>
          <p:cNvGrpSpPr/>
          <p:nvPr/>
        </p:nvGrpSpPr>
        <p:grpSpPr>
          <a:xfrm>
            <a:off x="6558475" y="106532"/>
            <a:ext cx="5139882" cy="636040"/>
            <a:chOff x="6578353" y="106532"/>
            <a:chExt cx="5139882" cy="63604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6" name="สี่เหลี่ยมผืนผ้า: มุมตัดด้านทแยง 5">
              <a:extLst>
                <a:ext uri="{FF2B5EF4-FFF2-40B4-BE49-F238E27FC236}">
                  <a16:creationId xmlns:a16="http://schemas.microsoft.com/office/drawing/2014/main" xmlns="" id="{61019DB1-3C30-47DD-99D1-C583D9F3E7A1}"/>
                </a:ext>
              </a:extLst>
            </p:cNvPr>
            <p:cNvSpPr/>
            <p:nvPr/>
          </p:nvSpPr>
          <p:spPr>
            <a:xfrm>
              <a:off x="6578353" y="106532"/>
              <a:ext cx="5139882" cy="636040"/>
            </a:xfrm>
            <a:prstGeom prst="snip2DiagRect">
              <a:avLst/>
            </a:prstGeom>
            <a:solidFill>
              <a:srgbClr val="519E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สี่เหลี่ยมผืนผ้า 1">
              <a:extLst>
                <a:ext uri="{FF2B5EF4-FFF2-40B4-BE49-F238E27FC236}">
                  <a16:creationId xmlns:a16="http://schemas.microsoft.com/office/drawing/2014/main" xmlns="" id="{988B902F-DFEF-418B-8B36-0184CBD65EA8}"/>
                </a:ext>
              </a:extLst>
            </p:cNvPr>
            <p:cNvSpPr/>
            <p:nvPr/>
          </p:nvSpPr>
          <p:spPr>
            <a:xfrm>
              <a:off x="6628049" y="164334"/>
              <a:ext cx="5000734" cy="51706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pPr algn="ctr">
                <a:lnSpc>
                  <a:spcPct val="115000"/>
                </a:lnSpc>
                <a:spcAft>
                  <a:spcPts val="1000"/>
                </a:spcAft>
              </a:pPr>
              <a:r>
                <a:rPr lang="en-US" sz="2400" dirty="0">
                  <a:solidFill>
                    <a:schemeClr val="bg1"/>
                  </a:solidFill>
                  <a:latin typeface="Cloud" panose="02000000000000000000" pitchFamily="50" charset="-34"/>
                  <a:ea typeface="Calibri" panose="020F0502020204030204" pitchFamily="34" charset="0"/>
                  <a:cs typeface="Cloud" panose="02000000000000000000" pitchFamily="50" charset="-34"/>
                </a:rPr>
                <a:t>Elements of a job advertisement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93894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1000"/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สี่เหลี่ยมผืนผ้า: พับมุม 27">
            <a:extLst>
              <a:ext uri="{FF2B5EF4-FFF2-40B4-BE49-F238E27FC236}">
                <a16:creationId xmlns:a16="http://schemas.microsoft.com/office/drawing/2014/main" xmlns="" id="{0BD33BDB-3101-4391-B5F0-E3F955BDD785}"/>
              </a:ext>
            </a:extLst>
          </p:cNvPr>
          <p:cNvSpPr/>
          <p:nvPr/>
        </p:nvSpPr>
        <p:spPr>
          <a:xfrm>
            <a:off x="0" y="0"/>
            <a:ext cx="12192000" cy="1168391"/>
          </a:xfrm>
          <a:prstGeom prst="foldedCorner">
            <a:avLst>
              <a:gd name="adj" fmla="val 50000"/>
            </a:avLst>
          </a:prstGeom>
          <a:solidFill>
            <a:srgbClr val="519E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สี่เหลี่ยมผืนผ้า 28">
            <a:extLst>
              <a:ext uri="{FF2B5EF4-FFF2-40B4-BE49-F238E27FC236}">
                <a16:creationId xmlns:a16="http://schemas.microsoft.com/office/drawing/2014/main" xmlns="" id="{B73975CA-B314-4F9E-801C-CB7554F58482}"/>
              </a:ext>
            </a:extLst>
          </p:cNvPr>
          <p:cNvSpPr/>
          <p:nvPr/>
        </p:nvSpPr>
        <p:spPr>
          <a:xfrm>
            <a:off x="3490688" y="271692"/>
            <a:ext cx="5180970" cy="76944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  <a:latin typeface="Cloud" panose="02000000000000000000" pitchFamily="50" charset="-34"/>
                <a:ea typeface="Cordia New" panose="020B0304020202020204" pitchFamily="34" charset="-34"/>
                <a:cs typeface="Cloud" panose="02000000000000000000" pitchFamily="50" charset="-34"/>
              </a:rPr>
              <a:t>Company Structure</a:t>
            </a:r>
            <a:endParaRPr lang="en-US" sz="4400" dirty="0">
              <a:solidFill>
                <a:schemeClr val="bg1"/>
              </a:solidFill>
              <a:latin typeface="Cloud" panose="02000000000000000000" pitchFamily="50" charset="-34"/>
              <a:cs typeface="Cloud" panose="02000000000000000000" pitchFamily="50" charset="-34"/>
            </a:endParaRPr>
          </a:p>
        </p:txBody>
      </p:sp>
      <p:sp>
        <p:nvSpPr>
          <p:cNvPr id="30" name="รูปครึ่งกรอบ 29">
            <a:extLst>
              <a:ext uri="{FF2B5EF4-FFF2-40B4-BE49-F238E27FC236}">
                <a16:creationId xmlns:a16="http://schemas.microsoft.com/office/drawing/2014/main" xmlns="" id="{2EADCB8B-7EE2-41BB-AEB6-EA6F87D3F83A}"/>
              </a:ext>
            </a:extLst>
          </p:cNvPr>
          <p:cNvSpPr/>
          <p:nvPr/>
        </p:nvSpPr>
        <p:spPr>
          <a:xfrm>
            <a:off x="0" y="0"/>
            <a:ext cx="800100" cy="794667"/>
          </a:xfrm>
          <a:prstGeom prst="halfFrame">
            <a:avLst/>
          </a:prstGeom>
          <a:solidFill>
            <a:srgbClr val="F29E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3" name="กลุ่ม 2">
            <a:extLst>
              <a:ext uri="{FF2B5EF4-FFF2-40B4-BE49-F238E27FC236}">
                <a16:creationId xmlns:a16="http://schemas.microsoft.com/office/drawing/2014/main" xmlns="" id="{05927065-D1D7-4EDD-AE71-787686D9A838}"/>
              </a:ext>
            </a:extLst>
          </p:cNvPr>
          <p:cNvGrpSpPr/>
          <p:nvPr/>
        </p:nvGrpSpPr>
        <p:grpSpPr>
          <a:xfrm>
            <a:off x="400050" y="1410861"/>
            <a:ext cx="11257721" cy="4682213"/>
            <a:chOff x="400050" y="1410861"/>
            <a:chExt cx="11257721" cy="4682213"/>
          </a:xfrm>
        </p:grpSpPr>
        <p:sp>
          <p:nvSpPr>
            <p:cNvPr id="17" name="Rectangle 3">
              <a:extLst>
                <a:ext uri="{FF2B5EF4-FFF2-40B4-BE49-F238E27FC236}">
                  <a16:creationId xmlns:a16="http://schemas.microsoft.com/office/drawing/2014/main" xmlns="" id="{D35FC522-9D5C-480E-B48A-1D5DFE50B96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0050" y="5350969"/>
              <a:ext cx="1669723" cy="742099"/>
            </a:xfrm>
            <a:prstGeom prst="rect">
              <a:avLst/>
            </a:prstGeom>
            <a:solidFill>
              <a:srgbClr val="F29E94"/>
            </a:solidFill>
            <a:ln w="38100">
              <a:solidFill>
                <a:srgbClr val="F2F2F2"/>
              </a:solidFill>
              <a:miter lim="800000"/>
              <a:headEnd/>
              <a:tailEnd/>
            </a:ln>
            <a:effectLst>
              <a:outerShdw dist="28398" dir="3806097" algn="ctr" rotWithShape="0">
                <a:srgbClr val="243F60">
                  <a:alpha val="50000"/>
                </a:srgbClr>
              </a:outerShdw>
            </a:effec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Cloud" panose="02000000000000000000" pitchFamily="50" charset="-34"/>
                  <a:ea typeface="Calibri" panose="020F0502020204030204" pitchFamily="34" charset="0"/>
                  <a:cs typeface="Cloud" panose="02000000000000000000" pitchFamily="50" charset="-34"/>
                </a:rPr>
                <a:t>Subordinate</a:t>
              </a:r>
              <a:endParaRPr kumimoji="0" lang="en-US" altLang="en-US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Cloud" panose="02000000000000000000" pitchFamily="50" charset="-34"/>
                <a:cs typeface="Cloud" panose="02000000000000000000" pitchFamily="50" charset="-34"/>
              </a:endParaRPr>
            </a:p>
          </p:txBody>
        </p:sp>
        <p:grpSp>
          <p:nvGrpSpPr>
            <p:cNvPr id="2" name="กลุ่ม 1">
              <a:extLst>
                <a:ext uri="{FF2B5EF4-FFF2-40B4-BE49-F238E27FC236}">
                  <a16:creationId xmlns:a16="http://schemas.microsoft.com/office/drawing/2014/main" xmlns="" id="{B6B13D0C-0527-48D0-8F4A-FC8C03374A06}"/>
                </a:ext>
              </a:extLst>
            </p:cNvPr>
            <p:cNvGrpSpPr/>
            <p:nvPr/>
          </p:nvGrpSpPr>
          <p:grpSpPr>
            <a:xfrm>
              <a:off x="970823" y="1410861"/>
              <a:ext cx="10686948" cy="4682213"/>
              <a:chOff x="970823" y="1410861"/>
              <a:chExt cx="10686948" cy="4682213"/>
            </a:xfrm>
          </p:grpSpPr>
          <p:sp>
            <p:nvSpPr>
              <p:cNvPr id="4" name="Rectangle 20">
                <a:extLst>
                  <a:ext uri="{FF2B5EF4-FFF2-40B4-BE49-F238E27FC236}">
                    <a16:creationId xmlns:a16="http://schemas.microsoft.com/office/drawing/2014/main" xmlns="" id="{FAAAB0D1-3BB1-4B80-8BCD-DF8A00BFF2D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02748" y="1410861"/>
                <a:ext cx="2554287" cy="546100"/>
              </a:xfrm>
              <a:prstGeom prst="rect">
                <a:avLst/>
              </a:prstGeom>
              <a:solidFill>
                <a:srgbClr val="FFC000"/>
              </a:solidFill>
              <a:ln w="38100">
                <a:solidFill>
                  <a:srgbClr val="F2F2F2"/>
                </a:solidFill>
                <a:miter lim="800000"/>
                <a:headEnd/>
                <a:tailEnd/>
              </a:ln>
              <a:effectLst>
                <a:outerShdw dist="28398" dir="3806097" algn="ctr" rotWithShape="0">
                  <a:srgbClr val="4E6128">
                    <a:alpha val="50000"/>
                  </a:srgbClr>
                </a:outerShdw>
              </a:effec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b="0" i="0" u="none" strike="noStrike" cap="none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Cloud" panose="02000000000000000000" pitchFamily="50" charset="-34"/>
                    <a:ea typeface="Calibri" panose="020F0502020204030204" pitchFamily="34" charset="0"/>
                    <a:cs typeface="Cloud" panose="02000000000000000000" pitchFamily="50" charset="-34"/>
                  </a:rPr>
                  <a:t>Chairperson</a:t>
                </a:r>
                <a:endParaRPr kumimoji="0" lang="en-US" altLang="en-US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Cloud" panose="02000000000000000000" pitchFamily="50" charset="-34"/>
                  <a:cs typeface="Cloud" panose="02000000000000000000" pitchFamily="50" charset="-34"/>
                </a:endParaRPr>
              </a:p>
            </p:txBody>
          </p:sp>
          <p:sp>
            <p:nvSpPr>
              <p:cNvPr id="5" name="Rectangle 18">
                <a:extLst>
                  <a:ext uri="{FF2B5EF4-FFF2-40B4-BE49-F238E27FC236}">
                    <a16:creationId xmlns:a16="http://schemas.microsoft.com/office/drawing/2014/main" xmlns="" id="{84FC17CF-135B-49A7-BE8E-2C0BD3BE635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02748" y="2944385"/>
                <a:ext cx="2554287" cy="593725"/>
              </a:xfrm>
              <a:prstGeom prst="rect">
                <a:avLst/>
              </a:prstGeom>
              <a:solidFill>
                <a:srgbClr val="FFC000"/>
              </a:solidFill>
              <a:ln w="38100">
                <a:solidFill>
                  <a:srgbClr val="F2F2F2"/>
                </a:solidFill>
                <a:miter lim="800000"/>
                <a:headEnd/>
                <a:tailEnd/>
              </a:ln>
              <a:effectLst>
                <a:outerShdw dist="28398" dir="3806097" algn="ctr" rotWithShape="0">
                  <a:srgbClr val="4E6128">
                    <a:alpha val="50000"/>
                  </a:srgbClr>
                </a:outerShdw>
              </a:effec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b="0" i="0" u="none" strike="noStrike" cap="none" normalizeH="0" baseline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Cloud" panose="02000000000000000000" pitchFamily="50" charset="-34"/>
                    <a:ea typeface="Calibri" panose="020F0502020204030204" pitchFamily="34" charset="0"/>
                    <a:cs typeface="Cloud" panose="02000000000000000000" pitchFamily="50" charset="-34"/>
                  </a:rPr>
                  <a:t>Board of directors</a:t>
                </a:r>
                <a:endParaRPr kumimoji="0" lang="en-US" altLang="en-US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Cloud" panose="02000000000000000000" pitchFamily="50" charset="-34"/>
                  <a:cs typeface="Cloud" panose="02000000000000000000" pitchFamily="50" charset="-34"/>
                </a:endParaRPr>
              </a:p>
            </p:txBody>
          </p:sp>
          <p:sp>
            <p:nvSpPr>
              <p:cNvPr id="6" name="Rectangle 16">
                <a:extLst>
                  <a:ext uri="{FF2B5EF4-FFF2-40B4-BE49-F238E27FC236}">
                    <a16:creationId xmlns:a16="http://schemas.microsoft.com/office/drawing/2014/main" xmlns="" id="{ADF78C03-8388-40CB-AE11-E4393311173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02749" y="2169689"/>
                <a:ext cx="2554287" cy="552450"/>
              </a:xfrm>
              <a:prstGeom prst="rect">
                <a:avLst/>
              </a:prstGeom>
              <a:solidFill>
                <a:srgbClr val="FFC000"/>
              </a:solidFill>
              <a:ln w="38100">
                <a:solidFill>
                  <a:srgbClr val="F2F2F2"/>
                </a:solidFill>
                <a:miter lim="800000"/>
                <a:headEnd/>
                <a:tailEnd/>
              </a:ln>
              <a:effectLst>
                <a:outerShdw dist="28398" dir="3806097" algn="ctr" rotWithShape="0">
                  <a:srgbClr val="4E6128">
                    <a:alpha val="50000"/>
                  </a:srgbClr>
                </a:outerShdw>
              </a:effec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b="0" i="0" u="none" strike="noStrike" cap="none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Cloud" panose="02000000000000000000" pitchFamily="50" charset="-34"/>
                    <a:ea typeface="Calibri" panose="020F0502020204030204" pitchFamily="34" charset="0"/>
                    <a:cs typeface="Cloud" panose="02000000000000000000" pitchFamily="50" charset="-34"/>
                  </a:rPr>
                  <a:t>Managing Director</a:t>
                </a:r>
                <a:endParaRPr kumimoji="0" lang="en-US" altLang="en-US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Cloud" panose="02000000000000000000" pitchFamily="50" charset="-34"/>
                  <a:cs typeface="Cloud" panose="02000000000000000000" pitchFamily="50" charset="-34"/>
                </a:endParaRPr>
              </a:p>
            </p:txBody>
          </p: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xmlns="" id="{7C46A7C8-6791-4306-B15C-0D4EAF0FC2B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70823" y="4138190"/>
                <a:ext cx="2542191" cy="774690"/>
              </a:xfrm>
              <a:prstGeom prst="rect">
                <a:avLst/>
              </a:prstGeom>
              <a:solidFill>
                <a:srgbClr val="519EA4"/>
              </a:solidFill>
              <a:ln w="38100">
                <a:solidFill>
                  <a:srgbClr val="F2F2F2"/>
                </a:solidFill>
                <a:miter lim="800000"/>
                <a:headEnd/>
                <a:tailEnd/>
              </a:ln>
              <a:effectLst>
                <a:outerShdw dist="28398" dir="3806097" algn="ctr" rotWithShape="0">
                  <a:srgbClr val="622423">
                    <a:alpha val="50000"/>
                  </a:srgbClr>
                </a:outerShdw>
              </a:effec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b="0" i="0" u="none" strike="noStrike" cap="none" normalizeH="0" baseline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Cloud" panose="02000000000000000000" pitchFamily="50" charset="-34"/>
                    <a:ea typeface="Calibri" panose="020F0502020204030204" pitchFamily="34" charset="0"/>
                    <a:cs typeface="Cloud" panose="02000000000000000000" pitchFamily="50" charset="-34"/>
                  </a:rPr>
                  <a:t>Department manager</a:t>
                </a:r>
                <a:endParaRPr kumimoji="0" lang="en-US" altLang="en-US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Cloud" panose="02000000000000000000" pitchFamily="50" charset="-34"/>
                  <a:cs typeface="Cloud" panose="02000000000000000000" pitchFamily="50" charset="-34"/>
                </a:endParaRPr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xmlns="" id="{7C9B9612-E5F8-4C19-A1AB-73650735C62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02748" y="4097723"/>
                <a:ext cx="2554287" cy="774690"/>
              </a:xfrm>
              <a:prstGeom prst="rect">
                <a:avLst/>
              </a:prstGeom>
              <a:solidFill>
                <a:srgbClr val="519EA4"/>
              </a:solidFill>
              <a:ln w="38100">
                <a:solidFill>
                  <a:srgbClr val="F2F2F2"/>
                </a:solidFill>
                <a:miter lim="800000"/>
                <a:headEnd/>
                <a:tailEnd/>
              </a:ln>
              <a:effectLst>
                <a:outerShdw dist="28398" dir="3806097" algn="ctr" rotWithShape="0">
                  <a:srgbClr val="622423">
                    <a:alpha val="50000"/>
                  </a:srgbClr>
                </a:outerShdw>
              </a:effec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b="0" i="0" u="none" strike="noStrike" cap="none" normalizeH="0" baseline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Cloud" panose="02000000000000000000" pitchFamily="50" charset="-34"/>
                    <a:ea typeface="Calibri" panose="020F0502020204030204" pitchFamily="34" charset="0"/>
                    <a:cs typeface="Cloud" panose="02000000000000000000" pitchFamily="50" charset="-34"/>
                  </a:rPr>
                  <a:t>Department manager</a:t>
                </a:r>
                <a:endParaRPr kumimoji="0" lang="en-US" altLang="en-US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Cloud" panose="02000000000000000000" pitchFamily="50" charset="-34"/>
                  <a:cs typeface="Cloud" panose="02000000000000000000" pitchFamily="50" charset="-34"/>
                </a:endParaRPr>
              </a:p>
            </p:txBody>
          </p: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xmlns="" id="{39236311-9C0D-4239-BACD-E82B1135186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483477" y="4097723"/>
                <a:ext cx="2499569" cy="774690"/>
              </a:xfrm>
              <a:prstGeom prst="rect">
                <a:avLst/>
              </a:prstGeom>
              <a:solidFill>
                <a:srgbClr val="519EA4"/>
              </a:solidFill>
              <a:ln w="38100">
                <a:solidFill>
                  <a:srgbClr val="F2F2F2"/>
                </a:solidFill>
                <a:miter lim="800000"/>
                <a:headEnd/>
                <a:tailEnd/>
              </a:ln>
              <a:effectLst>
                <a:outerShdw dist="28398" dir="3806097" algn="ctr" rotWithShape="0">
                  <a:srgbClr val="622423">
                    <a:alpha val="50000"/>
                  </a:srgbClr>
                </a:outerShdw>
              </a:effec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b="0" i="0" u="none" strike="noStrike" cap="none" normalizeH="0" baseline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Cloud" panose="02000000000000000000" pitchFamily="50" charset="-34"/>
                    <a:ea typeface="Calibri" panose="020F0502020204030204" pitchFamily="34" charset="0"/>
                    <a:cs typeface="Cloud" panose="02000000000000000000" pitchFamily="50" charset="-34"/>
                  </a:rPr>
                  <a:t>Department manager</a:t>
                </a:r>
                <a:endParaRPr kumimoji="0" lang="en-US" altLang="en-US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Cloud" panose="02000000000000000000" pitchFamily="50" charset="-34"/>
                  <a:cs typeface="Cloud" panose="02000000000000000000" pitchFamily="50" charset="-34"/>
                </a:endParaRPr>
              </a:p>
            </p:txBody>
          </p:sp>
          <p:sp>
            <p:nvSpPr>
              <p:cNvPr id="18" name="Rectangle 5">
                <a:extLst>
                  <a:ext uri="{FF2B5EF4-FFF2-40B4-BE49-F238E27FC236}">
                    <a16:creationId xmlns:a16="http://schemas.microsoft.com/office/drawing/2014/main" xmlns="" id="{40CD94ED-CBB2-4388-8366-935C3823419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35263" y="5350975"/>
                <a:ext cx="1724879" cy="742099"/>
              </a:xfrm>
              <a:prstGeom prst="rect">
                <a:avLst/>
              </a:prstGeom>
              <a:solidFill>
                <a:srgbClr val="F29E94"/>
              </a:solidFill>
              <a:ln w="38100">
                <a:solidFill>
                  <a:srgbClr val="F2F2F2"/>
                </a:solidFill>
                <a:miter lim="800000"/>
                <a:headEnd/>
                <a:tailEnd/>
              </a:ln>
              <a:effectLst>
                <a:outerShdw dist="28398" dir="3806097" algn="ctr" rotWithShape="0">
                  <a:srgbClr val="243F60">
                    <a:alpha val="50000"/>
                  </a:srgbClr>
                </a:outerShdw>
              </a:effec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b="0" i="0" u="none" strike="noStrike" cap="none" normalizeH="0" baseline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Cloud" panose="02000000000000000000" pitchFamily="50" charset="-34"/>
                    <a:ea typeface="Calibri" panose="020F0502020204030204" pitchFamily="34" charset="0"/>
                    <a:cs typeface="Cloud" panose="02000000000000000000" pitchFamily="50" charset="-34"/>
                  </a:rPr>
                  <a:t>Subordinate</a:t>
                </a:r>
                <a:endParaRPr kumimoji="0" lang="en-US" altLang="en-US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Cloud" panose="02000000000000000000" pitchFamily="50" charset="-34"/>
                  <a:cs typeface="Cloud" panose="02000000000000000000" pitchFamily="50" charset="-34"/>
                </a:endParaRPr>
              </a:p>
            </p:txBody>
          </p:sp>
          <p:sp>
            <p:nvSpPr>
              <p:cNvPr id="19" name="Rectangle 2">
                <a:extLst>
                  <a:ext uri="{FF2B5EF4-FFF2-40B4-BE49-F238E27FC236}">
                    <a16:creationId xmlns:a16="http://schemas.microsoft.com/office/drawing/2014/main" xmlns="" id="{DFCC9054-58C8-4A7D-A34C-4C7A8594CDB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18780" y="5350973"/>
                <a:ext cx="1584482" cy="742095"/>
              </a:xfrm>
              <a:prstGeom prst="rect">
                <a:avLst/>
              </a:prstGeom>
              <a:solidFill>
                <a:srgbClr val="F29E94"/>
              </a:solidFill>
              <a:ln w="38100">
                <a:solidFill>
                  <a:srgbClr val="F2F2F2"/>
                </a:solidFill>
                <a:miter lim="800000"/>
                <a:headEnd/>
                <a:tailEnd/>
              </a:ln>
              <a:effectLst>
                <a:outerShdw dist="28398" dir="3806097" algn="ctr" rotWithShape="0">
                  <a:srgbClr val="243F60">
                    <a:alpha val="50000"/>
                  </a:srgbClr>
                </a:outerShdw>
              </a:effec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b="0" i="0" u="none" strike="noStrike" cap="none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Cloud" panose="02000000000000000000" pitchFamily="50" charset="-34"/>
                    <a:ea typeface="Calibri" panose="020F0502020204030204" pitchFamily="34" charset="0"/>
                    <a:cs typeface="Cloud" panose="02000000000000000000" pitchFamily="50" charset="-34"/>
                  </a:rPr>
                  <a:t>Subordinate</a:t>
                </a:r>
                <a:endParaRPr kumimoji="0" lang="en-US" altLang="en-US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Cloud" panose="02000000000000000000" pitchFamily="50" charset="-34"/>
                  <a:cs typeface="Cloud" panose="02000000000000000000" pitchFamily="50" charset="-34"/>
                </a:endParaRPr>
              </a:p>
            </p:txBody>
          </p:sp>
          <p:sp>
            <p:nvSpPr>
              <p:cNvPr id="20" name="Rectangle 4">
                <a:extLst>
                  <a:ext uri="{FF2B5EF4-FFF2-40B4-BE49-F238E27FC236}">
                    <a16:creationId xmlns:a16="http://schemas.microsoft.com/office/drawing/2014/main" xmlns="" id="{9B02DF6D-B5C7-4846-8829-CC072579115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37041" y="5350969"/>
                <a:ext cx="1551889" cy="742099"/>
              </a:xfrm>
              <a:prstGeom prst="rect">
                <a:avLst/>
              </a:prstGeom>
              <a:solidFill>
                <a:srgbClr val="F29E94"/>
              </a:solidFill>
              <a:ln w="38100">
                <a:solidFill>
                  <a:srgbClr val="F2F2F2"/>
                </a:solidFill>
                <a:miter lim="800000"/>
                <a:headEnd/>
                <a:tailEnd/>
              </a:ln>
              <a:effectLst>
                <a:outerShdw dist="28398" dir="3806097" algn="ctr" rotWithShape="0">
                  <a:srgbClr val="243F60">
                    <a:alpha val="50000"/>
                  </a:srgbClr>
                </a:outerShdw>
              </a:effec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b="0" i="0" u="none" strike="noStrike" cap="none" normalizeH="0" baseline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Cloud" panose="02000000000000000000" pitchFamily="50" charset="-34"/>
                    <a:ea typeface="Calibri" panose="020F0502020204030204" pitchFamily="34" charset="0"/>
                    <a:cs typeface="Cloud" panose="02000000000000000000" pitchFamily="50" charset="-34"/>
                  </a:rPr>
                  <a:t>Subordinate</a:t>
                </a:r>
                <a:endParaRPr kumimoji="0" lang="en-US" altLang="en-US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Cloud" panose="02000000000000000000" pitchFamily="50" charset="-34"/>
                  <a:cs typeface="Cloud" panose="02000000000000000000" pitchFamily="50" charset="-34"/>
                </a:endParaRPr>
              </a:p>
            </p:txBody>
          </p:sp>
          <p:sp>
            <p:nvSpPr>
              <p:cNvPr id="21" name="Rectangle 6">
                <a:extLst>
                  <a:ext uri="{FF2B5EF4-FFF2-40B4-BE49-F238E27FC236}">
                    <a16:creationId xmlns:a16="http://schemas.microsoft.com/office/drawing/2014/main" xmlns="" id="{178D9664-0B8C-4320-9591-10B5E6A336C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95246" y="5350969"/>
                <a:ext cx="1574453" cy="742099"/>
              </a:xfrm>
              <a:prstGeom prst="rect">
                <a:avLst/>
              </a:prstGeom>
              <a:solidFill>
                <a:srgbClr val="F29E94"/>
              </a:solidFill>
              <a:ln w="38100">
                <a:solidFill>
                  <a:srgbClr val="F2F2F2"/>
                </a:solidFill>
                <a:miter lim="800000"/>
                <a:headEnd/>
                <a:tailEnd/>
              </a:ln>
              <a:effectLst>
                <a:outerShdw dist="28398" dir="3806097" algn="ctr" rotWithShape="0">
                  <a:srgbClr val="243F60">
                    <a:alpha val="50000"/>
                  </a:srgbClr>
                </a:outerShdw>
              </a:effec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b="0" i="0" u="none" strike="noStrike" cap="none" normalizeH="0" baseline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Cloud" panose="02000000000000000000" pitchFamily="50" charset="-34"/>
                    <a:ea typeface="Calibri" panose="020F0502020204030204" pitchFamily="34" charset="0"/>
                    <a:cs typeface="Cloud" panose="02000000000000000000" pitchFamily="50" charset="-34"/>
                  </a:rPr>
                  <a:t>subordinate</a:t>
                </a:r>
                <a:endParaRPr kumimoji="0" lang="en-US" altLang="en-US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Cloud" panose="02000000000000000000" pitchFamily="50" charset="-34"/>
                  <a:cs typeface="Cloud" panose="02000000000000000000" pitchFamily="50" charset="-34"/>
                </a:endParaRPr>
              </a:p>
            </p:txBody>
          </p:sp>
          <p:sp>
            <p:nvSpPr>
              <p:cNvPr id="22" name="Rectangle 7">
                <a:extLst>
                  <a:ext uri="{FF2B5EF4-FFF2-40B4-BE49-F238E27FC236}">
                    <a16:creationId xmlns:a16="http://schemas.microsoft.com/office/drawing/2014/main" xmlns="" id="{A1E870D7-8E78-4091-9F8B-ACE387B6102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073289" y="5350970"/>
                <a:ext cx="1584482" cy="742099"/>
              </a:xfrm>
              <a:prstGeom prst="rect">
                <a:avLst/>
              </a:prstGeom>
              <a:solidFill>
                <a:srgbClr val="F29E94"/>
              </a:solidFill>
              <a:ln w="38100">
                <a:solidFill>
                  <a:srgbClr val="F2F2F2"/>
                </a:solidFill>
                <a:miter lim="800000"/>
                <a:headEnd/>
                <a:tailEnd/>
              </a:ln>
              <a:effectLst>
                <a:outerShdw dist="28398" dir="3806097" algn="ctr" rotWithShape="0">
                  <a:srgbClr val="243F60">
                    <a:alpha val="50000"/>
                  </a:srgbClr>
                </a:outerShdw>
              </a:effec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b="0" i="0" u="none" strike="noStrike" cap="none" normalizeH="0" baseline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Cloud" panose="02000000000000000000" pitchFamily="50" charset="-34"/>
                    <a:ea typeface="Calibri" panose="020F0502020204030204" pitchFamily="34" charset="0"/>
                    <a:cs typeface="Cloud" panose="02000000000000000000" pitchFamily="50" charset="-34"/>
                  </a:rPr>
                  <a:t>subordinate</a:t>
                </a:r>
                <a:endParaRPr kumimoji="0" lang="en-US" altLang="en-US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Cloud" panose="02000000000000000000" pitchFamily="50" charset="-34"/>
                  <a:cs typeface="Cloud" panose="02000000000000000000" pitchFamily="50" charset="-34"/>
                </a:endParaRPr>
              </a:p>
            </p:txBody>
          </p:sp>
          <p:cxnSp>
            <p:nvCxnSpPr>
              <p:cNvPr id="32" name="ลูกศรเชื่อมต่อแบบตรง 31">
                <a:extLst>
                  <a:ext uri="{FF2B5EF4-FFF2-40B4-BE49-F238E27FC236}">
                    <a16:creationId xmlns:a16="http://schemas.microsoft.com/office/drawing/2014/main" xmlns="" id="{39703CB3-4B8D-408B-95D7-4DE66D34399C}"/>
                  </a:ext>
                </a:extLst>
              </p:cNvPr>
              <p:cNvCxnSpPr>
                <a:stCxn id="4" idx="2"/>
                <a:endCxn id="6" idx="0"/>
              </p:cNvCxnSpPr>
              <p:nvPr/>
            </p:nvCxnSpPr>
            <p:spPr>
              <a:xfrm>
                <a:off x="6179892" y="1956961"/>
                <a:ext cx="1" cy="212728"/>
              </a:xfrm>
              <a:prstGeom prst="straightConnector1">
                <a:avLst/>
              </a:prstGeom>
              <a:ln w="25400">
                <a:solidFill>
                  <a:srgbClr val="519EA4"/>
                </a:solidFill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ลูกศรเชื่อมต่อแบบตรง 33">
                <a:extLst>
                  <a:ext uri="{FF2B5EF4-FFF2-40B4-BE49-F238E27FC236}">
                    <a16:creationId xmlns:a16="http://schemas.microsoft.com/office/drawing/2014/main" xmlns="" id="{4971D073-441F-45AF-B39A-1639EF93DBD0}"/>
                  </a:ext>
                </a:extLst>
              </p:cNvPr>
              <p:cNvCxnSpPr>
                <a:stCxn id="6" idx="2"/>
                <a:endCxn id="5" idx="0"/>
              </p:cNvCxnSpPr>
              <p:nvPr/>
            </p:nvCxnSpPr>
            <p:spPr>
              <a:xfrm flipH="1">
                <a:off x="6179892" y="2722139"/>
                <a:ext cx="1" cy="222246"/>
              </a:xfrm>
              <a:prstGeom prst="straightConnector1">
                <a:avLst/>
              </a:prstGeom>
              <a:ln w="25400">
                <a:solidFill>
                  <a:srgbClr val="519EA4"/>
                </a:solidFill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ลูกศรเชื่อมต่อแบบตรง 37">
                <a:extLst>
                  <a:ext uri="{FF2B5EF4-FFF2-40B4-BE49-F238E27FC236}">
                    <a16:creationId xmlns:a16="http://schemas.microsoft.com/office/drawing/2014/main" xmlns="" id="{BE4D8352-C6CB-4370-BAB3-FF5C8BB50A50}"/>
                  </a:ext>
                </a:extLst>
              </p:cNvPr>
              <p:cNvCxnSpPr>
                <a:stCxn id="5" idx="2"/>
                <a:endCxn id="10" idx="0"/>
              </p:cNvCxnSpPr>
              <p:nvPr/>
            </p:nvCxnSpPr>
            <p:spPr>
              <a:xfrm>
                <a:off x="6179892" y="3538110"/>
                <a:ext cx="0" cy="559613"/>
              </a:xfrm>
              <a:prstGeom prst="straightConnector1">
                <a:avLst/>
              </a:prstGeom>
              <a:ln w="25400">
                <a:solidFill>
                  <a:srgbClr val="519EA4"/>
                </a:solidFill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ตัวเชื่อมต่อ: หักมุม 39">
                <a:extLst>
                  <a:ext uri="{FF2B5EF4-FFF2-40B4-BE49-F238E27FC236}">
                    <a16:creationId xmlns:a16="http://schemas.microsoft.com/office/drawing/2014/main" xmlns="" id="{AD06DBAB-C34E-41AF-B262-9D57CF3756BF}"/>
                  </a:ext>
                </a:extLst>
              </p:cNvPr>
              <p:cNvCxnSpPr>
                <a:stCxn id="5" idx="2"/>
                <a:endCxn id="11" idx="0"/>
              </p:cNvCxnSpPr>
              <p:nvPr/>
            </p:nvCxnSpPr>
            <p:spPr>
              <a:xfrm rot="16200000" flipH="1">
                <a:off x="7676771" y="2041231"/>
                <a:ext cx="559613" cy="3553370"/>
              </a:xfrm>
              <a:prstGeom prst="bentConnector3">
                <a:avLst/>
              </a:prstGeom>
              <a:ln w="25400">
                <a:solidFill>
                  <a:srgbClr val="519EA4"/>
                </a:solidFill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ตัวเชื่อมต่อ: หักมุม 43">
                <a:extLst>
                  <a:ext uri="{FF2B5EF4-FFF2-40B4-BE49-F238E27FC236}">
                    <a16:creationId xmlns:a16="http://schemas.microsoft.com/office/drawing/2014/main" xmlns="" id="{57DF3B9A-C331-48D3-A072-750048F389C1}"/>
                  </a:ext>
                </a:extLst>
              </p:cNvPr>
              <p:cNvCxnSpPr>
                <a:stCxn id="5" idx="2"/>
                <a:endCxn id="9" idx="0"/>
              </p:cNvCxnSpPr>
              <p:nvPr/>
            </p:nvCxnSpPr>
            <p:spPr>
              <a:xfrm rot="5400000">
                <a:off x="3910866" y="1869164"/>
                <a:ext cx="600080" cy="3937973"/>
              </a:xfrm>
              <a:prstGeom prst="bentConnector3">
                <a:avLst>
                  <a:gd name="adj1" fmla="val 46825"/>
                </a:avLst>
              </a:prstGeom>
              <a:ln w="25400">
                <a:solidFill>
                  <a:srgbClr val="519EA4"/>
                </a:solidFill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23" name="Picture 1">
            <a:extLst>
              <a:ext uri="{FF2B5EF4-FFF2-40B4-BE49-F238E27FC236}">
                <a16:creationId xmlns:a16="http://schemas.microsoft.com/office/drawing/2014/main" xmlns="" id="{BC9EB1B6-34FF-4F97-8CB5-2D20F76FDA1C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8856" y="6305809"/>
            <a:ext cx="2554287" cy="51410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9275190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2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>
            <a:extLst>
              <a:ext uri="{FF2B5EF4-FFF2-40B4-BE49-F238E27FC236}">
                <a16:creationId xmlns:a16="http://schemas.microsoft.com/office/drawing/2014/main" xmlns="" id="{9692AB37-DC96-48A7-BDB5-095D17BF87A4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8856" y="6305809"/>
            <a:ext cx="2554287" cy="514106"/>
          </a:xfrm>
          <a:prstGeom prst="rect">
            <a:avLst/>
          </a:prstGeom>
          <a:noFill/>
        </p:spPr>
      </p:pic>
      <p:grpSp>
        <p:nvGrpSpPr>
          <p:cNvPr id="5" name="กลุ่ม 4">
            <a:extLst>
              <a:ext uri="{FF2B5EF4-FFF2-40B4-BE49-F238E27FC236}">
                <a16:creationId xmlns:a16="http://schemas.microsoft.com/office/drawing/2014/main" xmlns="" id="{671654DB-21AB-40A5-BA1E-9ACAAAAF3212}"/>
              </a:ext>
            </a:extLst>
          </p:cNvPr>
          <p:cNvGrpSpPr/>
          <p:nvPr/>
        </p:nvGrpSpPr>
        <p:grpSpPr>
          <a:xfrm>
            <a:off x="2405270" y="1798983"/>
            <a:ext cx="7623312" cy="3230217"/>
            <a:chOff x="2405270" y="1798983"/>
            <a:chExt cx="7623312" cy="3230217"/>
          </a:xfrm>
        </p:grpSpPr>
        <p:sp>
          <p:nvSpPr>
            <p:cNvPr id="3" name="สี่เหลี่ยมด้านขนาน 2">
              <a:extLst>
                <a:ext uri="{FF2B5EF4-FFF2-40B4-BE49-F238E27FC236}">
                  <a16:creationId xmlns:a16="http://schemas.microsoft.com/office/drawing/2014/main" xmlns="" id="{E9322446-6FF9-442D-A23C-D277CB57742B}"/>
                </a:ext>
              </a:extLst>
            </p:cNvPr>
            <p:cNvSpPr/>
            <p:nvPr/>
          </p:nvSpPr>
          <p:spPr>
            <a:xfrm>
              <a:off x="2405270" y="1798983"/>
              <a:ext cx="7623312" cy="3230217"/>
            </a:xfrm>
            <a:prstGeom prst="parallelogram">
              <a:avLst/>
            </a:prstGeom>
            <a:solidFill>
              <a:srgbClr val="F29E94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สี่เหลี่ยมผืนผ้า: มุมตัดเดียว 1">
              <a:extLst>
                <a:ext uri="{FF2B5EF4-FFF2-40B4-BE49-F238E27FC236}">
                  <a16:creationId xmlns:a16="http://schemas.microsoft.com/office/drawing/2014/main" xmlns="" id="{866D12C5-45E3-4EFD-8BCB-173D7BCDBB82}"/>
                </a:ext>
              </a:extLst>
            </p:cNvPr>
            <p:cNvSpPr/>
            <p:nvPr/>
          </p:nvSpPr>
          <p:spPr>
            <a:xfrm>
              <a:off x="2594113" y="1938130"/>
              <a:ext cx="7434469" cy="2842592"/>
            </a:xfrm>
            <a:prstGeom prst="snip1Rect">
              <a:avLst/>
            </a:prstGeom>
            <a:solidFill>
              <a:srgbClr val="519EA4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สี่เหลี่ยมผืนผ้า 5">
            <a:extLst>
              <a:ext uri="{FF2B5EF4-FFF2-40B4-BE49-F238E27FC236}">
                <a16:creationId xmlns:a16="http://schemas.microsoft.com/office/drawing/2014/main" xmlns="" id="{9CB80D9F-9E22-4DC6-85D9-E74B869AEDB7}"/>
              </a:ext>
            </a:extLst>
          </p:cNvPr>
          <p:cNvSpPr/>
          <p:nvPr/>
        </p:nvSpPr>
        <p:spPr>
          <a:xfrm>
            <a:off x="3048000" y="2352039"/>
            <a:ext cx="6096000" cy="240168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US" sz="3200" b="1" dirty="0">
                <a:solidFill>
                  <a:srgbClr val="FFC000"/>
                </a:solidFill>
                <a:latin typeface="Cloud" panose="02000000000000000000" pitchFamily="50" charset="-34"/>
                <a:ea typeface="Calibri" panose="020F0502020204030204" pitchFamily="34" charset="0"/>
                <a:cs typeface="Cloud" panose="02000000000000000000" pitchFamily="50" charset="-34"/>
              </a:rPr>
              <a:t>Job Description</a:t>
            </a:r>
            <a:endParaRPr lang="en-US" sz="3200" dirty="0">
              <a:solidFill>
                <a:srgbClr val="FFC000"/>
              </a:solidFill>
              <a:latin typeface="Cloud" panose="02000000000000000000" pitchFamily="50" charset="-34"/>
              <a:ea typeface="Calibri" panose="020F0502020204030204" pitchFamily="34" charset="0"/>
              <a:cs typeface="Cloud" panose="02000000000000000000" pitchFamily="50" charset="-34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US" dirty="0">
                <a:solidFill>
                  <a:schemeClr val="bg1"/>
                </a:solidFill>
                <a:latin typeface="Cloud" panose="02000000000000000000" pitchFamily="50" charset="-34"/>
                <a:ea typeface="Calibri" panose="020F0502020204030204" pitchFamily="34" charset="0"/>
                <a:cs typeface="Cloud" panose="02000000000000000000" pitchFamily="50" charset="-34"/>
              </a:rPr>
              <a:t>a list of responsibilities that you have and the duties that you are expected to perform in your work.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th-TH" sz="2400" dirty="0">
                <a:solidFill>
                  <a:schemeClr val="bg1"/>
                </a:solidFill>
                <a:latin typeface="Cloud" panose="02000000000000000000" pitchFamily="50" charset="-34"/>
                <a:ea typeface="Calibri" panose="020F0502020204030204" pitchFamily="34" charset="0"/>
                <a:cs typeface="Cloud" panose="02000000000000000000" pitchFamily="50" charset="-34"/>
              </a:rPr>
              <a:t>การนำเสนอรายละเอียดเกี่ยวกับหน้าที่และ           ความรับผิดชอบในตำแหน่งงาน</a:t>
            </a:r>
            <a:endParaRPr lang="en-US" dirty="0">
              <a:solidFill>
                <a:schemeClr val="bg1"/>
              </a:solidFill>
              <a:latin typeface="Cloud" panose="02000000000000000000" pitchFamily="50" charset="-34"/>
              <a:ea typeface="Calibri" panose="020F0502020204030204" pitchFamily="34" charset="0"/>
              <a:cs typeface="Cloud" panose="02000000000000000000" pitchFamily="50" charset="-34"/>
            </a:endParaRPr>
          </a:p>
        </p:txBody>
      </p:sp>
      <p:sp>
        <p:nvSpPr>
          <p:cNvPr id="7" name="Round Same Side Corner Rectangle 36">
            <a:extLst>
              <a:ext uri="{FF2B5EF4-FFF2-40B4-BE49-F238E27FC236}">
                <a16:creationId xmlns:a16="http://schemas.microsoft.com/office/drawing/2014/main" xmlns="" id="{60872F27-16CE-431D-916C-E8AE2F6B131D}"/>
              </a:ext>
            </a:extLst>
          </p:cNvPr>
          <p:cNvSpPr/>
          <p:nvPr/>
        </p:nvSpPr>
        <p:spPr>
          <a:xfrm>
            <a:off x="2097318" y="1545355"/>
            <a:ext cx="993590" cy="785549"/>
          </a:xfrm>
          <a:custGeom>
            <a:avLst/>
            <a:gdLst/>
            <a:ahLst/>
            <a:cxnLst/>
            <a:rect l="l" t="t" r="r" b="b"/>
            <a:pathLst>
              <a:path w="3219104" h="2545072">
                <a:moveTo>
                  <a:pt x="2779672" y="457200"/>
                </a:moveTo>
                <a:lnTo>
                  <a:pt x="2975888" y="457200"/>
                </a:lnTo>
                <a:cubicBezTo>
                  <a:pt x="3110212" y="457200"/>
                  <a:pt x="3219104" y="566092"/>
                  <a:pt x="3219104" y="700416"/>
                </a:cubicBezTo>
                <a:lnTo>
                  <a:pt x="3219104" y="2301856"/>
                </a:lnTo>
                <a:cubicBezTo>
                  <a:pt x="3219104" y="2436180"/>
                  <a:pt x="3110212" y="2545072"/>
                  <a:pt x="2975888" y="2545072"/>
                </a:cubicBezTo>
                <a:lnTo>
                  <a:pt x="2779672" y="2545072"/>
                </a:lnTo>
                <a:close/>
                <a:moveTo>
                  <a:pt x="243216" y="457200"/>
                </a:moveTo>
                <a:lnTo>
                  <a:pt x="439432" y="457200"/>
                </a:lnTo>
                <a:lnTo>
                  <a:pt x="439432" y="2545072"/>
                </a:lnTo>
                <a:lnTo>
                  <a:pt x="243216" y="2545072"/>
                </a:lnTo>
                <a:cubicBezTo>
                  <a:pt x="108892" y="2545072"/>
                  <a:pt x="0" y="2436180"/>
                  <a:pt x="0" y="2301856"/>
                </a:cubicBezTo>
                <a:lnTo>
                  <a:pt x="0" y="700416"/>
                </a:lnTo>
                <a:cubicBezTo>
                  <a:pt x="0" y="566092"/>
                  <a:pt x="108892" y="457200"/>
                  <a:pt x="243216" y="457200"/>
                </a:cubicBezTo>
                <a:close/>
                <a:moveTo>
                  <a:pt x="1428476" y="174246"/>
                </a:moveTo>
                <a:cubicBezTo>
                  <a:pt x="1372210" y="174246"/>
                  <a:pt x="1326598" y="219858"/>
                  <a:pt x="1326598" y="276124"/>
                </a:cubicBezTo>
                <a:lnTo>
                  <a:pt x="1326598" y="457200"/>
                </a:lnTo>
                <a:lnTo>
                  <a:pt x="1892506" y="457200"/>
                </a:lnTo>
                <a:lnTo>
                  <a:pt x="1892506" y="276124"/>
                </a:lnTo>
                <a:cubicBezTo>
                  <a:pt x="1892506" y="219858"/>
                  <a:pt x="1846894" y="174246"/>
                  <a:pt x="1790628" y="174246"/>
                </a:cubicBezTo>
                <a:close/>
                <a:moveTo>
                  <a:pt x="1285704" y="0"/>
                </a:moveTo>
                <a:lnTo>
                  <a:pt x="1933400" y="0"/>
                </a:lnTo>
                <a:cubicBezTo>
                  <a:pt x="2007048" y="0"/>
                  <a:pt x="2066752" y="59704"/>
                  <a:pt x="2066752" y="133352"/>
                </a:cubicBezTo>
                <a:lnTo>
                  <a:pt x="2066752" y="457200"/>
                </a:lnTo>
                <a:lnTo>
                  <a:pt x="2599672" y="457200"/>
                </a:lnTo>
                <a:lnTo>
                  <a:pt x="2599672" y="2545072"/>
                </a:lnTo>
                <a:lnTo>
                  <a:pt x="619432" y="2545072"/>
                </a:lnTo>
                <a:lnTo>
                  <a:pt x="619432" y="457200"/>
                </a:lnTo>
                <a:lnTo>
                  <a:pt x="1152352" y="457200"/>
                </a:lnTo>
                <a:lnTo>
                  <a:pt x="1152352" y="133352"/>
                </a:lnTo>
                <a:cubicBezTo>
                  <a:pt x="1152352" y="59704"/>
                  <a:pt x="1212056" y="0"/>
                  <a:pt x="128570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</p:spTree>
    <p:extLst>
      <p:ext uri="{BB962C8B-B14F-4D97-AF65-F5344CB8AC3E}">
        <p14:creationId xmlns:p14="http://schemas.microsoft.com/office/powerpoint/2010/main" val="1434332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2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>
            <a:extLst>
              <a:ext uri="{FF2B5EF4-FFF2-40B4-BE49-F238E27FC236}">
                <a16:creationId xmlns:a16="http://schemas.microsoft.com/office/drawing/2014/main" xmlns="" id="{9692AB37-DC96-48A7-BDB5-095D17BF87A4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8856" y="6305809"/>
            <a:ext cx="2554287" cy="514106"/>
          </a:xfrm>
          <a:prstGeom prst="rect">
            <a:avLst/>
          </a:prstGeom>
          <a:noFill/>
        </p:spPr>
      </p:pic>
      <p:grpSp>
        <p:nvGrpSpPr>
          <p:cNvPr id="8" name="กลุ่ม 7">
            <a:extLst>
              <a:ext uri="{FF2B5EF4-FFF2-40B4-BE49-F238E27FC236}">
                <a16:creationId xmlns:a16="http://schemas.microsoft.com/office/drawing/2014/main" xmlns="" id="{E3DBA3AC-6E4E-416E-BCA9-52E25DE4BBB6}"/>
              </a:ext>
            </a:extLst>
          </p:cNvPr>
          <p:cNvGrpSpPr/>
          <p:nvPr/>
        </p:nvGrpSpPr>
        <p:grpSpPr>
          <a:xfrm>
            <a:off x="2405270" y="1798983"/>
            <a:ext cx="7623312" cy="3230217"/>
            <a:chOff x="2405270" y="1798983"/>
            <a:chExt cx="7623312" cy="3230217"/>
          </a:xfrm>
        </p:grpSpPr>
        <p:sp>
          <p:nvSpPr>
            <p:cNvPr id="9" name="สี่เหลี่ยมด้านขนาน 8">
              <a:extLst>
                <a:ext uri="{FF2B5EF4-FFF2-40B4-BE49-F238E27FC236}">
                  <a16:creationId xmlns:a16="http://schemas.microsoft.com/office/drawing/2014/main" xmlns="" id="{8FA85BAF-4B7F-4888-A047-17FA2C319325}"/>
                </a:ext>
              </a:extLst>
            </p:cNvPr>
            <p:cNvSpPr/>
            <p:nvPr/>
          </p:nvSpPr>
          <p:spPr>
            <a:xfrm>
              <a:off x="2405270" y="1798983"/>
              <a:ext cx="7623312" cy="3230217"/>
            </a:xfrm>
            <a:prstGeom prst="parallelogram">
              <a:avLst/>
            </a:prstGeom>
            <a:solidFill>
              <a:srgbClr val="F29E94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สี่เหลี่ยมผืนผ้า: มุมตัดเดียว 9">
              <a:extLst>
                <a:ext uri="{FF2B5EF4-FFF2-40B4-BE49-F238E27FC236}">
                  <a16:creationId xmlns:a16="http://schemas.microsoft.com/office/drawing/2014/main" xmlns="" id="{27322DAC-4714-4001-A263-14090E6226FA}"/>
                </a:ext>
              </a:extLst>
            </p:cNvPr>
            <p:cNvSpPr/>
            <p:nvPr/>
          </p:nvSpPr>
          <p:spPr>
            <a:xfrm>
              <a:off x="2594113" y="1938130"/>
              <a:ext cx="7434469" cy="2842592"/>
            </a:xfrm>
            <a:prstGeom prst="snip1Rect">
              <a:avLst/>
            </a:prstGeom>
            <a:solidFill>
              <a:srgbClr val="519EA4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สี่เหลี่ยมผืนผ้า 2">
            <a:extLst>
              <a:ext uri="{FF2B5EF4-FFF2-40B4-BE49-F238E27FC236}">
                <a16:creationId xmlns:a16="http://schemas.microsoft.com/office/drawing/2014/main" xmlns="" id="{B547969C-EF96-46DB-98CB-7CBBD780AC2A}"/>
              </a:ext>
            </a:extLst>
          </p:cNvPr>
          <p:cNvSpPr/>
          <p:nvPr/>
        </p:nvSpPr>
        <p:spPr>
          <a:xfrm>
            <a:off x="2822713" y="2228158"/>
            <a:ext cx="6788426" cy="240168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US" sz="3200" b="1" dirty="0">
                <a:solidFill>
                  <a:srgbClr val="FFC000"/>
                </a:solidFill>
                <a:latin typeface="Cloud" panose="02000000000000000000" pitchFamily="50" charset="-34"/>
                <a:ea typeface="Calibri" panose="020F0502020204030204" pitchFamily="34" charset="0"/>
                <a:cs typeface="Cloud" panose="02000000000000000000" pitchFamily="50" charset="-34"/>
              </a:rPr>
              <a:t>Job Specification</a:t>
            </a:r>
            <a:endParaRPr lang="en-US" sz="3200" dirty="0">
              <a:solidFill>
                <a:srgbClr val="FFC000"/>
              </a:solidFill>
              <a:latin typeface="Cloud" panose="02000000000000000000" pitchFamily="50" charset="-34"/>
              <a:ea typeface="Calibri" panose="020F0502020204030204" pitchFamily="34" charset="0"/>
              <a:cs typeface="Cloud" panose="02000000000000000000" pitchFamily="50" charset="-34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ordia New" panose="020B0304020202020204" pitchFamily="34" charset="-34"/>
              </a:rPr>
              <a:t> </a:t>
            </a:r>
            <a:r>
              <a:rPr lang="en-US" dirty="0">
                <a:solidFill>
                  <a:schemeClr val="bg1"/>
                </a:solidFill>
                <a:latin typeface="Cloud" panose="02000000000000000000" pitchFamily="50" charset="-34"/>
                <a:ea typeface="Calibri" panose="020F0502020204030204" pitchFamily="34" charset="0"/>
                <a:cs typeface="Cloud" panose="02000000000000000000" pitchFamily="50" charset="-34"/>
              </a:rPr>
              <a:t>a statement about a job that includes skills, experience and personal qualities that you need in order to do the job.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th-TH" sz="2400" dirty="0">
                <a:solidFill>
                  <a:schemeClr val="bg1"/>
                </a:solidFill>
                <a:latin typeface="Cloud" panose="02000000000000000000" pitchFamily="50" charset="-34"/>
                <a:ea typeface="Calibri" panose="020F0502020204030204" pitchFamily="34" charset="0"/>
                <a:cs typeface="Cloud" panose="02000000000000000000" pitchFamily="50" charset="-34"/>
              </a:rPr>
              <a:t>ข้อความที่ระบุทักษะ ประสบการณ์ และคุณสมบัติเฉพาะ        ของตำแหน่งงานที่เปิดรับต้องการจากผู้สมัครงาน</a:t>
            </a:r>
            <a:endParaRPr lang="en-US" dirty="0">
              <a:solidFill>
                <a:schemeClr val="bg1"/>
              </a:solidFill>
              <a:latin typeface="Cloud" panose="02000000000000000000" pitchFamily="50" charset="-34"/>
              <a:ea typeface="Calibri" panose="020F0502020204030204" pitchFamily="34" charset="0"/>
              <a:cs typeface="Cloud" panose="02000000000000000000" pitchFamily="50" charset="-34"/>
            </a:endParaRPr>
          </a:p>
        </p:txBody>
      </p:sp>
      <p:sp>
        <p:nvSpPr>
          <p:cNvPr id="11" name="Pie 24">
            <a:extLst>
              <a:ext uri="{FF2B5EF4-FFF2-40B4-BE49-F238E27FC236}">
                <a16:creationId xmlns:a16="http://schemas.microsoft.com/office/drawing/2014/main" xmlns="" id="{6CF970C8-5BD3-4A3F-94C6-2019DA40FEE1}"/>
              </a:ext>
            </a:extLst>
          </p:cNvPr>
          <p:cNvSpPr/>
          <p:nvPr/>
        </p:nvSpPr>
        <p:spPr>
          <a:xfrm>
            <a:off x="2301923" y="1586908"/>
            <a:ext cx="1041580" cy="1035814"/>
          </a:xfrm>
          <a:custGeom>
            <a:avLst/>
            <a:gdLst/>
            <a:ahLst/>
            <a:cxnLst/>
            <a:rect l="l" t="t" r="r" b="b"/>
            <a:pathLst>
              <a:path w="3228711" h="3210836">
                <a:moveTo>
                  <a:pt x="351626" y="695968"/>
                </a:moveTo>
                <a:lnTo>
                  <a:pt x="1548007" y="1678300"/>
                </a:lnTo>
                <a:lnTo>
                  <a:pt x="236194" y="2500159"/>
                </a:lnTo>
                <a:cubicBezTo>
                  <a:pt x="-116985" y="1936431"/>
                  <a:pt x="-70514" y="1210092"/>
                  <a:pt x="351626" y="695968"/>
                </a:cubicBezTo>
                <a:close/>
                <a:moveTo>
                  <a:pt x="1957429" y="262366"/>
                </a:moveTo>
                <a:cubicBezTo>
                  <a:pt x="2634256" y="359480"/>
                  <a:pt x="3156733" y="907132"/>
                  <a:pt x="3221913" y="1587776"/>
                </a:cubicBezTo>
                <a:cubicBezTo>
                  <a:pt x="3287093" y="2268421"/>
                  <a:pt x="2878048" y="2905277"/>
                  <a:pt x="2231953" y="3129078"/>
                </a:cubicBezTo>
                <a:cubicBezTo>
                  <a:pt x="1585858" y="3352879"/>
                  <a:pt x="870522" y="3105497"/>
                  <a:pt x="500715" y="2530372"/>
                </a:cubicBezTo>
                <a:lnTo>
                  <a:pt x="1746987" y="1729019"/>
                </a:lnTo>
                <a:close/>
                <a:moveTo>
                  <a:pt x="1604447" y="200"/>
                </a:moveTo>
                <a:cubicBezTo>
                  <a:pt x="1665125" y="-778"/>
                  <a:pt x="1726175" y="1809"/>
                  <a:pt x="1787307" y="8072"/>
                </a:cubicBezTo>
                <a:lnTo>
                  <a:pt x="1629532" y="1548011"/>
                </a:lnTo>
                <a:lnTo>
                  <a:pt x="483856" y="506987"/>
                </a:lnTo>
                <a:cubicBezTo>
                  <a:pt x="773141" y="188622"/>
                  <a:pt x="1179697" y="7051"/>
                  <a:pt x="1604447" y="20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7085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สี่เหลี่ยมด้านขนาน 21">
            <a:extLst>
              <a:ext uri="{FF2B5EF4-FFF2-40B4-BE49-F238E27FC236}">
                <a16:creationId xmlns:a16="http://schemas.microsoft.com/office/drawing/2014/main" xmlns="" id="{7140D8D4-588D-4D41-B80B-4B084B542A6D}"/>
              </a:ext>
            </a:extLst>
          </p:cNvPr>
          <p:cNvSpPr/>
          <p:nvPr/>
        </p:nvSpPr>
        <p:spPr>
          <a:xfrm>
            <a:off x="2892146" y="1"/>
            <a:ext cx="6331338" cy="6858000"/>
          </a:xfrm>
          <a:prstGeom prst="parallelogram">
            <a:avLst/>
          </a:prstGeom>
          <a:solidFill>
            <a:srgbClr val="F29E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รูปภาพ 4">
            <a:extLst>
              <a:ext uri="{FF2B5EF4-FFF2-40B4-BE49-F238E27FC236}">
                <a16:creationId xmlns:a16="http://schemas.microsoft.com/office/drawing/2014/main" xmlns="" id="{6EE29E03-4614-4C97-A7A8-CFA73F8007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0077" y="1114665"/>
            <a:ext cx="6811845" cy="4628669"/>
          </a:xfrm>
          <a:prstGeom prst="rect">
            <a:avLst/>
          </a:prstGeom>
        </p:spPr>
      </p:pic>
      <p:grpSp>
        <p:nvGrpSpPr>
          <p:cNvPr id="19" name="กลุ่ม 18">
            <a:extLst>
              <a:ext uri="{FF2B5EF4-FFF2-40B4-BE49-F238E27FC236}">
                <a16:creationId xmlns:a16="http://schemas.microsoft.com/office/drawing/2014/main" xmlns="" id="{2B12B525-2054-4EF9-A642-5DFD77ED4F1D}"/>
              </a:ext>
            </a:extLst>
          </p:cNvPr>
          <p:cNvGrpSpPr/>
          <p:nvPr/>
        </p:nvGrpSpPr>
        <p:grpSpPr>
          <a:xfrm>
            <a:off x="9153939" y="2623187"/>
            <a:ext cx="2922162" cy="1611624"/>
            <a:chOff x="9153939" y="2623187"/>
            <a:chExt cx="2922162" cy="161162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7" name="สี่เหลี่ยมผืนผ้า: มุมมน 6">
              <a:extLst>
                <a:ext uri="{FF2B5EF4-FFF2-40B4-BE49-F238E27FC236}">
                  <a16:creationId xmlns:a16="http://schemas.microsoft.com/office/drawing/2014/main" xmlns="" id="{49D90802-18ED-49D5-AE77-B232DC37343C}"/>
                </a:ext>
              </a:extLst>
            </p:cNvPr>
            <p:cNvSpPr/>
            <p:nvPr/>
          </p:nvSpPr>
          <p:spPr>
            <a:xfrm>
              <a:off x="9571553" y="2623187"/>
              <a:ext cx="2504548" cy="1611624"/>
            </a:xfrm>
            <a:prstGeom prst="roundRect">
              <a:avLst/>
            </a:prstGeom>
            <a:solidFill>
              <a:srgbClr val="519E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th-TH" sz="24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คำที่มีความหมายเหมือน</a:t>
              </a:r>
              <a:endParaRPr lang="en-US" sz="2400" b="1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  <a:p>
              <a:r>
                <a:rPr lang="en-US" sz="24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- Job specifications</a:t>
              </a:r>
            </a:p>
            <a:p>
              <a:r>
                <a:rPr lang="en-US" sz="24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- Qualifications</a:t>
              </a:r>
            </a:p>
            <a:p>
              <a:r>
                <a:rPr lang="en-US" sz="24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- Requirements</a:t>
              </a:r>
            </a:p>
          </p:txBody>
        </p:sp>
        <p:sp>
          <p:nvSpPr>
            <p:cNvPr id="8" name="วงเล็บปีกกาขวา 7">
              <a:extLst>
                <a:ext uri="{FF2B5EF4-FFF2-40B4-BE49-F238E27FC236}">
                  <a16:creationId xmlns:a16="http://schemas.microsoft.com/office/drawing/2014/main" xmlns="" id="{D75A52D3-9C7E-4B99-B9EC-B3474B9719E0}"/>
                </a:ext>
              </a:extLst>
            </p:cNvPr>
            <p:cNvSpPr/>
            <p:nvPr/>
          </p:nvSpPr>
          <p:spPr>
            <a:xfrm>
              <a:off x="9153939" y="2623187"/>
              <a:ext cx="208721" cy="1611624"/>
            </a:xfrm>
            <a:prstGeom prst="rightBrace">
              <a:avLst/>
            </a:prstGeom>
            <a:ln w="254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กลุ่ม 20">
            <a:extLst>
              <a:ext uri="{FF2B5EF4-FFF2-40B4-BE49-F238E27FC236}">
                <a16:creationId xmlns:a16="http://schemas.microsoft.com/office/drawing/2014/main" xmlns="" id="{8B4A5AE0-B9F0-41B7-8972-E41A44CFB25F}"/>
              </a:ext>
            </a:extLst>
          </p:cNvPr>
          <p:cNvGrpSpPr/>
          <p:nvPr/>
        </p:nvGrpSpPr>
        <p:grpSpPr>
          <a:xfrm>
            <a:off x="115899" y="3130083"/>
            <a:ext cx="2817800" cy="1691137"/>
            <a:chOff x="115899" y="3130083"/>
            <a:chExt cx="2817800" cy="169113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0" name="สี่เหลี่ยมผืนผ้า: มุมมน 9">
              <a:extLst>
                <a:ext uri="{FF2B5EF4-FFF2-40B4-BE49-F238E27FC236}">
                  <a16:creationId xmlns:a16="http://schemas.microsoft.com/office/drawing/2014/main" xmlns="" id="{DD876807-E621-4B7B-B300-64259363179A}"/>
                </a:ext>
              </a:extLst>
            </p:cNvPr>
            <p:cNvSpPr/>
            <p:nvPr/>
          </p:nvSpPr>
          <p:spPr>
            <a:xfrm>
              <a:off x="115899" y="3209596"/>
              <a:ext cx="2292512" cy="1611624"/>
            </a:xfrm>
            <a:prstGeom prst="roundRect">
              <a:avLst/>
            </a:prstGeom>
            <a:solidFill>
              <a:srgbClr val="519E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th-TH" b="1" dirty="0"/>
                <a:t>คำที่มีความหมายเหมือน</a:t>
              </a:r>
              <a:endParaRPr lang="en-US" dirty="0"/>
            </a:p>
            <a:p>
              <a:r>
                <a:rPr lang="en-US" dirty="0"/>
                <a:t>- Job descriptions</a:t>
              </a:r>
            </a:p>
            <a:p>
              <a:r>
                <a:rPr lang="en-US" dirty="0"/>
                <a:t>- Job duties</a:t>
              </a:r>
            </a:p>
            <a:p>
              <a:r>
                <a:rPr lang="en-US" dirty="0"/>
                <a:t>- Job details</a:t>
              </a:r>
            </a:p>
            <a:p>
              <a:r>
                <a:rPr lang="en-US" dirty="0"/>
                <a:t>- Job responsibilities</a:t>
              </a:r>
            </a:p>
          </p:txBody>
        </p:sp>
        <p:sp>
          <p:nvSpPr>
            <p:cNvPr id="11" name="วงเล็บปีกกาขวา 10">
              <a:extLst>
                <a:ext uri="{FF2B5EF4-FFF2-40B4-BE49-F238E27FC236}">
                  <a16:creationId xmlns:a16="http://schemas.microsoft.com/office/drawing/2014/main" xmlns="" id="{269DF347-071F-4085-AA9A-F9760F758DD5}"/>
                </a:ext>
              </a:extLst>
            </p:cNvPr>
            <p:cNvSpPr/>
            <p:nvPr/>
          </p:nvSpPr>
          <p:spPr>
            <a:xfrm rot="10800000">
              <a:off x="2690076" y="3130083"/>
              <a:ext cx="243623" cy="1233195"/>
            </a:xfrm>
            <a:prstGeom prst="rightBrace">
              <a:avLst/>
            </a:prstGeom>
            <a:ln w="254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" name="กลุ่ม 19">
            <a:extLst>
              <a:ext uri="{FF2B5EF4-FFF2-40B4-BE49-F238E27FC236}">
                <a16:creationId xmlns:a16="http://schemas.microsoft.com/office/drawing/2014/main" xmlns="" id="{C92439CC-2BB0-46E8-8D1A-7A3182E84B2D}"/>
              </a:ext>
            </a:extLst>
          </p:cNvPr>
          <p:cNvGrpSpPr/>
          <p:nvPr/>
        </p:nvGrpSpPr>
        <p:grpSpPr>
          <a:xfrm>
            <a:off x="115899" y="2414465"/>
            <a:ext cx="2696875" cy="586409"/>
            <a:chOff x="115899" y="2414465"/>
            <a:chExt cx="2696875" cy="586409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9" name="สี่เหลี่ยมผืนผ้า: มุมมน 8">
              <a:extLst>
                <a:ext uri="{FF2B5EF4-FFF2-40B4-BE49-F238E27FC236}">
                  <a16:creationId xmlns:a16="http://schemas.microsoft.com/office/drawing/2014/main" xmlns="" id="{69F34F1E-C6B5-4CBB-ADB9-7F6BCDEB83E3}"/>
                </a:ext>
              </a:extLst>
            </p:cNvPr>
            <p:cNvSpPr/>
            <p:nvPr/>
          </p:nvSpPr>
          <p:spPr>
            <a:xfrm>
              <a:off x="115899" y="2414465"/>
              <a:ext cx="2292512" cy="586409"/>
            </a:xfrm>
            <a:prstGeom prst="roundRect">
              <a:avLst/>
            </a:prstGeom>
            <a:solidFill>
              <a:srgbClr val="519E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Job descriptions</a:t>
              </a:r>
            </a:p>
          </p:txBody>
        </p:sp>
        <p:cxnSp>
          <p:nvCxnSpPr>
            <p:cNvPr id="13" name="ลูกศรเชื่อมต่อแบบตรง 12">
              <a:extLst>
                <a:ext uri="{FF2B5EF4-FFF2-40B4-BE49-F238E27FC236}">
                  <a16:creationId xmlns:a16="http://schemas.microsoft.com/office/drawing/2014/main" xmlns="" id="{5A11D960-D582-45AF-889E-206AE78D32EF}"/>
                </a:ext>
              </a:extLst>
            </p:cNvPr>
            <p:cNvCxnSpPr>
              <a:stCxn id="9" idx="3"/>
            </p:cNvCxnSpPr>
            <p:nvPr/>
          </p:nvCxnSpPr>
          <p:spPr>
            <a:xfrm>
              <a:off x="2408411" y="2707670"/>
              <a:ext cx="404363" cy="105104"/>
            </a:xfrm>
            <a:prstGeom prst="straightConnector1">
              <a:avLst/>
            </a:prstGeom>
            <a:ln w="25400">
              <a:solidFill>
                <a:schemeClr val="accent4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กลุ่ม 17">
            <a:extLst>
              <a:ext uri="{FF2B5EF4-FFF2-40B4-BE49-F238E27FC236}">
                <a16:creationId xmlns:a16="http://schemas.microsoft.com/office/drawing/2014/main" xmlns="" id="{878E0FE9-959E-4367-9A30-2B57D16E7A48}"/>
              </a:ext>
            </a:extLst>
          </p:cNvPr>
          <p:cNvGrpSpPr/>
          <p:nvPr/>
        </p:nvGrpSpPr>
        <p:grpSpPr>
          <a:xfrm>
            <a:off x="8716617" y="1729408"/>
            <a:ext cx="3359484" cy="1083366"/>
            <a:chOff x="8716617" y="1729408"/>
            <a:chExt cx="3359484" cy="108336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6" name="สี่เหลี่ยมผืนผ้า: มุมมน 5">
              <a:extLst>
                <a:ext uri="{FF2B5EF4-FFF2-40B4-BE49-F238E27FC236}">
                  <a16:creationId xmlns:a16="http://schemas.microsoft.com/office/drawing/2014/main" xmlns="" id="{71BDC185-80E7-4DC7-B758-4FFEF03EDB5F}"/>
                </a:ext>
              </a:extLst>
            </p:cNvPr>
            <p:cNvSpPr/>
            <p:nvPr/>
          </p:nvSpPr>
          <p:spPr>
            <a:xfrm>
              <a:off x="9571552" y="1729408"/>
              <a:ext cx="2504549" cy="586409"/>
            </a:xfrm>
            <a:prstGeom prst="roundRect">
              <a:avLst/>
            </a:prstGeom>
            <a:solidFill>
              <a:srgbClr val="519E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Job specifications</a:t>
              </a:r>
            </a:p>
          </p:txBody>
        </p:sp>
        <p:cxnSp>
          <p:nvCxnSpPr>
            <p:cNvPr id="14" name="ลูกศรเชื่อมต่อแบบตรง 13">
              <a:extLst>
                <a:ext uri="{FF2B5EF4-FFF2-40B4-BE49-F238E27FC236}">
                  <a16:creationId xmlns:a16="http://schemas.microsoft.com/office/drawing/2014/main" xmlns="" id="{C019AE7E-6875-4C17-B01B-133511F1EE9E}"/>
                </a:ext>
              </a:extLst>
            </p:cNvPr>
            <p:cNvCxnSpPr>
              <a:cxnSpLocks/>
              <a:stCxn id="6" idx="1"/>
            </p:cNvCxnSpPr>
            <p:nvPr/>
          </p:nvCxnSpPr>
          <p:spPr>
            <a:xfrm flipH="1">
              <a:off x="8716617" y="2022613"/>
              <a:ext cx="854935" cy="790161"/>
            </a:xfrm>
            <a:prstGeom prst="straightConnector1">
              <a:avLst/>
            </a:prstGeom>
            <a:ln w="25400">
              <a:solidFill>
                <a:schemeClr val="accent4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564597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1000"/>
            <a:lum/>
          </a:blip>
          <a:srcRect/>
          <a:stretch>
            <a:fillRect t="1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สี่เหลี่ยมผืนผ้า 5">
            <a:extLst>
              <a:ext uri="{FF2B5EF4-FFF2-40B4-BE49-F238E27FC236}">
                <a16:creationId xmlns:a16="http://schemas.microsoft.com/office/drawing/2014/main" xmlns="" id="{54D28920-A386-4381-AAA9-81A346118EEE}"/>
              </a:ext>
            </a:extLst>
          </p:cNvPr>
          <p:cNvSpPr/>
          <p:nvPr/>
        </p:nvSpPr>
        <p:spPr>
          <a:xfrm>
            <a:off x="0" y="971550"/>
            <a:ext cx="12192000" cy="1333500"/>
          </a:xfrm>
          <a:prstGeom prst="rect">
            <a:avLst/>
          </a:prstGeom>
          <a:solidFill>
            <a:srgbClr val="519E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สี่เหลี่ยมด้านขนาน 3">
            <a:extLst>
              <a:ext uri="{FF2B5EF4-FFF2-40B4-BE49-F238E27FC236}">
                <a16:creationId xmlns:a16="http://schemas.microsoft.com/office/drawing/2014/main" xmlns="" id="{08D50CE8-D785-4215-ADAB-34257BFC2834}"/>
              </a:ext>
            </a:extLst>
          </p:cNvPr>
          <p:cNvSpPr/>
          <p:nvPr/>
        </p:nvSpPr>
        <p:spPr>
          <a:xfrm>
            <a:off x="0" y="0"/>
            <a:ext cx="5791200" cy="6858000"/>
          </a:xfrm>
          <a:prstGeom prst="parallelogram">
            <a:avLst/>
          </a:prstGeom>
          <a:blipFill dpi="0" rotWithShape="1">
            <a:blip r:embed="rId3"/>
            <a:srcRect/>
            <a:stretch>
              <a:fillRect r="-77000"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สี่เหลี่ยมผืนผ้า 4">
            <a:extLst>
              <a:ext uri="{FF2B5EF4-FFF2-40B4-BE49-F238E27FC236}">
                <a16:creationId xmlns:a16="http://schemas.microsoft.com/office/drawing/2014/main" xmlns="" id="{2BEF4709-6DBD-4510-B667-7D152590A5ED}"/>
              </a:ext>
            </a:extLst>
          </p:cNvPr>
          <p:cNvSpPr/>
          <p:nvPr/>
        </p:nvSpPr>
        <p:spPr>
          <a:xfrm>
            <a:off x="6311939" y="1274717"/>
            <a:ext cx="4711483" cy="72943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  <a:tabLst>
                <a:tab pos="1242060" algn="l"/>
              </a:tabLst>
            </a:pPr>
            <a:r>
              <a:rPr lang="en-US" sz="3600" dirty="0">
                <a:solidFill>
                  <a:schemeClr val="bg1"/>
                </a:solidFill>
                <a:latin typeface="Cloud" panose="02000000000000000000" pitchFamily="50" charset="-34"/>
                <a:ea typeface="Calibri" panose="020F0502020204030204" pitchFamily="34" charset="0"/>
                <a:cs typeface="Cloud" panose="02000000000000000000" pitchFamily="50" charset="-34"/>
              </a:rPr>
              <a:t>Vocabulary: Job titles</a:t>
            </a:r>
          </a:p>
        </p:txBody>
      </p:sp>
      <p:grpSp>
        <p:nvGrpSpPr>
          <p:cNvPr id="2" name="กลุ่ม 1">
            <a:extLst>
              <a:ext uri="{FF2B5EF4-FFF2-40B4-BE49-F238E27FC236}">
                <a16:creationId xmlns:a16="http://schemas.microsoft.com/office/drawing/2014/main" xmlns="" id="{112C6F95-563F-4441-B2A9-068836BE8356}"/>
              </a:ext>
            </a:extLst>
          </p:cNvPr>
          <p:cNvGrpSpPr/>
          <p:nvPr/>
        </p:nvGrpSpPr>
        <p:grpSpPr>
          <a:xfrm>
            <a:off x="5972175" y="2838450"/>
            <a:ext cx="5638800" cy="3486150"/>
            <a:chOff x="5972175" y="2838450"/>
            <a:chExt cx="5638800" cy="3486150"/>
          </a:xfrm>
        </p:grpSpPr>
        <p:sp>
          <p:nvSpPr>
            <p:cNvPr id="8" name="สี่เหลี่ยมผืนผ้า: มุมมน 7">
              <a:extLst>
                <a:ext uri="{FF2B5EF4-FFF2-40B4-BE49-F238E27FC236}">
                  <a16:creationId xmlns:a16="http://schemas.microsoft.com/office/drawing/2014/main" xmlns="" id="{D872FC4C-A214-476C-9A9A-4963D5594DB4}"/>
                </a:ext>
              </a:extLst>
            </p:cNvPr>
            <p:cNvSpPr/>
            <p:nvPr/>
          </p:nvSpPr>
          <p:spPr>
            <a:xfrm>
              <a:off x="5972175" y="2838450"/>
              <a:ext cx="5638800" cy="3486150"/>
            </a:xfrm>
            <a:prstGeom prst="roundRect">
              <a:avLst/>
            </a:prstGeom>
            <a:solidFill>
              <a:srgbClr val="519EA4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สี่เหลี่ยมผืนผ้า 6">
              <a:extLst>
                <a:ext uri="{FF2B5EF4-FFF2-40B4-BE49-F238E27FC236}">
                  <a16:creationId xmlns:a16="http://schemas.microsoft.com/office/drawing/2014/main" xmlns="" id="{AE248C8D-E0A1-4F8F-9773-2769A5D4CFB4}"/>
                </a:ext>
              </a:extLst>
            </p:cNvPr>
            <p:cNvSpPr/>
            <p:nvPr/>
          </p:nvSpPr>
          <p:spPr>
            <a:xfrm>
              <a:off x="6518097" y="3202173"/>
              <a:ext cx="4505325" cy="275870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  <a:tabLst>
                  <a:tab pos="1242060" algn="l"/>
                </a:tabLst>
              </a:pPr>
              <a:r>
                <a:rPr lang="th-TH" sz="2800" b="1" dirty="0">
                  <a:solidFill>
                    <a:schemeClr val="bg1"/>
                  </a:solidFill>
                  <a:latin typeface="Cloud" panose="02000000000000000000" pitchFamily="50" charset="-34"/>
                  <a:ea typeface="Calibri" panose="020F0502020204030204" pitchFamily="34" charset="0"/>
                  <a:cs typeface="Cloud" panose="02000000000000000000" pitchFamily="50" charset="-34"/>
                </a:rPr>
                <a:t>หัวหน้างานระดับสูง</a:t>
              </a:r>
              <a:endParaRPr lang="en-US" sz="2800" dirty="0">
                <a:solidFill>
                  <a:schemeClr val="bg1"/>
                </a:solidFill>
                <a:effectLst/>
                <a:latin typeface="Cloud" panose="02000000000000000000" pitchFamily="50" charset="-34"/>
                <a:ea typeface="Calibri" panose="020F0502020204030204" pitchFamily="34" charset="0"/>
                <a:cs typeface="Cloud" panose="02000000000000000000" pitchFamily="50" charset="-34"/>
              </a:endParaRPr>
            </a:p>
            <a:p>
              <a:pPr>
                <a:lnSpc>
                  <a:spcPct val="115000"/>
                </a:lnSpc>
                <a:spcAft>
                  <a:spcPts val="1000"/>
                </a:spcAft>
                <a:tabLst>
                  <a:tab pos="1242060" algn="l"/>
                </a:tabLst>
              </a:pPr>
              <a:r>
                <a:rPr lang="en-US" sz="2800" dirty="0">
                  <a:solidFill>
                    <a:schemeClr val="accent4"/>
                  </a:solidFill>
                  <a:effectLst/>
                  <a:latin typeface="Cloud" panose="02000000000000000000" pitchFamily="50" charset="-34"/>
                  <a:ea typeface="Calibri" panose="020F0502020204030204" pitchFamily="34" charset="0"/>
                  <a:cs typeface="Cloud" panose="02000000000000000000" pitchFamily="50" charset="-34"/>
                </a:rPr>
                <a:t>Chairperson</a:t>
              </a:r>
              <a:r>
                <a:rPr lang="th-TH" sz="2800" dirty="0">
                  <a:solidFill>
                    <a:schemeClr val="accent4"/>
                  </a:solidFill>
                  <a:latin typeface="Cloud" panose="02000000000000000000" pitchFamily="50" charset="-34"/>
                  <a:ea typeface="Calibri" panose="020F0502020204030204" pitchFamily="34" charset="0"/>
                  <a:cs typeface="Cloud" panose="02000000000000000000" pitchFamily="50" charset="-34"/>
                </a:rPr>
                <a:t>/ </a:t>
              </a:r>
              <a:r>
                <a:rPr lang="en-US" sz="2800" dirty="0">
                  <a:solidFill>
                    <a:schemeClr val="accent4"/>
                  </a:solidFill>
                  <a:effectLst/>
                  <a:latin typeface="Cloud" panose="02000000000000000000" pitchFamily="50" charset="-34"/>
                  <a:ea typeface="Calibri" panose="020F0502020204030204" pitchFamily="34" charset="0"/>
                  <a:cs typeface="Cloud" panose="02000000000000000000" pitchFamily="50" charset="-34"/>
                </a:rPr>
                <a:t>President</a:t>
              </a:r>
              <a:r>
                <a:rPr lang="th-TH" sz="2800" dirty="0">
                  <a:solidFill>
                    <a:schemeClr val="bg1"/>
                  </a:solidFill>
                  <a:latin typeface="Cloud" panose="02000000000000000000" pitchFamily="50" charset="-34"/>
                  <a:ea typeface="Calibri" panose="020F0502020204030204" pitchFamily="34" charset="0"/>
                  <a:cs typeface="Cloud" panose="02000000000000000000" pitchFamily="50" charset="-34"/>
                </a:rPr>
                <a:t>		</a:t>
              </a:r>
              <a:endParaRPr lang="en-US" sz="2800" dirty="0">
                <a:solidFill>
                  <a:schemeClr val="bg1"/>
                </a:solidFill>
                <a:effectLst/>
                <a:latin typeface="Cloud" panose="02000000000000000000" pitchFamily="50" charset="-34"/>
                <a:ea typeface="Calibri" panose="020F0502020204030204" pitchFamily="34" charset="0"/>
                <a:cs typeface="Cloud" panose="02000000000000000000" pitchFamily="50" charset="-34"/>
              </a:endParaRPr>
            </a:p>
            <a:p>
              <a:r>
                <a:rPr lang="th-TH" sz="2000" b="1" u="sng" dirty="0">
                  <a:solidFill>
                    <a:srgbClr val="F29E94"/>
                  </a:solidFill>
                  <a:latin typeface="Cloud" panose="02000000000000000000" pitchFamily="50" charset="-34"/>
                  <a:ea typeface="Calibri" panose="020F0502020204030204" pitchFamily="34" charset="0"/>
                  <a:cs typeface="Cloud" panose="02000000000000000000" pitchFamily="50" charset="-34"/>
                </a:rPr>
                <a:t>ประธานบริษัท </a:t>
              </a:r>
              <a:r>
                <a:rPr lang="th-TH" sz="2000" dirty="0">
                  <a:solidFill>
                    <a:schemeClr val="bg1"/>
                  </a:solidFill>
                  <a:latin typeface="Cloud" panose="02000000000000000000" pitchFamily="50" charset="-34"/>
                  <a:ea typeface="Calibri" panose="020F0502020204030204" pitchFamily="34" charset="0"/>
                  <a:cs typeface="Cloud" panose="02000000000000000000" pitchFamily="50" charset="-34"/>
                </a:rPr>
                <a:t>เป็นผู้ก่อตั้งบริษัท และได้รับการแต่งตั้งจากคณะกรรมการบริษัทให้ดำรงตำแหน่งประธานของบริษัท</a:t>
              </a:r>
              <a:endParaRPr lang="en-US" sz="2000" dirty="0">
                <a:solidFill>
                  <a:schemeClr val="bg1"/>
                </a:solidFill>
                <a:latin typeface="Cloud" panose="02000000000000000000" pitchFamily="50" charset="-34"/>
                <a:cs typeface="Cloud" panose="02000000000000000000" pitchFamily="50" charset="-34"/>
              </a:endParaRPr>
            </a:p>
          </p:txBody>
        </p:sp>
      </p:grpSp>
      <p:pic>
        <p:nvPicPr>
          <p:cNvPr id="9" name="Picture 1">
            <a:extLst>
              <a:ext uri="{FF2B5EF4-FFF2-40B4-BE49-F238E27FC236}">
                <a16:creationId xmlns:a16="http://schemas.microsoft.com/office/drawing/2014/main" xmlns="" id="{E7F63CBF-9EA5-4540-ADA9-ED01D4804FCA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8856" y="6305809"/>
            <a:ext cx="2554287" cy="51410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9796665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1000"/>
            <a:lum/>
          </a:blip>
          <a:srcRect/>
          <a:stretch>
            <a:fillRect t="1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สี่เหลี่ยมผืนผ้า 5">
            <a:extLst>
              <a:ext uri="{FF2B5EF4-FFF2-40B4-BE49-F238E27FC236}">
                <a16:creationId xmlns:a16="http://schemas.microsoft.com/office/drawing/2014/main" xmlns="" id="{54D28920-A386-4381-AAA9-81A346118EEE}"/>
              </a:ext>
            </a:extLst>
          </p:cNvPr>
          <p:cNvSpPr/>
          <p:nvPr/>
        </p:nvSpPr>
        <p:spPr>
          <a:xfrm>
            <a:off x="0" y="971550"/>
            <a:ext cx="12192000" cy="1333500"/>
          </a:xfrm>
          <a:prstGeom prst="rect">
            <a:avLst/>
          </a:prstGeom>
          <a:solidFill>
            <a:srgbClr val="519E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สี่เหลี่ยมด้านขนาน 3">
            <a:extLst>
              <a:ext uri="{FF2B5EF4-FFF2-40B4-BE49-F238E27FC236}">
                <a16:creationId xmlns:a16="http://schemas.microsoft.com/office/drawing/2014/main" xmlns="" id="{08D50CE8-D785-4215-ADAB-34257BFC2834}"/>
              </a:ext>
            </a:extLst>
          </p:cNvPr>
          <p:cNvSpPr/>
          <p:nvPr/>
        </p:nvSpPr>
        <p:spPr>
          <a:xfrm>
            <a:off x="0" y="0"/>
            <a:ext cx="5791200" cy="6858000"/>
          </a:xfrm>
          <a:prstGeom prst="parallelogram">
            <a:avLst/>
          </a:prstGeom>
          <a:blipFill dpi="0" rotWithShape="1">
            <a:blip r:embed="rId3"/>
            <a:srcRect/>
            <a:stretch>
              <a:fillRect l="-30000" r="-9000" b="-12000"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สี่เหลี่ยมผืนผ้า 4">
            <a:extLst>
              <a:ext uri="{FF2B5EF4-FFF2-40B4-BE49-F238E27FC236}">
                <a16:creationId xmlns:a16="http://schemas.microsoft.com/office/drawing/2014/main" xmlns="" id="{2BEF4709-6DBD-4510-B667-7D152590A5ED}"/>
              </a:ext>
            </a:extLst>
          </p:cNvPr>
          <p:cNvSpPr/>
          <p:nvPr/>
        </p:nvSpPr>
        <p:spPr>
          <a:xfrm>
            <a:off x="6311939" y="1274717"/>
            <a:ext cx="4711483" cy="72943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  <a:tabLst>
                <a:tab pos="1242060" algn="l"/>
              </a:tabLst>
            </a:pPr>
            <a:r>
              <a:rPr lang="en-US" sz="3600" dirty="0">
                <a:solidFill>
                  <a:schemeClr val="bg1"/>
                </a:solidFill>
                <a:latin typeface="Cloud" panose="02000000000000000000" pitchFamily="50" charset="-34"/>
                <a:ea typeface="Calibri" panose="020F0502020204030204" pitchFamily="34" charset="0"/>
                <a:cs typeface="Cloud" panose="02000000000000000000" pitchFamily="50" charset="-34"/>
              </a:rPr>
              <a:t>Vocabulary: Job titles</a:t>
            </a:r>
          </a:p>
        </p:txBody>
      </p:sp>
      <p:grpSp>
        <p:nvGrpSpPr>
          <p:cNvPr id="2" name="กลุ่ม 1">
            <a:extLst>
              <a:ext uri="{FF2B5EF4-FFF2-40B4-BE49-F238E27FC236}">
                <a16:creationId xmlns:a16="http://schemas.microsoft.com/office/drawing/2014/main" xmlns="" id="{85052D08-B00C-416E-8AC8-5191467C88AC}"/>
              </a:ext>
            </a:extLst>
          </p:cNvPr>
          <p:cNvGrpSpPr/>
          <p:nvPr/>
        </p:nvGrpSpPr>
        <p:grpSpPr>
          <a:xfrm>
            <a:off x="5972175" y="2838450"/>
            <a:ext cx="5638800" cy="3486150"/>
            <a:chOff x="5972175" y="2838450"/>
            <a:chExt cx="5638800" cy="3486150"/>
          </a:xfrm>
        </p:grpSpPr>
        <p:sp>
          <p:nvSpPr>
            <p:cNvPr id="7" name="สี่เหลี่ยมผืนผ้า: มุมมน 6">
              <a:extLst>
                <a:ext uri="{FF2B5EF4-FFF2-40B4-BE49-F238E27FC236}">
                  <a16:creationId xmlns:a16="http://schemas.microsoft.com/office/drawing/2014/main" xmlns="" id="{EF3500E1-BA66-48F4-A800-E853AB3E183E}"/>
                </a:ext>
              </a:extLst>
            </p:cNvPr>
            <p:cNvSpPr/>
            <p:nvPr/>
          </p:nvSpPr>
          <p:spPr>
            <a:xfrm>
              <a:off x="5972175" y="2838450"/>
              <a:ext cx="5638800" cy="3486150"/>
            </a:xfrm>
            <a:prstGeom prst="roundRect">
              <a:avLst/>
            </a:prstGeom>
            <a:solidFill>
              <a:srgbClr val="519EA4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สี่เหลี่ยมผืนผ้า 7">
              <a:extLst>
                <a:ext uri="{FF2B5EF4-FFF2-40B4-BE49-F238E27FC236}">
                  <a16:creationId xmlns:a16="http://schemas.microsoft.com/office/drawing/2014/main" xmlns="" id="{2199BE2E-11EB-431F-A998-AFC9C32B9821}"/>
                </a:ext>
              </a:extLst>
            </p:cNvPr>
            <p:cNvSpPr/>
            <p:nvPr/>
          </p:nvSpPr>
          <p:spPr>
            <a:xfrm>
              <a:off x="6518097" y="3129519"/>
              <a:ext cx="4505325" cy="275870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  <a:tabLst>
                  <a:tab pos="1242060" algn="l"/>
                </a:tabLst>
              </a:pPr>
              <a:r>
                <a:rPr lang="th-TH" sz="2800" b="1" dirty="0">
                  <a:solidFill>
                    <a:schemeClr val="bg1"/>
                  </a:solidFill>
                  <a:latin typeface="Cloud" panose="02000000000000000000" pitchFamily="50" charset="-34"/>
                  <a:ea typeface="Calibri" panose="020F0502020204030204" pitchFamily="34" charset="0"/>
                  <a:cs typeface="Cloud" panose="02000000000000000000" pitchFamily="50" charset="-34"/>
                </a:rPr>
                <a:t>หัวหน้างานระดับสูง</a:t>
              </a:r>
            </a:p>
            <a:p>
              <a:pPr>
                <a:lnSpc>
                  <a:spcPct val="115000"/>
                </a:lnSpc>
                <a:spcAft>
                  <a:spcPts val="1000"/>
                </a:spcAft>
                <a:tabLst>
                  <a:tab pos="1242060" algn="l"/>
                </a:tabLst>
              </a:pPr>
              <a:r>
                <a:rPr lang="en-US" sz="2800" b="1" dirty="0">
                  <a:solidFill>
                    <a:schemeClr val="accent4"/>
                  </a:solidFill>
                  <a:latin typeface="Cloud" panose="02000000000000000000" pitchFamily="50" charset="-34"/>
                  <a:ea typeface="Calibri" panose="020F0502020204030204" pitchFamily="34" charset="0"/>
                  <a:cs typeface="Cloud" panose="02000000000000000000" pitchFamily="50" charset="-34"/>
                </a:rPr>
                <a:t>Board of directors</a:t>
              </a:r>
              <a:r>
                <a:rPr lang="th-TH" sz="2800" dirty="0">
                  <a:solidFill>
                    <a:schemeClr val="bg1"/>
                  </a:solidFill>
                  <a:latin typeface="Cloud" panose="02000000000000000000" pitchFamily="50" charset="-34"/>
                  <a:ea typeface="Calibri" panose="020F0502020204030204" pitchFamily="34" charset="0"/>
                  <a:cs typeface="Cloud" panose="02000000000000000000" pitchFamily="50" charset="-34"/>
                </a:rPr>
                <a:t>		</a:t>
              </a:r>
              <a:endParaRPr lang="en-US" sz="2800" dirty="0">
                <a:solidFill>
                  <a:schemeClr val="bg1"/>
                </a:solidFill>
                <a:effectLst/>
                <a:latin typeface="Cloud" panose="02000000000000000000" pitchFamily="50" charset="-34"/>
                <a:ea typeface="Calibri" panose="020F0502020204030204" pitchFamily="34" charset="0"/>
                <a:cs typeface="Cloud" panose="02000000000000000000" pitchFamily="50" charset="-34"/>
              </a:endParaRPr>
            </a:p>
            <a:p>
              <a:r>
                <a:rPr lang="th-TH" sz="2000" b="1" u="sng" dirty="0">
                  <a:solidFill>
                    <a:srgbClr val="F29E94"/>
                  </a:solidFill>
                  <a:latin typeface="Cloud" panose="02000000000000000000" pitchFamily="50" charset="-34"/>
                  <a:ea typeface="Calibri" panose="020F0502020204030204" pitchFamily="34" charset="0"/>
                  <a:cs typeface="Cloud" panose="02000000000000000000" pitchFamily="50" charset="-34"/>
                </a:rPr>
                <a:t>คณะกรรมการบริษัท </a:t>
              </a:r>
              <a:r>
                <a:rPr lang="th-TH" sz="2000" b="1" dirty="0">
                  <a:solidFill>
                    <a:schemeClr val="bg1"/>
                  </a:solidFill>
                  <a:latin typeface="Cloud" panose="02000000000000000000" pitchFamily="50" charset="-34"/>
                  <a:ea typeface="Calibri" panose="020F0502020204030204" pitchFamily="34" charset="0"/>
                  <a:cs typeface="Cloud" panose="02000000000000000000" pitchFamily="50" charset="-34"/>
                </a:rPr>
                <a:t>ซึ่งคณะบุคคลกลุ่มนี้มักมาจากผู้ถือหุ้นจำนวนมากของบริษัท มีหน้าที่กำหนดนโยบายและแนวทางในการบริหารองค์กร</a:t>
              </a:r>
              <a:endParaRPr lang="en-US" sz="2000" dirty="0">
                <a:solidFill>
                  <a:schemeClr val="bg1"/>
                </a:solidFill>
                <a:latin typeface="Cloud" panose="02000000000000000000" pitchFamily="50" charset="-34"/>
                <a:cs typeface="Cloud" panose="02000000000000000000" pitchFamily="50" charset="-34"/>
              </a:endParaRPr>
            </a:p>
          </p:txBody>
        </p:sp>
      </p:grpSp>
      <p:pic>
        <p:nvPicPr>
          <p:cNvPr id="9" name="Picture 1">
            <a:extLst>
              <a:ext uri="{FF2B5EF4-FFF2-40B4-BE49-F238E27FC236}">
                <a16:creationId xmlns:a16="http://schemas.microsoft.com/office/drawing/2014/main" xmlns="" id="{F86AE86E-A53F-47DD-82E8-81008C98CB2B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8856" y="6305809"/>
            <a:ext cx="2554287" cy="51410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88094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1000"/>
            <a:lum/>
          </a:blip>
          <a:srcRect/>
          <a:stretch>
            <a:fillRect t="1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สี่เหลี่ยมผืนผ้า 5">
            <a:extLst>
              <a:ext uri="{FF2B5EF4-FFF2-40B4-BE49-F238E27FC236}">
                <a16:creationId xmlns:a16="http://schemas.microsoft.com/office/drawing/2014/main" xmlns="" id="{54D28920-A386-4381-AAA9-81A346118EEE}"/>
              </a:ext>
            </a:extLst>
          </p:cNvPr>
          <p:cNvSpPr/>
          <p:nvPr/>
        </p:nvSpPr>
        <p:spPr>
          <a:xfrm>
            <a:off x="0" y="971550"/>
            <a:ext cx="12192000" cy="1333500"/>
          </a:xfrm>
          <a:prstGeom prst="rect">
            <a:avLst/>
          </a:prstGeom>
          <a:solidFill>
            <a:srgbClr val="519E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สี่เหลี่ยมด้านขนาน 3">
            <a:extLst>
              <a:ext uri="{FF2B5EF4-FFF2-40B4-BE49-F238E27FC236}">
                <a16:creationId xmlns:a16="http://schemas.microsoft.com/office/drawing/2014/main" xmlns="" id="{08D50CE8-D785-4215-ADAB-34257BFC2834}"/>
              </a:ext>
            </a:extLst>
          </p:cNvPr>
          <p:cNvSpPr/>
          <p:nvPr/>
        </p:nvSpPr>
        <p:spPr>
          <a:xfrm>
            <a:off x="0" y="0"/>
            <a:ext cx="5791200" cy="6858000"/>
          </a:xfrm>
          <a:prstGeom prst="parallelogram">
            <a:avLst/>
          </a:prstGeom>
          <a:blipFill dpi="0" rotWithShape="1">
            <a:blip r:embed="rId3"/>
            <a:srcRect/>
            <a:stretch>
              <a:fillRect l="-26000" r="-32000"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สี่เหลี่ยมผืนผ้า 4">
            <a:extLst>
              <a:ext uri="{FF2B5EF4-FFF2-40B4-BE49-F238E27FC236}">
                <a16:creationId xmlns:a16="http://schemas.microsoft.com/office/drawing/2014/main" xmlns="" id="{2BEF4709-6DBD-4510-B667-7D152590A5ED}"/>
              </a:ext>
            </a:extLst>
          </p:cNvPr>
          <p:cNvSpPr/>
          <p:nvPr/>
        </p:nvSpPr>
        <p:spPr>
          <a:xfrm>
            <a:off x="6311939" y="1274717"/>
            <a:ext cx="4711483" cy="72943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  <a:tabLst>
                <a:tab pos="1242060" algn="l"/>
              </a:tabLst>
            </a:pPr>
            <a:r>
              <a:rPr lang="en-US" sz="3600" dirty="0">
                <a:solidFill>
                  <a:schemeClr val="bg1"/>
                </a:solidFill>
                <a:latin typeface="Cloud" panose="02000000000000000000" pitchFamily="50" charset="-34"/>
                <a:ea typeface="Calibri" panose="020F0502020204030204" pitchFamily="34" charset="0"/>
                <a:cs typeface="Cloud" panose="02000000000000000000" pitchFamily="50" charset="-34"/>
              </a:rPr>
              <a:t>Vocabulary: Job titles</a:t>
            </a:r>
          </a:p>
        </p:txBody>
      </p:sp>
      <p:grpSp>
        <p:nvGrpSpPr>
          <p:cNvPr id="2" name="กลุ่ม 1">
            <a:extLst>
              <a:ext uri="{FF2B5EF4-FFF2-40B4-BE49-F238E27FC236}">
                <a16:creationId xmlns:a16="http://schemas.microsoft.com/office/drawing/2014/main" xmlns="" id="{7B25B994-B0E7-4B6A-9456-CA118743E865}"/>
              </a:ext>
            </a:extLst>
          </p:cNvPr>
          <p:cNvGrpSpPr/>
          <p:nvPr/>
        </p:nvGrpSpPr>
        <p:grpSpPr>
          <a:xfrm>
            <a:off x="5972175" y="2838449"/>
            <a:ext cx="5638800" cy="3686175"/>
            <a:chOff x="5972175" y="2838449"/>
            <a:chExt cx="5638800" cy="3686175"/>
          </a:xfrm>
        </p:grpSpPr>
        <p:sp>
          <p:nvSpPr>
            <p:cNvPr id="7" name="สี่เหลี่ยมผืนผ้า: มุมมน 6">
              <a:extLst>
                <a:ext uri="{FF2B5EF4-FFF2-40B4-BE49-F238E27FC236}">
                  <a16:creationId xmlns:a16="http://schemas.microsoft.com/office/drawing/2014/main" xmlns="" id="{52EE4F89-DA9B-4EA8-B646-F23E6D367238}"/>
                </a:ext>
              </a:extLst>
            </p:cNvPr>
            <p:cNvSpPr/>
            <p:nvPr/>
          </p:nvSpPr>
          <p:spPr>
            <a:xfrm>
              <a:off x="5972175" y="2838449"/>
              <a:ext cx="5638800" cy="3686175"/>
            </a:xfrm>
            <a:prstGeom prst="roundRect">
              <a:avLst/>
            </a:prstGeom>
            <a:solidFill>
              <a:srgbClr val="519EA4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สี่เหลี่ยมผืนผ้า 7">
              <a:extLst>
                <a:ext uri="{FF2B5EF4-FFF2-40B4-BE49-F238E27FC236}">
                  <a16:creationId xmlns:a16="http://schemas.microsoft.com/office/drawing/2014/main" xmlns="" id="{6A2AFA8B-3A2A-4C75-8D20-B3AACC8C56AC}"/>
                </a:ext>
              </a:extLst>
            </p:cNvPr>
            <p:cNvSpPr/>
            <p:nvPr/>
          </p:nvSpPr>
          <p:spPr>
            <a:xfrm>
              <a:off x="6400802" y="3070376"/>
              <a:ext cx="4978578" cy="325422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  <a:tabLst>
                  <a:tab pos="1242060" algn="l"/>
                </a:tabLst>
              </a:pPr>
              <a:r>
                <a:rPr lang="th-TH" sz="2800" b="1" dirty="0">
                  <a:solidFill>
                    <a:schemeClr val="bg1"/>
                  </a:solidFill>
                  <a:latin typeface="Cloud" panose="02000000000000000000" pitchFamily="50" charset="-34"/>
                  <a:ea typeface="Calibri" panose="020F0502020204030204" pitchFamily="34" charset="0"/>
                  <a:cs typeface="Cloud" panose="02000000000000000000" pitchFamily="50" charset="-34"/>
                </a:rPr>
                <a:t>หัวหน้างานระดับสูง</a:t>
              </a:r>
              <a:endParaRPr lang="en-US" sz="2800" dirty="0">
                <a:solidFill>
                  <a:schemeClr val="bg1"/>
                </a:solidFill>
                <a:effectLst/>
                <a:latin typeface="Cloud" panose="02000000000000000000" pitchFamily="50" charset="-34"/>
                <a:ea typeface="Calibri" panose="020F0502020204030204" pitchFamily="34" charset="0"/>
                <a:cs typeface="Cloud" panose="02000000000000000000" pitchFamily="50" charset="-34"/>
              </a:endParaRPr>
            </a:p>
            <a:p>
              <a:pPr>
                <a:lnSpc>
                  <a:spcPct val="115000"/>
                </a:lnSpc>
                <a:spcAft>
                  <a:spcPts val="1000"/>
                </a:spcAft>
                <a:tabLst>
                  <a:tab pos="1242060" algn="l"/>
                </a:tabLst>
              </a:pPr>
              <a:r>
                <a:rPr lang="en-US" sz="2800" dirty="0">
                  <a:solidFill>
                    <a:schemeClr val="accent4"/>
                  </a:solidFill>
                  <a:latin typeface="Cloud" panose="02000000000000000000" pitchFamily="50" charset="-34"/>
                  <a:ea typeface="Calibri" panose="020F0502020204030204" pitchFamily="34" charset="0"/>
                  <a:cs typeface="Cloud" panose="02000000000000000000" pitchFamily="50" charset="-34"/>
                </a:rPr>
                <a:t>Managing Director (MD) / Chief Executive Officer(CEO)</a:t>
              </a:r>
              <a:r>
                <a:rPr lang="th-TH" sz="2800" dirty="0">
                  <a:solidFill>
                    <a:schemeClr val="bg1"/>
                  </a:solidFill>
                  <a:latin typeface="Cloud" panose="02000000000000000000" pitchFamily="50" charset="-34"/>
                  <a:ea typeface="Calibri" panose="020F0502020204030204" pitchFamily="34" charset="0"/>
                  <a:cs typeface="Cloud" panose="02000000000000000000" pitchFamily="50" charset="-34"/>
                </a:rPr>
                <a:t>		</a:t>
              </a:r>
              <a:endParaRPr lang="en-US" sz="2800" dirty="0">
                <a:solidFill>
                  <a:schemeClr val="bg1"/>
                </a:solidFill>
                <a:effectLst/>
                <a:latin typeface="Cloud" panose="02000000000000000000" pitchFamily="50" charset="-34"/>
                <a:ea typeface="Calibri" panose="020F0502020204030204" pitchFamily="34" charset="0"/>
                <a:cs typeface="Cloud" panose="02000000000000000000" pitchFamily="50" charset="-34"/>
              </a:endParaRPr>
            </a:p>
            <a:p>
              <a:r>
                <a:rPr lang="th-TH" sz="2000" b="1" u="sng" dirty="0">
                  <a:solidFill>
                    <a:srgbClr val="F29E94"/>
                  </a:solidFill>
                  <a:latin typeface="Cloud" panose="02000000000000000000" pitchFamily="50" charset="-34"/>
                  <a:ea typeface="Calibri" panose="020F0502020204030204" pitchFamily="34" charset="0"/>
                  <a:cs typeface="Cloud" panose="02000000000000000000" pitchFamily="50" charset="-34"/>
                </a:rPr>
                <a:t>กรรมการผู้จัดการ </a:t>
              </a:r>
              <a:r>
                <a:rPr lang="th-TH" sz="2000" b="1" dirty="0">
                  <a:solidFill>
                    <a:schemeClr val="bg1"/>
                  </a:solidFill>
                  <a:latin typeface="Cloud" panose="02000000000000000000" pitchFamily="50" charset="-34"/>
                  <a:ea typeface="Calibri" panose="020F0502020204030204" pitchFamily="34" charset="0"/>
                  <a:cs typeface="Cloud" panose="02000000000000000000" pitchFamily="50" charset="-34"/>
                </a:rPr>
                <a:t>ถือว่าเป็นหัวหน้าฝ่ายบริหาร หรือเป็นผู้บังคับบัญชาสูงสุดของหัวหน้างานระดับล่าง และพนักงานของบริษัท</a:t>
              </a:r>
              <a:endParaRPr lang="en-US" sz="2000" dirty="0">
                <a:solidFill>
                  <a:schemeClr val="bg1"/>
                </a:solidFill>
                <a:latin typeface="Cloud" panose="02000000000000000000" pitchFamily="50" charset="-34"/>
                <a:cs typeface="Cloud" panose="02000000000000000000" pitchFamily="50" charset="-34"/>
              </a:endParaRPr>
            </a:p>
          </p:txBody>
        </p:sp>
      </p:grpSp>
      <p:pic>
        <p:nvPicPr>
          <p:cNvPr id="9" name="Picture 1">
            <a:extLst>
              <a:ext uri="{FF2B5EF4-FFF2-40B4-BE49-F238E27FC236}">
                <a16:creationId xmlns:a16="http://schemas.microsoft.com/office/drawing/2014/main" xmlns="" id="{AB045BA5-ED64-46DA-81EB-631AC36FC7BB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8856" y="6305809"/>
            <a:ext cx="2554287" cy="51410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26355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1000"/>
            <a:lum/>
          </a:blip>
          <a:srcRect/>
          <a:stretch>
            <a:fillRect t="1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สี่เหลี่ยมผืนผ้า 5">
            <a:extLst>
              <a:ext uri="{FF2B5EF4-FFF2-40B4-BE49-F238E27FC236}">
                <a16:creationId xmlns:a16="http://schemas.microsoft.com/office/drawing/2014/main" xmlns="" id="{54D28920-A386-4381-AAA9-81A346118EEE}"/>
              </a:ext>
            </a:extLst>
          </p:cNvPr>
          <p:cNvSpPr/>
          <p:nvPr/>
        </p:nvSpPr>
        <p:spPr>
          <a:xfrm>
            <a:off x="0" y="971550"/>
            <a:ext cx="12192000" cy="1333500"/>
          </a:xfrm>
          <a:prstGeom prst="rect">
            <a:avLst/>
          </a:prstGeom>
          <a:solidFill>
            <a:srgbClr val="519E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สี่เหลี่ยมด้านขนาน 3">
            <a:extLst>
              <a:ext uri="{FF2B5EF4-FFF2-40B4-BE49-F238E27FC236}">
                <a16:creationId xmlns:a16="http://schemas.microsoft.com/office/drawing/2014/main" xmlns="" id="{08D50CE8-D785-4215-ADAB-34257BFC2834}"/>
              </a:ext>
            </a:extLst>
          </p:cNvPr>
          <p:cNvSpPr/>
          <p:nvPr/>
        </p:nvSpPr>
        <p:spPr>
          <a:xfrm>
            <a:off x="0" y="0"/>
            <a:ext cx="5791200" cy="6858000"/>
          </a:xfrm>
          <a:prstGeom prst="parallelogram">
            <a:avLst/>
          </a:prstGeom>
          <a:blipFill dpi="0" rotWithShape="1">
            <a:blip r:embed="rId3"/>
            <a:srcRect/>
            <a:stretch>
              <a:fillRect l="-26000" r="-61000" b="-5000"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สี่เหลี่ยมผืนผ้า 4">
            <a:extLst>
              <a:ext uri="{FF2B5EF4-FFF2-40B4-BE49-F238E27FC236}">
                <a16:creationId xmlns:a16="http://schemas.microsoft.com/office/drawing/2014/main" xmlns="" id="{2BEF4709-6DBD-4510-B667-7D152590A5ED}"/>
              </a:ext>
            </a:extLst>
          </p:cNvPr>
          <p:cNvSpPr/>
          <p:nvPr/>
        </p:nvSpPr>
        <p:spPr>
          <a:xfrm>
            <a:off x="6311939" y="1274717"/>
            <a:ext cx="4711483" cy="72943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  <a:tabLst>
                <a:tab pos="1242060" algn="l"/>
              </a:tabLst>
            </a:pPr>
            <a:r>
              <a:rPr lang="en-US" sz="3600" dirty="0">
                <a:solidFill>
                  <a:schemeClr val="bg1"/>
                </a:solidFill>
                <a:latin typeface="Cloud" panose="02000000000000000000" pitchFamily="50" charset="-34"/>
                <a:ea typeface="Calibri" panose="020F0502020204030204" pitchFamily="34" charset="0"/>
                <a:cs typeface="Cloud" panose="02000000000000000000" pitchFamily="50" charset="-34"/>
              </a:rPr>
              <a:t>Vocabulary: Job titles</a:t>
            </a:r>
          </a:p>
        </p:txBody>
      </p:sp>
      <p:grpSp>
        <p:nvGrpSpPr>
          <p:cNvPr id="2" name="กลุ่ม 1">
            <a:extLst>
              <a:ext uri="{FF2B5EF4-FFF2-40B4-BE49-F238E27FC236}">
                <a16:creationId xmlns:a16="http://schemas.microsoft.com/office/drawing/2014/main" xmlns="" id="{1640E760-88C2-42B2-8754-B680BF864A66}"/>
              </a:ext>
            </a:extLst>
          </p:cNvPr>
          <p:cNvGrpSpPr/>
          <p:nvPr/>
        </p:nvGrpSpPr>
        <p:grpSpPr>
          <a:xfrm>
            <a:off x="5972175" y="2838449"/>
            <a:ext cx="5638800" cy="3686175"/>
            <a:chOff x="5972175" y="2838449"/>
            <a:chExt cx="5638800" cy="3686175"/>
          </a:xfrm>
        </p:grpSpPr>
        <p:sp>
          <p:nvSpPr>
            <p:cNvPr id="7" name="สี่เหลี่ยมผืนผ้า: มุมมน 6">
              <a:extLst>
                <a:ext uri="{FF2B5EF4-FFF2-40B4-BE49-F238E27FC236}">
                  <a16:creationId xmlns:a16="http://schemas.microsoft.com/office/drawing/2014/main" xmlns="" id="{52EE4F89-DA9B-4EA8-B646-F23E6D367238}"/>
                </a:ext>
              </a:extLst>
            </p:cNvPr>
            <p:cNvSpPr/>
            <p:nvPr/>
          </p:nvSpPr>
          <p:spPr>
            <a:xfrm>
              <a:off x="5972175" y="2838449"/>
              <a:ext cx="5638800" cy="3686175"/>
            </a:xfrm>
            <a:prstGeom prst="roundRect">
              <a:avLst/>
            </a:prstGeom>
            <a:solidFill>
              <a:srgbClr val="519EA4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สี่เหลี่ยมผืนผ้า 7">
              <a:extLst>
                <a:ext uri="{FF2B5EF4-FFF2-40B4-BE49-F238E27FC236}">
                  <a16:creationId xmlns:a16="http://schemas.microsoft.com/office/drawing/2014/main" xmlns="" id="{6A2AFA8B-3A2A-4C75-8D20-B3AACC8C56AC}"/>
                </a:ext>
              </a:extLst>
            </p:cNvPr>
            <p:cNvSpPr/>
            <p:nvPr/>
          </p:nvSpPr>
          <p:spPr>
            <a:xfrm>
              <a:off x="6400802" y="3070376"/>
              <a:ext cx="4978578" cy="288694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  <a:tabLst>
                  <a:tab pos="1242060" algn="l"/>
                </a:tabLst>
              </a:pPr>
              <a:r>
                <a:rPr lang="th-TH" sz="2800" b="1" dirty="0">
                  <a:solidFill>
                    <a:schemeClr val="bg1"/>
                  </a:solidFill>
                  <a:latin typeface="Cloud" panose="02000000000000000000" pitchFamily="50" charset="-34"/>
                  <a:ea typeface="Calibri" panose="020F0502020204030204" pitchFamily="34" charset="0"/>
                  <a:cs typeface="Cloud" panose="02000000000000000000" pitchFamily="50" charset="-34"/>
                </a:rPr>
                <a:t>หัวหน้างานระดับล่าง</a:t>
              </a:r>
            </a:p>
            <a:p>
              <a:pPr>
                <a:lnSpc>
                  <a:spcPct val="115000"/>
                </a:lnSpc>
                <a:spcAft>
                  <a:spcPts val="1000"/>
                </a:spcAft>
                <a:tabLst>
                  <a:tab pos="1242060" algn="l"/>
                </a:tabLst>
              </a:pPr>
              <a:r>
                <a:rPr lang="en-US" sz="2800" b="1" dirty="0">
                  <a:solidFill>
                    <a:srgbClr val="FFC000"/>
                  </a:solidFill>
                  <a:latin typeface="Cloud" panose="02000000000000000000" pitchFamily="50" charset="-34"/>
                  <a:ea typeface="Calibri" panose="020F0502020204030204" pitchFamily="34" charset="0"/>
                  <a:cs typeface="Cloud" panose="02000000000000000000" pitchFamily="50" charset="-34"/>
                </a:rPr>
                <a:t>Department manager </a:t>
              </a:r>
            </a:p>
            <a:p>
              <a:pPr>
                <a:lnSpc>
                  <a:spcPct val="115000"/>
                </a:lnSpc>
                <a:spcAft>
                  <a:spcPts val="1000"/>
                </a:spcAft>
                <a:tabLst>
                  <a:tab pos="1242060" algn="l"/>
                </a:tabLst>
              </a:pPr>
              <a:r>
                <a:rPr lang="th-TH" sz="2800" dirty="0">
                  <a:solidFill>
                    <a:schemeClr val="bg1"/>
                  </a:solidFill>
                  <a:latin typeface="Cloud" panose="02000000000000000000" pitchFamily="50" charset="-34"/>
                  <a:ea typeface="Calibri" panose="020F0502020204030204" pitchFamily="34" charset="0"/>
                  <a:cs typeface="Cloud" panose="02000000000000000000" pitchFamily="50" charset="-34"/>
                </a:rPr>
                <a:t>		</a:t>
              </a:r>
              <a:endParaRPr lang="en-US" sz="2800" dirty="0">
                <a:solidFill>
                  <a:schemeClr val="bg1"/>
                </a:solidFill>
                <a:effectLst/>
                <a:latin typeface="Cloud" panose="02000000000000000000" pitchFamily="50" charset="-34"/>
                <a:ea typeface="Calibri" panose="020F0502020204030204" pitchFamily="34" charset="0"/>
                <a:cs typeface="Cloud" panose="02000000000000000000" pitchFamily="50" charset="-34"/>
              </a:endParaRPr>
            </a:p>
            <a:p>
              <a:r>
                <a:rPr lang="th-TH" sz="2000" b="1" u="sng" dirty="0">
                  <a:solidFill>
                    <a:srgbClr val="F29E94"/>
                  </a:solidFill>
                  <a:latin typeface="Cloud" panose="02000000000000000000" pitchFamily="50" charset="-34"/>
                  <a:ea typeface="Calibri" panose="020F0502020204030204" pitchFamily="34" charset="0"/>
                  <a:cs typeface="Cloud" panose="02000000000000000000" pitchFamily="50" charset="-34"/>
                </a:rPr>
                <a:t>ผู้จัดการแผนก </a:t>
              </a:r>
              <a:r>
                <a:rPr lang="th-TH" sz="2000" b="1" dirty="0">
                  <a:solidFill>
                    <a:schemeClr val="bg1"/>
                  </a:solidFill>
                  <a:latin typeface="Cloud" panose="02000000000000000000" pitchFamily="50" charset="-34"/>
                  <a:ea typeface="Calibri" panose="020F0502020204030204" pitchFamily="34" charset="0"/>
                  <a:cs typeface="Cloud" panose="02000000000000000000" pitchFamily="50" charset="-34"/>
                </a:rPr>
                <a:t>เป็นหัวหน้างานระดับล่าง ได้แก่ ผู้จัดการแผนกต่าง ๆ โดยมีชื่อตำแหน่งแตกต่างไปตามแผนก </a:t>
              </a:r>
              <a:endParaRPr lang="en-US" sz="2000" dirty="0">
                <a:solidFill>
                  <a:schemeClr val="bg1"/>
                </a:solidFill>
                <a:latin typeface="Cloud" panose="02000000000000000000" pitchFamily="50" charset="-34"/>
                <a:cs typeface="Cloud" panose="02000000000000000000" pitchFamily="50" charset="-34"/>
              </a:endParaRPr>
            </a:p>
          </p:txBody>
        </p:sp>
      </p:grpSp>
      <p:pic>
        <p:nvPicPr>
          <p:cNvPr id="9" name="Picture 1">
            <a:extLst>
              <a:ext uri="{FF2B5EF4-FFF2-40B4-BE49-F238E27FC236}">
                <a16:creationId xmlns:a16="http://schemas.microsoft.com/office/drawing/2014/main" xmlns="" id="{7BA9428C-CDE7-4BBF-AA72-A74C4BB5755D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8856" y="6305809"/>
            <a:ext cx="2554287" cy="51410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96571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0000"/>
            <a:lum/>
          </a:blip>
          <a:srcRect/>
          <a:stretch>
            <a:fillRect l="-6000" t="12000" r="-5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กลุ่ม 9">
            <a:extLst>
              <a:ext uri="{FF2B5EF4-FFF2-40B4-BE49-F238E27FC236}">
                <a16:creationId xmlns:a16="http://schemas.microsoft.com/office/drawing/2014/main" xmlns="" id="{8F401AAF-2694-410A-BCA2-F518DE32EEAB}"/>
              </a:ext>
            </a:extLst>
          </p:cNvPr>
          <p:cNvGrpSpPr/>
          <p:nvPr/>
        </p:nvGrpSpPr>
        <p:grpSpPr>
          <a:xfrm>
            <a:off x="0" y="-1"/>
            <a:ext cx="12192000" cy="1381125"/>
            <a:chOff x="0" y="-1"/>
            <a:chExt cx="12192000" cy="1381125"/>
          </a:xfrm>
        </p:grpSpPr>
        <p:sp>
          <p:nvSpPr>
            <p:cNvPr id="2" name="สี่เหลี่ยมผืนผ้า 1">
              <a:extLst>
                <a:ext uri="{FF2B5EF4-FFF2-40B4-BE49-F238E27FC236}">
                  <a16:creationId xmlns:a16="http://schemas.microsoft.com/office/drawing/2014/main" xmlns="" id="{BA69134A-FB05-48CB-BA30-5DEC24C101C9}"/>
                </a:ext>
              </a:extLst>
            </p:cNvPr>
            <p:cNvSpPr/>
            <p:nvPr/>
          </p:nvSpPr>
          <p:spPr>
            <a:xfrm>
              <a:off x="0" y="-1"/>
              <a:ext cx="12192000" cy="1381125"/>
            </a:xfrm>
            <a:prstGeom prst="rect">
              <a:avLst/>
            </a:prstGeom>
            <a:solidFill>
              <a:srgbClr val="519E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สี่เหลี่ยมผืนผ้า 2">
              <a:extLst>
                <a:ext uri="{FF2B5EF4-FFF2-40B4-BE49-F238E27FC236}">
                  <a16:creationId xmlns:a16="http://schemas.microsoft.com/office/drawing/2014/main" xmlns="" id="{BF5A09B1-134A-490E-B917-66F50B9523F9}"/>
                </a:ext>
              </a:extLst>
            </p:cNvPr>
            <p:cNvSpPr/>
            <p:nvPr/>
          </p:nvSpPr>
          <p:spPr>
            <a:xfrm>
              <a:off x="0" y="-1"/>
              <a:ext cx="428625" cy="1381125"/>
            </a:xfrm>
            <a:prstGeom prst="rect">
              <a:avLst/>
            </a:prstGeom>
            <a:solidFill>
              <a:srgbClr val="F29E9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รูปครึ่งกรอบ 3">
              <a:extLst>
                <a:ext uri="{FF2B5EF4-FFF2-40B4-BE49-F238E27FC236}">
                  <a16:creationId xmlns:a16="http://schemas.microsoft.com/office/drawing/2014/main" xmlns="" id="{A981C521-C2BE-4483-B646-1C9AECD20812}"/>
                </a:ext>
              </a:extLst>
            </p:cNvPr>
            <p:cNvSpPr/>
            <p:nvPr/>
          </p:nvSpPr>
          <p:spPr>
            <a:xfrm rot="5400000">
              <a:off x="11582400" y="-9526"/>
              <a:ext cx="600075" cy="619125"/>
            </a:xfrm>
            <a:prstGeom prst="halfFrame">
              <a:avLst/>
            </a:prstGeom>
            <a:solidFill>
              <a:srgbClr val="F29E9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5" name="สี่เหลี่ยมผืนผ้า 4">
            <a:extLst>
              <a:ext uri="{FF2B5EF4-FFF2-40B4-BE49-F238E27FC236}">
                <a16:creationId xmlns:a16="http://schemas.microsoft.com/office/drawing/2014/main" xmlns="" id="{AD69A299-2A3E-4DCB-9FC0-40D5591B2C11}"/>
              </a:ext>
            </a:extLst>
          </p:cNvPr>
          <p:cNvSpPr/>
          <p:nvPr/>
        </p:nvSpPr>
        <p:spPr>
          <a:xfrm>
            <a:off x="3190204" y="255057"/>
            <a:ext cx="5621091" cy="871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  <a:tabLst>
                <a:tab pos="1242060" algn="l"/>
              </a:tabLst>
            </a:pPr>
            <a:r>
              <a:rPr lang="en-US" sz="4400" b="1" dirty="0">
                <a:solidFill>
                  <a:schemeClr val="bg1"/>
                </a:solidFill>
                <a:latin typeface="Cloud" panose="02000000000000000000" pitchFamily="50" charset="-34"/>
                <a:ea typeface="Calibri" panose="020F0502020204030204" pitchFamily="34" charset="0"/>
                <a:cs typeface="Cloud" panose="02000000000000000000" pitchFamily="50" charset="-34"/>
              </a:rPr>
              <a:t>Department manager</a:t>
            </a:r>
            <a:endParaRPr lang="en-US" sz="4400" dirty="0">
              <a:solidFill>
                <a:schemeClr val="bg1"/>
              </a:solidFill>
              <a:effectLst/>
              <a:latin typeface="Cloud" panose="02000000000000000000" pitchFamily="50" charset="-34"/>
              <a:ea typeface="Calibri" panose="020F0502020204030204" pitchFamily="34" charset="0"/>
              <a:cs typeface="Cloud" panose="02000000000000000000" pitchFamily="50" charset="-34"/>
            </a:endParaRPr>
          </a:p>
        </p:txBody>
      </p:sp>
      <p:sp>
        <p:nvSpPr>
          <p:cNvPr id="6" name="สี่เหลี่ยมผืนผ้า: มุมมน 5">
            <a:extLst>
              <a:ext uri="{FF2B5EF4-FFF2-40B4-BE49-F238E27FC236}">
                <a16:creationId xmlns:a16="http://schemas.microsoft.com/office/drawing/2014/main" xmlns="" id="{1FE7A4EB-6108-49DE-9ED6-736E3805298A}"/>
              </a:ext>
            </a:extLst>
          </p:cNvPr>
          <p:cNvSpPr/>
          <p:nvPr/>
        </p:nvSpPr>
        <p:spPr>
          <a:xfrm>
            <a:off x="1438274" y="4581525"/>
            <a:ext cx="3286125" cy="990600"/>
          </a:xfrm>
          <a:prstGeom prst="roundRect">
            <a:avLst/>
          </a:prstGeom>
          <a:solidFill>
            <a:srgbClr val="519EA4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Cloud" panose="02000000000000000000" pitchFamily="50" charset="-34"/>
                <a:cs typeface="Cloud" panose="02000000000000000000" pitchFamily="50" charset="-34"/>
              </a:rPr>
              <a:t>Marketing manager</a:t>
            </a:r>
          </a:p>
          <a:p>
            <a:pPr algn="ctr"/>
            <a:r>
              <a:rPr lang="en-US" sz="2000" dirty="0">
                <a:latin typeface="Cloud" panose="02000000000000000000" pitchFamily="50" charset="-34"/>
                <a:cs typeface="Cloud" panose="02000000000000000000" pitchFamily="50" charset="-34"/>
              </a:rPr>
              <a:t>(</a:t>
            </a:r>
            <a:r>
              <a:rPr lang="th-TH" sz="2000" dirty="0">
                <a:latin typeface="Cloud" panose="02000000000000000000" pitchFamily="50" charset="-34"/>
                <a:cs typeface="Cloud" panose="02000000000000000000" pitchFamily="50" charset="-34"/>
              </a:rPr>
              <a:t>ผู้จัดการฝ่ายการตลาด)</a:t>
            </a:r>
            <a:endParaRPr lang="en-US" sz="2000" dirty="0">
              <a:latin typeface="Cloud" panose="02000000000000000000" pitchFamily="50" charset="-34"/>
              <a:cs typeface="Cloud" panose="02000000000000000000" pitchFamily="50" charset="-34"/>
            </a:endParaRPr>
          </a:p>
        </p:txBody>
      </p:sp>
      <p:sp>
        <p:nvSpPr>
          <p:cNvPr id="9" name="สี่เหลี่ยมผืนผ้า: มุมมน 8">
            <a:extLst>
              <a:ext uri="{FF2B5EF4-FFF2-40B4-BE49-F238E27FC236}">
                <a16:creationId xmlns:a16="http://schemas.microsoft.com/office/drawing/2014/main" xmlns="" id="{12DC406F-6BAD-42CC-9788-C0780D2A0B78}"/>
              </a:ext>
            </a:extLst>
          </p:cNvPr>
          <p:cNvSpPr/>
          <p:nvPr/>
        </p:nvSpPr>
        <p:spPr>
          <a:xfrm>
            <a:off x="6905624" y="4581525"/>
            <a:ext cx="3286125" cy="990600"/>
          </a:xfrm>
          <a:prstGeom prst="roundRect">
            <a:avLst/>
          </a:prstGeom>
          <a:solidFill>
            <a:srgbClr val="519EA4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Cloud" panose="02000000000000000000" pitchFamily="50" charset="-34"/>
                <a:cs typeface="Cloud" panose="02000000000000000000" pitchFamily="50" charset="-34"/>
              </a:rPr>
              <a:t>Accounting manager   (</a:t>
            </a:r>
            <a:r>
              <a:rPr lang="th-TH" sz="2000" b="1" dirty="0">
                <a:latin typeface="Cloud" panose="02000000000000000000" pitchFamily="50" charset="-34"/>
                <a:cs typeface="Cloud" panose="02000000000000000000" pitchFamily="50" charset="-34"/>
              </a:rPr>
              <a:t>ผู้จัดการฝ่ายบัญชี)</a:t>
            </a:r>
            <a:endParaRPr lang="en-US" dirty="0">
              <a:latin typeface="Cloud" panose="02000000000000000000" pitchFamily="50" charset="-34"/>
              <a:cs typeface="Cloud" panose="02000000000000000000" pitchFamily="50" charset="-34"/>
            </a:endParaRPr>
          </a:p>
        </p:txBody>
      </p:sp>
      <p:pic>
        <p:nvPicPr>
          <p:cNvPr id="11" name="Picture 1">
            <a:extLst>
              <a:ext uri="{FF2B5EF4-FFF2-40B4-BE49-F238E27FC236}">
                <a16:creationId xmlns:a16="http://schemas.microsoft.com/office/drawing/2014/main" xmlns="" id="{B0F7D35B-778C-4913-A28C-9323D3404BF9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8856" y="6305809"/>
            <a:ext cx="2554287" cy="514106"/>
          </a:xfrm>
          <a:prstGeom prst="rect">
            <a:avLst/>
          </a:prstGeom>
          <a:noFill/>
        </p:spPr>
      </p:pic>
      <p:pic>
        <p:nvPicPr>
          <p:cNvPr id="1026" name="Picture 2" descr="Over the shoulder shot of business man drawing diagrams on the wall poster Free Photo">
            <a:extLst>
              <a:ext uri="{FF2B5EF4-FFF2-40B4-BE49-F238E27FC236}">
                <a16:creationId xmlns:a16="http://schemas.microsoft.com/office/drawing/2014/main" xmlns="" id="{CD658571-4E29-4F0C-9D6F-66A599755B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73" r="21884"/>
          <a:stretch/>
        </p:blipFill>
        <p:spPr bwMode="auto">
          <a:xfrm>
            <a:off x="1710832" y="1493043"/>
            <a:ext cx="2741008" cy="297656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Businesswomen reviewing results Free Photo">
            <a:extLst>
              <a:ext uri="{FF2B5EF4-FFF2-40B4-BE49-F238E27FC236}">
                <a16:creationId xmlns:a16="http://schemas.microsoft.com/office/drawing/2014/main" xmlns="" id="{B2A6C7F0-6B10-40A0-8EFE-B2F02C8559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02" t="1259" r="26487" b="23801"/>
          <a:stretch/>
        </p:blipFill>
        <p:spPr bwMode="auto">
          <a:xfrm>
            <a:off x="6905623" y="1474123"/>
            <a:ext cx="3286125" cy="297656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668619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0000"/>
            <a:lum/>
          </a:blip>
          <a:srcRect/>
          <a:stretch>
            <a:fillRect l="-12000" t="12000" r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กลุ่ม 3">
            <a:extLst>
              <a:ext uri="{FF2B5EF4-FFF2-40B4-BE49-F238E27FC236}">
                <a16:creationId xmlns:a16="http://schemas.microsoft.com/office/drawing/2014/main" xmlns="" id="{CC7A2059-C658-4DE1-B85B-077DEB0AE0CC}"/>
              </a:ext>
            </a:extLst>
          </p:cNvPr>
          <p:cNvGrpSpPr/>
          <p:nvPr/>
        </p:nvGrpSpPr>
        <p:grpSpPr>
          <a:xfrm>
            <a:off x="0" y="-1"/>
            <a:ext cx="12192000" cy="1381125"/>
            <a:chOff x="0" y="-1"/>
            <a:chExt cx="12192000" cy="1381125"/>
          </a:xfrm>
        </p:grpSpPr>
        <p:sp>
          <p:nvSpPr>
            <p:cNvPr id="5" name="สี่เหลี่ยมผืนผ้า 4">
              <a:extLst>
                <a:ext uri="{FF2B5EF4-FFF2-40B4-BE49-F238E27FC236}">
                  <a16:creationId xmlns:a16="http://schemas.microsoft.com/office/drawing/2014/main" xmlns="" id="{231AD562-6FFA-446D-8954-B96AC66E7166}"/>
                </a:ext>
              </a:extLst>
            </p:cNvPr>
            <p:cNvSpPr/>
            <p:nvPr/>
          </p:nvSpPr>
          <p:spPr>
            <a:xfrm>
              <a:off x="0" y="-1"/>
              <a:ext cx="12192000" cy="1381125"/>
            </a:xfrm>
            <a:prstGeom prst="rect">
              <a:avLst/>
            </a:prstGeom>
            <a:solidFill>
              <a:srgbClr val="519E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สี่เหลี่ยมผืนผ้า 5">
              <a:extLst>
                <a:ext uri="{FF2B5EF4-FFF2-40B4-BE49-F238E27FC236}">
                  <a16:creationId xmlns:a16="http://schemas.microsoft.com/office/drawing/2014/main" xmlns="" id="{791B20EC-0BBD-46DF-B9CC-7CF1FB771919}"/>
                </a:ext>
              </a:extLst>
            </p:cNvPr>
            <p:cNvSpPr/>
            <p:nvPr/>
          </p:nvSpPr>
          <p:spPr>
            <a:xfrm>
              <a:off x="0" y="-1"/>
              <a:ext cx="428625" cy="1381125"/>
            </a:xfrm>
            <a:prstGeom prst="rect">
              <a:avLst/>
            </a:prstGeom>
            <a:solidFill>
              <a:srgbClr val="F29E9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รูปครึ่งกรอบ 6">
              <a:extLst>
                <a:ext uri="{FF2B5EF4-FFF2-40B4-BE49-F238E27FC236}">
                  <a16:creationId xmlns:a16="http://schemas.microsoft.com/office/drawing/2014/main" xmlns="" id="{977E8AFB-B9EE-4833-AC4F-B0D33C8D3786}"/>
                </a:ext>
              </a:extLst>
            </p:cNvPr>
            <p:cNvSpPr/>
            <p:nvPr/>
          </p:nvSpPr>
          <p:spPr>
            <a:xfrm rot="5400000">
              <a:off x="11582400" y="-9526"/>
              <a:ext cx="600075" cy="619125"/>
            </a:xfrm>
            <a:prstGeom prst="halfFrame">
              <a:avLst/>
            </a:prstGeom>
            <a:solidFill>
              <a:srgbClr val="F29E9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8" name="สี่เหลี่ยมผืนผ้า 7">
            <a:extLst>
              <a:ext uri="{FF2B5EF4-FFF2-40B4-BE49-F238E27FC236}">
                <a16:creationId xmlns:a16="http://schemas.microsoft.com/office/drawing/2014/main" xmlns="" id="{7453A71C-7414-4FE9-AF7F-9A2DB66856C6}"/>
              </a:ext>
            </a:extLst>
          </p:cNvPr>
          <p:cNvSpPr/>
          <p:nvPr/>
        </p:nvSpPr>
        <p:spPr>
          <a:xfrm>
            <a:off x="3190204" y="255057"/>
            <a:ext cx="5621091" cy="871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  <a:tabLst>
                <a:tab pos="1242060" algn="l"/>
              </a:tabLst>
            </a:pPr>
            <a:r>
              <a:rPr lang="en-US" sz="4400" b="1" dirty="0">
                <a:solidFill>
                  <a:schemeClr val="bg1"/>
                </a:solidFill>
                <a:latin typeface="Cloud" panose="02000000000000000000" pitchFamily="50" charset="-34"/>
                <a:ea typeface="Calibri" panose="020F0502020204030204" pitchFamily="34" charset="0"/>
                <a:cs typeface="Cloud" panose="02000000000000000000" pitchFamily="50" charset="-34"/>
              </a:rPr>
              <a:t>Department manager</a:t>
            </a:r>
            <a:endParaRPr lang="en-US" sz="4400" dirty="0">
              <a:solidFill>
                <a:schemeClr val="bg1"/>
              </a:solidFill>
              <a:effectLst/>
              <a:latin typeface="Cloud" panose="02000000000000000000" pitchFamily="50" charset="-34"/>
              <a:ea typeface="Calibri" panose="020F0502020204030204" pitchFamily="34" charset="0"/>
              <a:cs typeface="Cloud" panose="02000000000000000000" pitchFamily="50" charset="-34"/>
            </a:endParaRPr>
          </a:p>
        </p:txBody>
      </p:sp>
      <p:sp>
        <p:nvSpPr>
          <p:cNvPr id="9" name="สี่เหลี่ยมผืนผ้า: มุมมน 8">
            <a:extLst>
              <a:ext uri="{FF2B5EF4-FFF2-40B4-BE49-F238E27FC236}">
                <a16:creationId xmlns:a16="http://schemas.microsoft.com/office/drawing/2014/main" xmlns="" id="{36B65E3C-CDCD-4B77-AE64-B6826C7F5E67}"/>
              </a:ext>
            </a:extLst>
          </p:cNvPr>
          <p:cNvSpPr/>
          <p:nvPr/>
        </p:nvSpPr>
        <p:spPr>
          <a:xfrm>
            <a:off x="1438274" y="4581525"/>
            <a:ext cx="3286125" cy="990600"/>
          </a:xfrm>
          <a:prstGeom prst="roundRect">
            <a:avLst/>
          </a:prstGeom>
          <a:solidFill>
            <a:srgbClr val="519EA4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Cloud" panose="02000000000000000000" pitchFamily="50" charset="-34"/>
                <a:cs typeface="Cloud" panose="02000000000000000000" pitchFamily="50" charset="-34"/>
              </a:rPr>
              <a:t>HR manager</a:t>
            </a:r>
            <a:br>
              <a:rPr lang="en-US" sz="2000" b="1" dirty="0">
                <a:latin typeface="Cloud" panose="02000000000000000000" pitchFamily="50" charset="-34"/>
                <a:cs typeface="Cloud" panose="02000000000000000000" pitchFamily="50" charset="-34"/>
              </a:rPr>
            </a:br>
            <a:r>
              <a:rPr lang="en-US" sz="2000" b="1" dirty="0">
                <a:latin typeface="Cloud" panose="02000000000000000000" pitchFamily="50" charset="-34"/>
                <a:cs typeface="Cloud" panose="02000000000000000000" pitchFamily="50" charset="-34"/>
              </a:rPr>
              <a:t>(</a:t>
            </a:r>
            <a:r>
              <a:rPr lang="th-TH" sz="2000" b="1" dirty="0">
                <a:latin typeface="Cloud" panose="02000000000000000000" pitchFamily="50" charset="-34"/>
                <a:cs typeface="Cloud" panose="02000000000000000000" pitchFamily="50" charset="-34"/>
              </a:rPr>
              <a:t>ผู้จัดการฝ่ายบุคคล)</a:t>
            </a:r>
            <a:endParaRPr lang="en-US" sz="2000" dirty="0">
              <a:latin typeface="Cloud" panose="02000000000000000000" pitchFamily="50" charset="-34"/>
              <a:cs typeface="Cloud" panose="02000000000000000000" pitchFamily="50" charset="-34"/>
            </a:endParaRPr>
          </a:p>
        </p:txBody>
      </p:sp>
      <p:sp>
        <p:nvSpPr>
          <p:cNvPr id="10" name="สี่เหลี่ยมผืนผ้า: มุมมน 9">
            <a:extLst>
              <a:ext uri="{FF2B5EF4-FFF2-40B4-BE49-F238E27FC236}">
                <a16:creationId xmlns:a16="http://schemas.microsoft.com/office/drawing/2014/main" xmlns="" id="{DB1FF1A0-0960-4380-A2A7-9ACB14AA5078}"/>
              </a:ext>
            </a:extLst>
          </p:cNvPr>
          <p:cNvSpPr/>
          <p:nvPr/>
        </p:nvSpPr>
        <p:spPr>
          <a:xfrm>
            <a:off x="6905624" y="4581525"/>
            <a:ext cx="3286125" cy="990600"/>
          </a:xfrm>
          <a:prstGeom prst="roundRect">
            <a:avLst/>
          </a:prstGeom>
          <a:solidFill>
            <a:srgbClr val="519EA4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Cloud" panose="02000000000000000000" pitchFamily="50" charset="-34"/>
                <a:cs typeface="Cloud" panose="02000000000000000000" pitchFamily="50" charset="-34"/>
              </a:rPr>
              <a:t>R&amp;D manager</a:t>
            </a:r>
            <a:br>
              <a:rPr lang="en-US" sz="2000" b="1" dirty="0">
                <a:latin typeface="Cloud" panose="02000000000000000000" pitchFamily="50" charset="-34"/>
                <a:cs typeface="Cloud" panose="02000000000000000000" pitchFamily="50" charset="-34"/>
              </a:rPr>
            </a:br>
            <a:r>
              <a:rPr lang="en-US" sz="2000" b="1" dirty="0">
                <a:latin typeface="Cloud" panose="02000000000000000000" pitchFamily="50" charset="-34"/>
                <a:cs typeface="Cloud" panose="02000000000000000000" pitchFamily="50" charset="-34"/>
              </a:rPr>
              <a:t>(</a:t>
            </a:r>
            <a:r>
              <a:rPr lang="th-TH" sz="2000" b="1" dirty="0">
                <a:latin typeface="Cloud" panose="02000000000000000000" pitchFamily="50" charset="-34"/>
                <a:cs typeface="Cloud" panose="02000000000000000000" pitchFamily="50" charset="-34"/>
              </a:rPr>
              <a:t>ผู้จัดการฝ่ายวิจัยและพัฒนา)</a:t>
            </a:r>
            <a:endParaRPr lang="en-US" dirty="0">
              <a:latin typeface="Cloud" panose="02000000000000000000" pitchFamily="50" charset="-34"/>
              <a:cs typeface="Cloud" panose="02000000000000000000" pitchFamily="50" charset="-34"/>
            </a:endParaRPr>
          </a:p>
        </p:txBody>
      </p:sp>
      <p:pic>
        <p:nvPicPr>
          <p:cNvPr id="11" name="Picture 1">
            <a:extLst>
              <a:ext uri="{FF2B5EF4-FFF2-40B4-BE49-F238E27FC236}">
                <a16:creationId xmlns:a16="http://schemas.microsoft.com/office/drawing/2014/main" xmlns="" id="{F0379CAF-A69A-4FE9-BAA9-A87FF8105073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8856" y="6305809"/>
            <a:ext cx="2554287" cy="514106"/>
          </a:xfrm>
          <a:prstGeom prst="rect">
            <a:avLst/>
          </a:prstGeom>
          <a:noFill/>
        </p:spPr>
      </p:pic>
      <p:pic>
        <p:nvPicPr>
          <p:cNvPr id="2052" name="Picture 4" descr="Interview with employer Free Photo">
            <a:extLst>
              <a:ext uri="{FF2B5EF4-FFF2-40B4-BE49-F238E27FC236}">
                <a16:creationId xmlns:a16="http://schemas.microsoft.com/office/drawing/2014/main" xmlns="" id="{B0D8A576-2BF2-459D-B48E-7A3CB9BA5A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68" r="12780"/>
          <a:stretch/>
        </p:blipFill>
        <p:spPr bwMode="auto">
          <a:xfrm>
            <a:off x="1655483" y="1643510"/>
            <a:ext cx="2851705" cy="282461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Elegant man in suit showing two partners a paper Free Photo">
            <a:extLst>
              <a:ext uri="{FF2B5EF4-FFF2-40B4-BE49-F238E27FC236}">
                <a16:creationId xmlns:a16="http://schemas.microsoft.com/office/drawing/2014/main" xmlns="" id="{58A588DC-9D3B-4A1E-B208-BDDD56EC476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94" r="26996"/>
          <a:stretch/>
        </p:blipFill>
        <p:spPr bwMode="auto">
          <a:xfrm>
            <a:off x="7346363" y="1643510"/>
            <a:ext cx="2404646" cy="282461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4735981"/>
      </p:ext>
    </p:extLst>
  </p:cSld>
  <p:clrMapOvr>
    <a:masterClrMapping/>
  </p:clrMapOvr>
  <p:transition spd="slow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0000"/>
            <a:lum/>
          </a:blip>
          <a:srcRect/>
          <a:stretch>
            <a:fillRect l="-12000" t="12000" r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>
            <a:extLst>
              <a:ext uri="{FF2B5EF4-FFF2-40B4-BE49-F238E27FC236}">
                <a16:creationId xmlns:a16="http://schemas.microsoft.com/office/drawing/2014/main" xmlns="" id="{ABB0C203-B7AD-4BA5-B0B3-4BBF44E06024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8856" y="6305809"/>
            <a:ext cx="2554287" cy="514106"/>
          </a:xfrm>
          <a:prstGeom prst="rect">
            <a:avLst/>
          </a:prstGeom>
          <a:noFill/>
        </p:spPr>
      </p:pic>
      <p:sp>
        <p:nvSpPr>
          <p:cNvPr id="5" name="สี่เหลี่ยมผืนผ้า: มุมมน 4">
            <a:extLst>
              <a:ext uri="{FF2B5EF4-FFF2-40B4-BE49-F238E27FC236}">
                <a16:creationId xmlns:a16="http://schemas.microsoft.com/office/drawing/2014/main" xmlns="" id="{58241814-13BD-4CED-AE99-32AE8CEEEA69}"/>
              </a:ext>
            </a:extLst>
          </p:cNvPr>
          <p:cNvSpPr/>
          <p:nvPr/>
        </p:nvSpPr>
        <p:spPr>
          <a:xfrm>
            <a:off x="1438274" y="4581525"/>
            <a:ext cx="3286125" cy="990600"/>
          </a:xfrm>
          <a:prstGeom prst="roundRect">
            <a:avLst/>
          </a:prstGeom>
          <a:solidFill>
            <a:srgbClr val="519EA4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Cloud" panose="02000000000000000000" pitchFamily="50" charset="-34"/>
                <a:cs typeface="Cloud" panose="02000000000000000000" pitchFamily="50" charset="-34"/>
              </a:rPr>
              <a:t>Distribution manager (</a:t>
            </a:r>
            <a:r>
              <a:rPr lang="th-TH" sz="2000" b="1" dirty="0">
                <a:latin typeface="Cloud" panose="02000000000000000000" pitchFamily="50" charset="-34"/>
                <a:cs typeface="Cloud" panose="02000000000000000000" pitchFamily="50" charset="-34"/>
              </a:rPr>
              <a:t>ผู้จัดการฝ่ายจัดส่งสินค้า)</a:t>
            </a:r>
            <a:endParaRPr lang="en-US" sz="2000" dirty="0">
              <a:latin typeface="Cloud" panose="02000000000000000000" pitchFamily="50" charset="-34"/>
              <a:cs typeface="Cloud" panose="02000000000000000000" pitchFamily="50" charset="-34"/>
            </a:endParaRPr>
          </a:p>
        </p:txBody>
      </p:sp>
      <p:sp>
        <p:nvSpPr>
          <p:cNvPr id="6" name="สี่เหลี่ยมผืนผ้า: มุมมน 5">
            <a:extLst>
              <a:ext uri="{FF2B5EF4-FFF2-40B4-BE49-F238E27FC236}">
                <a16:creationId xmlns:a16="http://schemas.microsoft.com/office/drawing/2014/main" xmlns="" id="{AC55AE1D-1347-47D2-9106-E78C357FB072}"/>
              </a:ext>
            </a:extLst>
          </p:cNvPr>
          <p:cNvSpPr/>
          <p:nvPr/>
        </p:nvSpPr>
        <p:spPr>
          <a:xfrm>
            <a:off x="6905624" y="4581525"/>
            <a:ext cx="3286125" cy="990600"/>
          </a:xfrm>
          <a:prstGeom prst="roundRect">
            <a:avLst/>
          </a:prstGeom>
          <a:solidFill>
            <a:srgbClr val="519EA4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Cloud" panose="02000000000000000000" pitchFamily="50" charset="-34"/>
                <a:cs typeface="Cloud" panose="02000000000000000000" pitchFamily="50" charset="-34"/>
              </a:rPr>
              <a:t>Legal manager</a:t>
            </a:r>
            <a:br>
              <a:rPr lang="en-US" sz="2000" b="1" dirty="0">
                <a:latin typeface="Cloud" panose="02000000000000000000" pitchFamily="50" charset="-34"/>
                <a:cs typeface="Cloud" panose="02000000000000000000" pitchFamily="50" charset="-34"/>
              </a:rPr>
            </a:br>
            <a:r>
              <a:rPr lang="en-US" sz="2000" b="1" dirty="0">
                <a:latin typeface="Cloud" panose="02000000000000000000" pitchFamily="50" charset="-34"/>
                <a:cs typeface="Cloud" panose="02000000000000000000" pitchFamily="50" charset="-34"/>
              </a:rPr>
              <a:t>(</a:t>
            </a:r>
            <a:r>
              <a:rPr lang="th-TH" sz="2000" b="1" dirty="0">
                <a:latin typeface="Cloud" panose="02000000000000000000" pitchFamily="50" charset="-34"/>
                <a:cs typeface="Cloud" panose="02000000000000000000" pitchFamily="50" charset="-34"/>
              </a:rPr>
              <a:t>ผู้จัดการฝ่ายกฎหมาย)</a:t>
            </a:r>
            <a:endParaRPr lang="en-US" dirty="0">
              <a:latin typeface="Cloud" panose="02000000000000000000" pitchFamily="50" charset="-34"/>
              <a:cs typeface="Cloud" panose="02000000000000000000" pitchFamily="50" charset="-34"/>
            </a:endParaRPr>
          </a:p>
        </p:txBody>
      </p:sp>
      <p:grpSp>
        <p:nvGrpSpPr>
          <p:cNvPr id="7" name="กลุ่ม 6">
            <a:extLst>
              <a:ext uri="{FF2B5EF4-FFF2-40B4-BE49-F238E27FC236}">
                <a16:creationId xmlns:a16="http://schemas.microsoft.com/office/drawing/2014/main" xmlns="" id="{93094EC1-6F32-482D-98C8-6228DBDDF4AD}"/>
              </a:ext>
            </a:extLst>
          </p:cNvPr>
          <p:cNvGrpSpPr/>
          <p:nvPr/>
        </p:nvGrpSpPr>
        <p:grpSpPr>
          <a:xfrm>
            <a:off x="0" y="-1"/>
            <a:ext cx="12192000" cy="1381125"/>
            <a:chOff x="0" y="-1"/>
            <a:chExt cx="12192000" cy="1381125"/>
          </a:xfrm>
        </p:grpSpPr>
        <p:sp>
          <p:nvSpPr>
            <p:cNvPr id="8" name="สี่เหลี่ยมผืนผ้า 7">
              <a:extLst>
                <a:ext uri="{FF2B5EF4-FFF2-40B4-BE49-F238E27FC236}">
                  <a16:creationId xmlns:a16="http://schemas.microsoft.com/office/drawing/2014/main" xmlns="" id="{1E8C0361-68DF-4070-BE84-4DAA7079DCD4}"/>
                </a:ext>
              </a:extLst>
            </p:cNvPr>
            <p:cNvSpPr/>
            <p:nvPr/>
          </p:nvSpPr>
          <p:spPr>
            <a:xfrm>
              <a:off x="0" y="-1"/>
              <a:ext cx="12192000" cy="1381125"/>
            </a:xfrm>
            <a:prstGeom prst="rect">
              <a:avLst/>
            </a:prstGeom>
            <a:solidFill>
              <a:srgbClr val="519E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สี่เหลี่ยมผืนผ้า 8">
              <a:extLst>
                <a:ext uri="{FF2B5EF4-FFF2-40B4-BE49-F238E27FC236}">
                  <a16:creationId xmlns:a16="http://schemas.microsoft.com/office/drawing/2014/main" xmlns="" id="{00A73B4D-381E-44A2-9D5C-DD2B98D0D8A0}"/>
                </a:ext>
              </a:extLst>
            </p:cNvPr>
            <p:cNvSpPr/>
            <p:nvPr/>
          </p:nvSpPr>
          <p:spPr>
            <a:xfrm>
              <a:off x="0" y="-1"/>
              <a:ext cx="428625" cy="1381125"/>
            </a:xfrm>
            <a:prstGeom prst="rect">
              <a:avLst/>
            </a:prstGeom>
            <a:solidFill>
              <a:srgbClr val="F29E9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รูปครึ่งกรอบ 9">
              <a:extLst>
                <a:ext uri="{FF2B5EF4-FFF2-40B4-BE49-F238E27FC236}">
                  <a16:creationId xmlns:a16="http://schemas.microsoft.com/office/drawing/2014/main" xmlns="" id="{E4987B88-06A5-438C-829B-3C7107484EE5}"/>
                </a:ext>
              </a:extLst>
            </p:cNvPr>
            <p:cNvSpPr/>
            <p:nvPr/>
          </p:nvSpPr>
          <p:spPr>
            <a:xfrm rot="5400000">
              <a:off x="11582400" y="-9526"/>
              <a:ext cx="600075" cy="619125"/>
            </a:xfrm>
            <a:prstGeom prst="halfFrame">
              <a:avLst/>
            </a:prstGeom>
            <a:solidFill>
              <a:srgbClr val="F29E9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11" name="สี่เหลี่ยมผืนผ้า 10">
            <a:extLst>
              <a:ext uri="{FF2B5EF4-FFF2-40B4-BE49-F238E27FC236}">
                <a16:creationId xmlns:a16="http://schemas.microsoft.com/office/drawing/2014/main" xmlns="" id="{644A1476-3458-43F4-863B-787485299925}"/>
              </a:ext>
            </a:extLst>
          </p:cNvPr>
          <p:cNvSpPr/>
          <p:nvPr/>
        </p:nvSpPr>
        <p:spPr>
          <a:xfrm>
            <a:off x="3190204" y="255057"/>
            <a:ext cx="5621091" cy="871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  <a:tabLst>
                <a:tab pos="1242060" algn="l"/>
              </a:tabLst>
            </a:pPr>
            <a:r>
              <a:rPr lang="en-US" sz="4400" b="1" dirty="0">
                <a:solidFill>
                  <a:schemeClr val="bg1"/>
                </a:solidFill>
                <a:latin typeface="Cloud" panose="02000000000000000000" pitchFamily="50" charset="-34"/>
                <a:ea typeface="Calibri" panose="020F0502020204030204" pitchFamily="34" charset="0"/>
                <a:cs typeface="Cloud" panose="02000000000000000000" pitchFamily="50" charset="-34"/>
              </a:rPr>
              <a:t>Department manager</a:t>
            </a:r>
            <a:endParaRPr lang="en-US" sz="4400" dirty="0">
              <a:solidFill>
                <a:schemeClr val="bg1"/>
              </a:solidFill>
              <a:effectLst/>
              <a:latin typeface="Cloud" panose="02000000000000000000" pitchFamily="50" charset="-34"/>
              <a:ea typeface="Calibri" panose="020F0502020204030204" pitchFamily="34" charset="0"/>
              <a:cs typeface="Cloud" panose="02000000000000000000" pitchFamily="50" charset="-34"/>
            </a:endParaRPr>
          </a:p>
        </p:txBody>
      </p:sp>
      <p:pic>
        <p:nvPicPr>
          <p:cNvPr id="3076" name="Picture 4" descr="Cheerful courier in car smiling at camera Free Photo">
            <a:extLst>
              <a:ext uri="{FF2B5EF4-FFF2-40B4-BE49-F238E27FC236}">
                <a16:creationId xmlns:a16="http://schemas.microsoft.com/office/drawing/2014/main" xmlns="" id="{F342F59C-0640-4F92-AD39-7CF9E6810C4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20"/>
          <a:stretch/>
        </p:blipFill>
        <p:spPr bwMode="auto">
          <a:xfrm>
            <a:off x="1313619" y="1636181"/>
            <a:ext cx="3695377" cy="281199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Mature male lawyer holding pen in hand checking the paper document in courtroom Free Photo">
            <a:extLst>
              <a:ext uri="{FF2B5EF4-FFF2-40B4-BE49-F238E27FC236}">
                <a16:creationId xmlns:a16="http://schemas.microsoft.com/office/drawing/2014/main" xmlns="" id="{6154F5C2-8691-4D63-B3B3-D7883AB592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60"/>
          <a:stretch/>
        </p:blipFill>
        <p:spPr bwMode="auto">
          <a:xfrm>
            <a:off x="6780969" y="1636181"/>
            <a:ext cx="3695377" cy="281199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05774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theme/theme1.xml><?xml version="1.0" encoding="utf-8"?>
<a:theme xmlns:a="http://schemas.openxmlformats.org/drawingml/2006/main" name="ธีมของ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260</TotalTime>
  <Words>492</Words>
  <Application>Microsoft Office PowerPoint</Application>
  <PresentationFormat>Custom</PresentationFormat>
  <Paragraphs>94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2" baseType="lpstr">
      <vt:lpstr>Arial</vt:lpstr>
      <vt:lpstr>TH Sarabun New</vt:lpstr>
      <vt:lpstr>Cloud</vt:lpstr>
      <vt:lpstr>Cordia New</vt:lpstr>
      <vt:lpstr>맑은 고딕</vt:lpstr>
      <vt:lpstr>Calibri</vt:lpstr>
      <vt:lpstr>Wingdings</vt:lpstr>
      <vt:lpstr>Angsana New</vt:lpstr>
      <vt:lpstr>Calibri Light</vt:lpstr>
      <vt:lpstr>ธีมของ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งานนำเสนอ PowerPoint</dc:title>
  <dc:creator>HP</dc:creator>
  <cp:lastModifiedBy>Chokdee  Srisuk</cp:lastModifiedBy>
  <cp:revision>28</cp:revision>
  <dcterms:created xsi:type="dcterms:W3CDTF">2020-06-19T16:46:38Z</dcterms:created>
  <dcterms:modified xsi:type="dcterms:W3CDTF">2020-06-21T13:53:58Z</dcterms:modified>
</cp:coreProperties>
</file>