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8" r:id="rId7"/>
    <p:sldId id="259" r:id="rId8"/>
    <p:sldId id="260" r:id="rId9"/>
    <p:sldId id="261" r:id="rId10"/>
    <p:sldId id="262" r:id="rId11"/>
    <p:sldId id="263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embeddedFontLst>
    <p:embeddedFont>
      <p:font typeface="맑은 고딕" panose="02000300000000000000" pitchFamily="2" charset="-127"/>
      <p:regular r:id="rId24"/>
      <p:bold r:id="rId25"/>
    </p:embeddedFont>
    <p:embeddedFont>
      <p:font typeface="Angsana New" panose="02020603050405020304" pitchFamily="18" charset="-34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loud" panose="02000000000000000000"/>
      <p:bold r:id="rId36"/>
    </p:embeddedFont>
    <p:embeddedFont>
      <p:font typeface="Cordia New" panose="020B0304020202020204" pitchFamily="34" charset="-34"/>
      <p:regular r:id="rId37"/>
      <p:bold r:id="rId38"/>
      <p:italic r:id="rId39"/>
      <p:boldItalic r:id="rId40"/>
    </p:embeddedFont>
    <p:embeddedFont>
      <p:font typeface="TH Sarabun New" panose="020B0500040200020003" pitchFamily="34" charset="-34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9EA4"/>
    <a:srgbClr val="F29E94"/>
    <a:srgbClr val="C6C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>
        <p:scale>
          <a:sx n="81" d="100"/>
          <a:sy n="81" d="100"/>
        </p:scale>
        <p:origin x="-17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B39FF33-D654-410B-8328-FB55FAFC3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B3DAFD80-46C2-43A5-A8A1-E10F78AC6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BCD2E9D-7CAC-4FAC-AF44-192DBF46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97CAB92-077E-421A-8ED4-DC6DC628B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2EBAE45-AAA3-4065-BFD3-BD136A9F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9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E5CAF4C-B7B3-40E9-87C5-08760BE7E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FFAAA6B6-9875-475E-A791-35DE26D5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D987428-0CF8-4DFA-A01C-BDE826401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A4275C8-3F46-49A4-8793-19A87FCC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D0E19AA-A56C-4624-A096-CB7BA21E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8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204237BA-D297-4972-97F7-8D80F9A514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8661ED6A-5EC2-42EB-B346-81EEB900D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E4B2709-C0D4-417E-BC3A-6A20B908E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8E99F37-818B-4C52-8460-AFB87E9A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C34A190-216B-49A6-87D5-A6A501E9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7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A7018BE-7F0A-420B-BC2E-37F39E6F3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68D3BE1-2E4D-4110-92A8-3330DEB3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B1CB9B8-4202-4B51-BE67-820B9C55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AD027F5-67FC-46A6-B9D9-2F29FF1D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1038A46-C35B-434A-B20A-7817C245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5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3584715-0708-48F0-893A-FA2D0D78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0580B11-2290-4B85-9489-B1727713E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3E709D1-1DF7-4FE2-A895-A5776DFD9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1118056-10BD-4CD0-9878-2A5C3B0B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D0B178C-8F64-4A21-A4DB-80F6C6C1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AF21D9C-65AB-44BF-A430-79600A65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BB79CC9-B643-4A5F-96E6-BAD13F2C1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F0F935A-E6EA-4692-89AA-51C071AFE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CD41C69-E3DE-4AF3-A856-431B7B38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AD0662E-6DD1-4443-BD1B-FEFB433B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BC4613F-B62F-4F29-9B75-E48AFE62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4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94B2887-35E3-486A-A366-6FB0029A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863B850C-40CB-4E13-9BC6-F2FE0847E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82A29CB-D65F-4A29-9359-0A047802C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06DC65AC-9DAA-46C1-BE62-EB1AD2518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96200DE8-2F5C-43A8-9519-B08450FEE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06582708-3854-499B-B93B-A1235FA5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1A26F71C-10C2-43E8-855C-99B28B8B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C1089B40-E03F-4780-A42A-34FD2E6B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3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55CA1A9-2D2A-44C8-A8FE-7E15E97CA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37E95E0-E0DC-4150-9311-67B19F54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28E73DA3-3112-4E42-9E6C-7FC274E5A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3CE42D1-4773-4347-9902-B3D1C0CB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344207CB-4F32-45CD-9BF0-1668386DA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593A0A94-147D-4532-86E8-A75E92E3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A3BFB41-12FD-434F-99F4-1A7E303D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A17DD91-54FB-45B7-970E-3E1B78AA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8C56BC2-D267-4CA5-9E26-0F8C84F93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26A7328-A704-4879-8A7B-C7E6BC978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1C38C78-C6FC-4E2A-A943-1FF8257A5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7C6D140-CFCD-4BC2-ACEF-2F0F9233C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2B3645D-1658-4BEA-94B0-F3C38666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78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0BFFAA8-45D0-49B2-B79F-A477FED8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1EC8E42-8721-4B81-AAF8-AFF6BEA1AE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E519725-A2A1-4A7B-B054-515F55875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516AD00-4DC0-40EE-929E-CE5256F1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60F4726-019D-42EF-B54C-58608B5D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E17FDE7-9BE4-4576-A0DB-D6C0F82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0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96E9CC52-E200-479C-9D6B-C5F1748B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04167EF-BCFB-48E4-9ED7-491748C2C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BC2906C-758E-43AE-A0FC-72D5070B8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283A9-C5B7-4952-BB2E-B6C623443E7D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85D948E-7106-414F-9A82-BB5E911D4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9DFACDE-1383-460B-8BB1-47035AFED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C5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C0943D8-C027-4DCC-AC71-A87A59A0F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825"/>
            <a:ext cx="12192000" cy="5591175"/>
          </a:xfrm>
          <a:prstGeom prst="rect">
            <a:avLst/>
          </a:prstGeom>
          <a:solidFill>
            <a:srgbClr val="C6C5CA"/>
          </a:solidFill>
        </p:spPr>
      </p:pic>
      <p:sp>
        <p:nvSpPr>
          <p:cNvPr id="2" name="สี่เหลี่ยมผืนผ้า: มุมตัดด้านทแยง 1">
            <a:extLst>
              <a:ext uri="{FF2B5EF4-FFF2-40B4-BE49-F238E27FC236}">
                <a16:creationId xmlns:a16="http://schemas.microsoft.com/office/drawing/2014/main" id="{29E59E7C-EF13-43BB-B712-EC4DCEB3C7CB}"/>
              </a:ext>
            </a:extLst>
          </p:cNvPr>
          <p:cNvSpPr/>
          <p:nvPr/>
        </p:nvSpPr>
        <p:spPr>
          <a:xfrm>
            <a:off x="1459395" y="232141"/>
            <a:ext cx="9273208" cy="1835198"/>
          </a:xfrm>
          <a:prstGeom prst="snip2DiagRect">
            <a:avLst/>
          </a:prstGeom>
          <a:solidFill>
            <a:srgbClr val="519EA4"/>
          </a:solidFill>
          <a:ln w="88900">
            <a:solidFill>
              <a:srgbClr val="F29E94"/>
            </a:solidFill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E0B3755F-B7D1-4F1F-A27B-23A116F1BA1D}"/>
              </a:ext>
            </a:extLst>
          </p:cNvPr>
          <p:cNvSpPr/>
          <p:nvPr/>
        </p:nvSpPr>
        <p:spPr>
          <a:xfrm>
            <a:off x="3047999" y="331567"/>
            <a:ext cx="6096000" cy="1636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Unit 2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Job Vacancies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308EB9F-3F2F-4BA6-AEB1-AC83E02FFA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4703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2000" t="12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2867F85-14A1-4F27-852D-EA4E207054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0C4E28D4-C5B9-459C-A7A4-48FD3C1EC415}"/>
              </a:ext>
            </a:extLst>
          </p:cNvPr>
          <p:cNvSpPr/>
          <p:nvPr/>
        </p:nvSpPr>
        <p:spPr>
          <a:xfrm>
            <a:off x="143827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Purchasing manager 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ผู้จัดการฝ่ายจัดซื้อ)</a:t>
            </a:r>
            <a:endParaRPr lang="en-US" sz="2000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00BD111B-BAD1-49FA-BAED-5C34B2A2772B}"/>
              </a:ext>
            </a:extLst>
          </p:cNvPr>
          <p:cNvSpPr/>
          <p:nvPr/>
        </p:nvSpPr>
        <p:spPr>
          <a:xfrm>
            <a:off x="690562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Advertising manager 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ผู้จัดการฝ่ายโฆษณา)</a:t>
            </a:r>
            <a:endParaRPr lang="en-US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9302345-AAE1-410F-87F0-ACD9B8144836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91AA59E3-9B50-41F3-8671-4FD1AD9283EA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0724F789-3F93-4263-B31B-E2E0153ED6EC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รูปครึ่งกรอบ 9">
              <a:extLst>
                <a:ext uri="{FF2B5EF4-FFF2-40B4-BE49-F238E27FC236}">
                  <a16:creationId xmlns:a16="http://schemas.microsoft.com/office/drawing/2014/main" id="{9826820F-2FAE-4F8D-B1D1-64664E4CF266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4753CD87-C79B-4E2A-8CA0-ED08843A51E9}"/>
              </a:ext>
            </a:extLst>
          </p:cNvPr>
          <p:cNvSpPr/>
          <p:nvPr/>
        </p:nvSpPr>
        <p:spPr>
          <a:xfrm>
            <a:off x="3190204" y="255057"/>
            <a:ext cx="5621091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Department manager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pic>
        <p:nvPicPr>
          <p:cNvPr id="4098" name="Picture 2" descr="Stylish and elegant couple in a car salon Free Photo">
            <a:extLst>
              <a:ext uri="{FF2B5EF4-FFF2-40B4-BE49-F238E27FC236}">
                <a16:creationId xmlns:a16="http://schemas.microsoft.com/office/drawing/2014/main" id="{1161ED8C-0E88-43B5-BCD8-302F580EF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r="36422" b="11151"/>
          <a:stretch/>
        </p:blipFill>
        <p:spPr bwMode="auto">
          <a:xfrm>
            <a:off x="1743073" y="1653766"/>
            <a:ext cx="2743202" cy="2846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oung male designer using graphics tablet while working with com Free Photo">
            <a:extLst>
              <a:ext uri="{FF2B5EF4-FFF2-40B4-BE49-F238E27FC236}">
                <a16:creationId xmlns:a16="http://schemas.microsoft.com/office/drawing/2014/main" id="{49250BA4-90F2-49D9-A81D-EC8A63D3F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7436" r="12066" b="948"/>
          <a:stretch/>
        </p:blipFill>
        <p:spPr bwMode="auto">
          <a:xfrm>
            <a:off x="6905624" y="1752600"/>
            <a:ext cx="3286125" cy="2719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19641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DC103C9-4F92-4531-A64F-47CF1CC52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24"/>
            <a:ext cx="12192000" cy="55911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4000"/>
              </a:srgbClr>
            </a:outerShdw>
            <a:softEdge rad="0"/>
          </a:effec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7A7A95C-188D-4A87-A4BC-6795DA0C2DE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563BA015-8777-4D8E-A102-59143CCA8FE7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E4102567-A7FB-4EA2-B4B2-07E38FC68F11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A75E5217-60D8-45FF-BD53-C7A72352B36A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ครึ่งกรอบ 7">
              <a:extLst>
                <a:ext uri="{FF2B5EF4-FFF2-40B4-BE49-F238E27FC236}">
                  <a16:creationId xmlns:a16="http://schemas.microsoft.com/office/drawing/2014/main" id="{6C311B5A-B952-457A-BCE2-507360E97A95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520B999-11FC-4345-B0FA-D82F6C017C26}"/>
              </a:ext>
            </a:extLst>
          </p:cNvPr>
          <p:cNvSpPr/>
          <p:nvPr/>
        </p:nvSpPr>
        <p:spPr>
          <a:xfrm>
            <a:off x="4344751" y="300036"/>
            <a:ext cx="3732449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Subordinates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D3CF7C89-6DB1-438D-917D-7E01D83B5773}"/>
              </a:ext>
            </a:extLst>
          </p:cNvPr>
          <p:cNvGrpSpPr/>
          <p:nvPr/>
        </p:nvGrpSpPr>
        <p:grpSpPr>
          <a:xfrm>
            <a:off x="2276474" y="3429000"/>
            <a:ext cx="7639050" cy="2238375"/>
            <a:chOff x="2276474" y="3429000"/>
            <a:chExt cx="7639050" cy="2238375"/>
          </a:xfrm>
        </p:grpSpPr>
        <p:sp>
          <p:nvSpPr>
            <p:cNvPr id="11" name="สี่เหลี่ยมผืนผ้า: มุมตัดด้านทแยง 10">
              <a:extLst>
                <a:ext uri="{FF2B5EF4-FFF2-40B4-BE49-F238E27FC236}">
                  <a16:creationId xmlns:a16="http://schemas.microsoft.com/office/drawing/2014/main" id="{4573BA97-D280-4DC2-B1A1-9F5ED6C0A072}"/>
                </a:ext>
              </a:extLst>
            </p:cNvPr>
            <p:cNvSpPr/>
            <p:nvPr/>
          </p:nvSpPr>
          <p:spPr>
            <a:xfrm>
              <a:off x="2276474" y="3429000"/>
              <a:ext cx="7639050" cy="2238375"/>
            </a:xfrm>
            <a:prstGeom prst="snip2DiagRect">
              <a:avLst/>
            </a:prstGeom>
            <a:solidFill>
              <a:srgbClr val="519EA4">
                <a:alpha val="93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สี่เหลี่ยมผืนผ้า 11">
              <a:extLst>
                <a:ext uri="{FF2B5EF4-FFF2-40B4-BE49-F238E27FC236}">
                  <a16:creationId xmlns:a16="http://schemas.microsoft.com/office/drawing/2014/main" id="{6DBF24CE-F732-43BB-9BD0-23B15B088D4A}"/>
                </a:ext>
              </a:extLst>
            </p:cNvPr>
            <p:cNvSpPr/>
            <p:nvPr/>
          </p:nvSpPr>
          <p:spPr>
            <a:xfrm>
              <a:off x="2638424" y="3658262"/>
              <a:ext cx="7019925" cy="15009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  <a:tabLst>
                  <a:tab pos="1242060" algn="l"/>
                </a:tabLst>
              </a:pPr>
              <a:r>
                <a:rPr lang="en-US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Subordinate</a:t>
              </a:r>
              <a:r>
                <a:rPr lang="th-TH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 - </a:t>
              </a:r>
              <a:r>
                <a:rPr lang="th-TH" sz="2800" b="1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ผู้ใต้บังคับบัญชา</a:t>
              </a:r>
              <a:endParaRPr lang="en-US" sz="2800" dirty="0">
                <a:solidFill>
                  <a:schemeClr val="accent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พนักงานในแผนกต่าง ๆ ขององค์กร ตำแหน่งที่เปิดรับสมัครงานส่วนใหญ่ มาจากความต้องการรับสมัครพนักงานให้ปฏิบัติงานในแผนกต่าง ๆ ขององค์กร</a:t>
              </a:r>
              <a:endParaRPr lang="en-US" sz="24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1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CD7DC9-93B0-4F4C-AA43-6835D92A334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297C6912-4F03-437C-941C-69199CB5C254}"/>
              </a:ext>
            </a:extLst>
          </p:cNvPr>
          <p:cNvGrpSpPr/>
          <p:nvPr/>
        </p:nvGrpSpPr>
        <p:grpSpPr>
          <a:xfrm>
            <a:off x="1533524" y="1611680"/>
            <a:ext cx="9458325" cy="3718180"/>
            <a:chOff x="1533524" y="1611680"/>
            <a:chExt cx="9458325" cy="3718180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D0E204E2-E059-4965-B3EE-D7086F6D6B28}"/>
                </a:ext>
              </a:extLst>
            </p:cNvPr>
            <p:cNvGrpSpPr/>
            <p:nvPr/>
          </p:nvGrpSpPr>
          <p:grpSpPr>
            <a:xfrm>
              <a:off x="1533524" y="1611680"/>
              <a:ext cx="9458325" cy="3718180"/>
              <a:chOff x="1533524" y="1611680"/>
              <a:chExt cx="9458325" cy="371818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สี่เหลี่ยมผืนผ้า: มุมมน 3">
                <a:extLst>
                  <a:ext uri="{FF2B5EF4-FFF2-40B4-BE49-F238E27FC236}">
                    <a16:creationId xmlns:a16="http://schemas.microsoft.com/office/drawing/2014/main" id="{16250C02-6738-496A-B1F3-3BB34D4E9C9D}"/>
                  </a:ext>
                </a:extLst>
              </p:cNvPr>
              <p:cNvSpPr/>
              <p:nvPr/>
            </p:nvSpPr>
            <p:spPr>
              <a:xfrm>
                <a:off x="1533524" y="2215185"/>
                <a:ext cx="9458325" cy="3114675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สี่เหลี่ยมผืนผ้า 10">
                <a:extLst>
                  <a:ext uri="{FF2B5EF4-FFF2-40B4-BE49-F238E27FC236}">
                    <a16:creationId xmlns:a16="http://schemas.microsoft.com/office/drawing/2014/main" id="{F9B6DB85-861D-482A-968D-74BC6C573A96}"/>
                  </a:ext>
                </a:extLst>
              </p:cNvPr>
              <p:cNvSpPr/>
              <p:nvPr/>
            </p:nvSpPr>
            <p:spPr>
              <a:xfrm>
                <a:off x="1924049" y="1611680"/>
                <a:ext cx="382386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400" b="1" dirty="0">
                    <a:solidFill>
                      <a:srgbClr val="519EA4"/>
                    </a:solidFill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Word focus</a:t>
                </a:r>
                <a:endParaRPr lang="en-US" sz="5400" dirty="0">
                  <a:solidFill>
                    <a:srgbClr val="519EA4"/>
                  </a:solidFill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</p:grp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83D21B3A-B354-4EC8-B481-F2F0D23B8C34}"/>
                </a:ext>
              </a:extLst>
            </p:cNvPr>
            <p:cNvSpPr/>
            <p:nvPr/>
          </p:nvSpPr>
          <p:spPr>
            <a:xfrm>
              <a:off x="2085974" y="2854835"/>
              <a:ext cx="8905875" cy="18353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Job vacancy  </a:t>
              </a: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                       </a:t>
              </a:r>
              <a:r>
                <a:rPr lang="th-TH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ตำแหน่งงานที่เปิดรับสมัคร</a:t>
              </a:r>
              <a:endParaRPr lang="en-US" sz="2800" dirty="0">
                <a:solidFill>
                  <a:schemeClr val="accent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Job title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Job position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  <p:sp>
          <p:nvSpPr>
            <p:cNvPr id="5" name="Right Brace 26">
              <a:extLst>
                <a:ext uri="{FF2B5EF4-FFF2-40B4-BE49-F238E27FC236}">
                  <a16:creationId xmlns:a16="http://schemas.microsoft.com/office/drawing/2014/main" id="{5151351F-3902-40E6-AE67-0567CF491B0E}"/>
                </a:ext>
              </a:extLst>
            </p:cNvPr>
            <p:cNvSpPr/>
            <p:nvPr/>
          </p:nvSpPr>
          <p:spPr>
            <a:xfrm>
              <a:off x="5365125" y="3667123"/>
              <a:ext cx="583883" cy="923925"/>
            </a:xfrm>
            <a:prstGeom prst="rightBrac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5DA5003F-9F4A-4600-956B-A912228C64B8}"/>
                </a:ext>
              </a:extLst>
            </p:cNvPr>
            <p:cNvSpPr/>
            <p:nvPr/>
          </p:nvSpPr>
          <p:spPr>
            <a:xfrm>
              <a:off x="6826876" y="3835160"/>
              <a:ext cx="1643400" cy="5878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h-TH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ชื่อตำแหน่ง</a:t>
              </a:r>
              <a:endParaRPr lang="en-US" sz="2800" dirty="0">
                <a:solidFill>
                  <a:schemeClr val="accent4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51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692AB37-DC96-48A7-BDB5-095D17BF87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568A6504-B6CC-4848-BCBF-6960D1D8EEAC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4EE21DA7-B157-43B5-A659-79A0B80FCF48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938ACD1A-D00F-483F-8994-630E2D6F122C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ครึ่งกรอบ 7">
              <a:extLst>
                <a:ext uri="{FF2B5EF4-FFF2-40B4-BE49-F238E27FC236}">
                  <a16:creationId xmlns:a16="http://schemas.microsoft.com/office/drawing/2014/main" id="{3B02A26A-F330-4416-A64A-E0B718F7ADF4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E178C929-7D83-40E2-822D-7323C006B9CA}"/>
              </a:ext>
            </a:extLst>
          </p:cNvPr>
          <p:cNvSpPr/>
          <p:nvPr/>
        </p:nvSpPr>
        <p:spPr>
          <a:xfrm>
            <a:off x="1209788" y="300036"/>
            <a:ext cx="10239150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job advertisement 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D3E471B2-5C6C-4558-A567-F83AEADC9331}"/>
              </a:ext>
            </a:extLst>
          </p:cNvPr>
          <p:cNvGrpSpPr/>
          <p:nvPr/>
        </p:nvGrpSpPr>
        <p:grpSpPr>
          <a:xfrm>
            <a:off x="1378538" y="1846276"/>
            <a:ext cx="9372600" cy="4779564"/>
            <a:chOff x="1378538" y="1846276"/>
            <a:chExt cx="9372600" cy="4779564"/>
          </a:xfrm>
        </p:grpSpPr>
        <p:sp>
          <p:nvSpPr>
            <p:cNvPr id="13" name="คำบรรยายภาพ: สี่เหลี่ยมมุมมน 12">
              <a:extLst>
                <a:ext uri="{FF2B5EF4-FFF2-40B4-BE49-F238E27FC236}">
                  <a16:creationId xmlns:a16="http://schemas.microsoft.com/office/drawing/2014/main" id="{219D9A6B-FA59-4628-AF3A-26BD8C18F7DD}"/>
                </a:ext>
              </a:extLst>
            </p:cNvPr>
            <p:cNvSpPr/>
            <p:nvPr/>
          </p:nvSpPr>
          <p:spPr>
            <a:xfrm>
              <a:off x="1530938" y="1998676"/>
              <a:ext cx="9220200" cy="3038475"/>
            </a:xfrm>
            <a:prstGeom prst="wedgeRoundRectCallout">
              <a:avLst>
                <a:gd name="adj1" fmla="val 31130"/>
                <a:gd name="adj2" fmla="val 64381"/>
                <a:gd name="adj3" fmla="val 1666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คำบรรยายภาพ: สี่เหลี่ยมมุมมน 11">
              <a:extLst>
                <a:ext uri="{FF2B5EF4-FFF2-40B4-BE49-F238E27FC236}">
                  <a16:creationId xmlns:a16="http://schemas.microsoft.com/office/drawing/2014/main" id="{FB0E19A6-DCE3-47D8-9514-47E04ABEE2BC}"/>
                </a:ext>
              </a:extLst>
            </p:cNvPr>
            <p:cNvSpPr/>
            <p:nvPr/>
          </p:nvSpPr>
          <p:spPr>
            <a:xfrm>
              <a:off x="1378538" y="1846276"/>
              <a:ext cx="9220200" cy="3038475"/>
            </a:xfrm>
            <a:prstGeom prst="wedgeRoundRectCallout">
              <a:avLst>
                <a:gd name="adj1" fmla="val 31130"/>
                <a:gd name="adj2" fmla="val 64381"/>
                <a:gd name="adj3" fmla="val 16667"/>
              </a:avLst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17F7BC56-012B-453B-B3A9-96206F70CFD4}"/>
                </a:ext>
              </a:extLst>
            </p:cNvPr>
            <p:cNvSpPr/>
            <p:nvPr/>
          </p:nvSpPr>
          <p:spPr>
            <a:xfrm>
              <a:off x="1862137" y="2442155"/>
              <a:ext cx="846772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Brief introduction to the employer/ company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Required positions &amp; quali­fications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Remuneration &amp; Bene­fits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Recommendations on how to apply for the job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Contact details</a:t>
              </a:r>
            </a:p>
          </p:txBody>
        </p:sp>
        <p:sp>
          <p:nvSpPr>
            <p:cNvPr id="11" name="Round Same Side Corner Rectangle 11">
              <a:extLst>
                <a:ext uri="{FF2B5EF4-FFF2-40B4-BE49-F238E27FC236}">
                  <a16:creationId xmlns:a16="http://schemas.microsoft.com/office/drawing/2014/main" id="{236C955C-BBE0-4C37-8E1B-A214EF231692}"/>
                </a:ext>
              </a:extLst>
            </p:cNvPr>
            <p:cNvSpPr/>
            <p:nvPr/>
          </p:nvSpPr>
          <p:spPr>
            <a:xfrm rot="13810332" flipH="1">
              <a:off x="9039983" y="5461103"/>
              <a:ext cx="1177830" cy="1151644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7852566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692AB37-DC96-48A7-BDB5-095D17BF87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754B4C91-7449-4F9C-87E1-E230BF7BCB1A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374AE289-EE29-427E-90F8-5E467248B716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411589A-64FB-4431-BC65-FDCF08CE0547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ครึ่งกรอบ 6">
              <a:extLst>
                <a:ext uri="{FF2B5EF4-FFF2-40B4-BE49-F238E27FC236}">
                  <a16:creationId xmlns:a16="http://schemas.microsoft.com/office/drawing/2014/main" id="{4C0F2F7C-13E0-4F32-9D82-769DBB85F5A5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4FEAB16D-C5A6-4B46-A536-3E40E356AB17}"/>
              </a:ext>
            </a:extLst>
          </p:cNvPr>
          <p:cNvSpPr/>
          <p:nvPr/>
        </p:nvSpPr>
        <p:spPr>
          <a:xfrm>
            <a:off x="1010503" y="300036"/>
            <a:ext cx="10637720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Brief introduction to the employer/company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B2657F4-868A-43AA-ACB3-3B6DF90D0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72" l="0" r="97846">
                        <a14:backgroundMark x1="3077" y1="2320" x2="21949" y2="1624"/>
                        <a14:backgroundMark x1="46462" y1="20186" x2="46051" y2="31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5" y="3429000"/>
            <a:ext cx="7430144" cy="3284505"/>
          </a:xfrm>
          <a:prstGeom prst="rect">
            <a:avLst/>
          </a:prstGeom>
          <a:effectLst>
            <a:outerShdw blurRad="762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05795696-1181-4194-9AD9-5FE43B118B2B}"/>
              </a:ext>
            </a:extLst>
          </p:cNvPr>
          <p:cNvGrpSpPr/>
          <p:nvPr/>
        </p:nvGrpSpPr>
        <p:grpSpPr>
          <a:xfrm>
            <a:off x="2543175" y="1586041"/>
            <a:ext cx="6696075" cy="1757362"/>
            <a:chOff x="2543175" y="1586041"/>
            <a:chExt cx="6696075" cy="1757362"/>
          </a:xfrm>
        </p:grpSpPr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7B554A37-D4AF-41F0-81F1-0D5C44A9776D}"/>
                </a:ext>
              </a:extLst>
            </p:cNvPr>
            <p:cNvGrpSpPr/>
            <p:nvPr/>
          </p:nvGrpSpPr>
          <p:grpSpPr>
            <a:xfrm>
              <a:off x="2543175" y="1586041"/>
              <a:ext cx="6696075" cy="1504950"/>
              <a:chOff x="2857500" y="1752600"/>
              <a:chExt cx="6696075" cy="150495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" name="สี่เหลี่ยมผืนผ้า: มุมมน 1">
                <a:extLst>
                  <a:ext uri="{FF2B5EF4-FFF2-40B4-BE49-F238E27FC236}">
                    <a16:creationId xmlns:a16="http://schemas.microsoft.com/office/drawing/2014/main" id="{653816B2-E20E-4451-AAF9-223A8507DD83}"/>
                  </a:ext>
                </a:extLst>
              </p:cNvPr>
              <p:cNvSpPr/>
              <p:nvPr/>
            </p:nvSpPr>
            <p:spPr>
              <a:xfrm>
                <a:off x="2857500" y="1752600"/>
                <a:ext cx="6696075" cy="1504950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สี่เหลี่ยมผืนผ้า 9">
                <a:extLst>
                  <a:ext uri="{FF2B5EF4-FFF2-40B4-BE49-F238E27FC236}">
                    <a16:creationId xmlns:a16="http://schemas.microsoft.com/office/drawing/2014/main" id="{622FE341-3901-4015-A038-E89E16A741BB}"/>
                  </a:ext>
                </a:extLst>
              </p:cNvPr>
              <p:cNvSpPr/>
              <p:nvPr/>
            </p:nvSpPr>
            <p:spPr>
              <a:xfrm>
                <a:off x="3259930" y="1951603"/>
                <a:ext cx="5891213" cy="108337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ส่วนแรกของประกาศรับสมัครงานให้ข้อมูลเกี่ยวกับองค์กร และบอกนโยบายของการรับสมัครงานในตำแหน่งต่าง ๆ</a:t>
                </a:r>
                <a:r>
                  <a:rPr lang="en-US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 </a:t>
                </a:r>
              </a:p>
            </p:txBody>
          </p:sp>
        </p:grpSp>
        <p:sp>
          <p:nvSpPr>
            <p:cNvPr id="14" name="ลูกศร: เครื่องหมายบั้ง 13">
              <a:extLst>
                <a:ext uri="{FF2B5EF4-FFF2-40B4-BE49-F238E27FC236}">
                  <a16:creationId xmlns:a16="http://schemas.microsoft.com/office/drawing/2014/main" id="{7144D0B1-A2CC-4A20-A52B-63EB1313E852}"/>
                </a:ext>
              </a:extLst>
            </p:cNvPr>
            <p:cNvSpPr/>
            <p:nvPr/>
          </p:nvSpPr>
          <p:spPr>
            <a:xfrm rot="5400000">
              <a:off x="5843586" y="2630854"/>
              <a:ext cx="504825" cy="920273"/>
            </a:xfrm>
            <a:prstGeom prst="chevron">
              <a:avLst>
                <a:gd name="adj" fmla="val 2735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94257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3DA57F88-3C6D-47E0-BF2F-793612CF2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b="2506"/>
          <a:stretch/>
        </p:blipFill>
        <p:spPr>
          <a:xfrm>
            <a:off x="2524125" y="3355489"/>
            <a:ext cx="7400925" cy="3283436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692AB37-DC96-48A7-BDB5-095D17BF87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CF11810E-B8B4-4B27-A094-DA4B6FC4E715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3F82676A-0F2B-44A1-85F1-7DF55EB92CE3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48031496-8857-455A-AF1B-13893BCFD63C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ครึ่งกรอบ 6">
              <a:extLst>
                <a:ext uri="{FF2B5EF4-FFF2-40B4-BE49-F238E27FC236}">
                  <a16:creationId xmlns:a16="http://schemas.microsoft.com/office/drawing/2014/main" id="{F8EC6789-2565-410F-B955-3490EEEFCA25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691ED406-9064-496F-9FEC-1F3B389F0CCB}"/>
              </a:ext>
            </a:extLst>
          </p:cNvPr>
          <p:cNvSpPr/>
          <p:nvPr/>
        </p:nvSpPr>
        <p:spPr>
          <a:xfrm>
            <a:off x="2018375" y="300036"/>
            <a:ext cx="8621976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Required positions &amp; qualifications 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3117E23-4F12-41BD-8206-D043F39FE13E}"/>
              </a:ext>
            </a:extLst>
          </p:cNvPr>
          <p:cNvGrpSpPr/>
          <p:nvPr/>
        </p:nvGrpSpPr>
        <p:grpSpPr>
          <a:xfrm>
            <a:off x="785813" y="1508602"/>
            <a:ext cx="11087100" cy="1724033"/>
            <a:chOff x="785813" y="1508602"/>
            <a:chExt cx="11087100" cy="1724033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7980BC03-2B53-4909-95A7-76C4E12DCB7D}"/>
                </a:ext>
              </a:extLst>
            </p:cNvPr>
            <p:cNvGrpSpPr/>
            <p:nvPr/>
          </p:nvGrpSpPr>
          <p:grpSpPr>
            <a:xfrm>
              <a:off x="785813" y="1508602"/>
              <a:ext cx="11087100" cy="1381125"/>
              <a:chOff x="1842340" y="2004884"/>
              <a:chExt cx="9267813" cy="138112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4DC42F68-7980-4A69-B251-6FE08AC3D0BF}"/>
                  </a:ext>
                </a:extLst>
              </p:cNvPr>
              <p:cNvSpPr/>
              <p:nvPr/>
            </p:nvSpPr>
            <p:spPr>
              <a:xfrm>
                <a:off x="1842340" y="2004884"/>
                <a:ext cx="9267813" cy="1381125"/>
              </a:xfrm>
              <a:prstGeom prst="roundRect">
                <a:avLst/>
              </a:prstGeom>
              <a:solidFill>
                <a:srgbClr val="F29E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สี่เหลี่ยมผืนผ้า 10">
                <a:extLst>
                  <a:ext uri="{FF2B5EF4-FFF2-40B4-BE49-F238E27FC236}">
                    <a16:creationId xmlns:a16="http://schemas.microsoft.com/office/drawing/2014/main" id="{265B789C-7275-43C5-8695-836CF2C67BE6}"/>
                  </a:ext>
                </a:extLst>
              </p:cNvPr>
              <p:cNvSpPr/>
              <p:nvPr/>
            </p:nvSpPr>
            <p:spPr>
              <a:xfrm>
                <a:off x="2081548" y="2181095"/>
                <a:ext cx="8853438" cy="108337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ส่วนที่บริษัทบอกตำแหน่งที่เปิดรับสมัคร และให้ข้อมูลคุณสมบัติ(</a:t>
                </a:r>
                <a:r>
                  <a:rPr lang="en-US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qualifications) </a:t>
                </a: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ของผู้ที่ต้องการสมัครงานในตำแหน่งดังกล่าว นอกจากนั้นยังพบว่า บางครั้งยังให้รายละเอียดของงาน(</a:t>
                </a:r>
                <a:r>
                  <a:rPr lang="en-US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job description) </a:t>
                </a: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ในส่วนนี้ด้วย</a:t>
                </a:r>
                <a:endParaRPr lang="en-US" sz="28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4" name="ลูกศร: เครื่องหมายบั้ง 13">
              <a:extLst>
                <a:ext uri="{FF2B5EF4-FFF2-40B4-BE49-F238E27FC236}">
                  <a16:creationId xmlns:a16="http://schemas.microsoft.com/office/drawing/2014/main" id="{EF7417A9-EC2B-4C07-9AE0-844F83A7ABB8}"/>
                </a:ext>
              </a:extLst>
            </p:cNvPr>
            <p:cNvSpPr/>
            <p:nvPr/>
          </p:nvSpPr>
          <p:spPr>
            <a:xfrm rot="5400000">
              <a:off x="6115256" y="2520086"/>
              <a:ext cx="504825" cy="920273"/>
            </a:xfrm>
            <a:prstGeom prst="chevron">
              <a:avLst>
                <a:gd name="adj" fmla="val 2735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692AB37-DC96-48A7-BDB5-095D17BF87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69F4DB12-514F-4D6D-9B4C-501165B73C43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7DBA0B53-16C2-4EF4-8767-E671968D400E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E32795C-FDC2-4C96-959E-532E5198DD9E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ครึ่งกรอบ 6">
              <a:extLst>
                <a:ext uri="{FF2B5EF4-FFF2-40B4-BE49-F238E27FC236}">
                  <a16:creationId xmlns:a16="http://schemas.microsoft.com/office/drawing/2014/main" id="{503B72AF-0336-43AE-8EC5-524D7AC625D6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97DB74ED-3A7C-4FDC-A708-7E2812BE23A2}"/>
              </a:ext>
            </a:extLst>
          </p:cNvPr>
          <p:cNvSpPr/>
          <p:nvPr/>
        </p:nvSpPr>
        <p:spPr>
          <a:xfrm>
            <a:off x="1010503" y="300036"/>
            <a:ext cx="10637720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Brief introduction to the employer/company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BAD3698-3D28-4B04-9F00-537F996CDB58}"/>
              </a:ext>
            </a:extLst>
          </p:cNvPr>
          <p:cNvGrpSpPr/>
          <p:nvPr/>
        </p:nvGrpSpPr>
        <p:grpSpPr>
          <a:xfrm>
            <a:off x="2543175" y="1586041"/>
            <a:ext cx="6696075" cy="1757362"/>
            <a:chOff x="2543175" y="1586041"/>
            <a:chExt cx="6696075" cy="1757362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CBECF9A8-2B65-4CF6-993B-C1E99AFD8B19}"/>
                </a:ext>
              </a:extLst>
            </p:cNvPr>
            <p:cNvGrpSpPr/>
            <p:nvPr/>
          </p:nvGrpSpPr>
          <p:grpSpPr>
            <a:xfrm>
              <a:off x="2543175" y="1586041"/>
              <a:ext cx="6696075" cy="1504950"/>
              <a:chOff x="2857500" y="1752600"/>
              <a:chExt cx="6696075" cy="150495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3DEA7650-E782-4742-A904-913CA041BB5F}"/>
                  </a:ext>
                </a:extLst>
              </p:cNvPr>
              <p:cNvSpPr/>
              <p:nvPr/>
            </p:nvSpPr>
            <p:spPr>
              <a:xfrm>
                <a:off x="2857500" y="1752600"/>
                <a:ext cx="6696075" cy="1504950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สี่เหลี่ยมผืนผ้า 10">
                <a:extLst>
                  <a:ext uri="{FF2B5EF4-FFF2-40B4-BE49-F238E27FC236}">
                    <a16:creationId xmlns:a16="http://schemas.microsoft.com/office/drawing/2014/main" id="{14474CDD-F63A-458B-A6DF-CDD4DB6E4510}"/>
                  </a:ext>
                </a:extLst>
              </p:cNvPr>
              <p:cNvSpPr/>
              <p:nvPr/>
            </p:nvSpPr>
            <p:spPr>
              <a:xfrm>
                <a:off x="3259930" y="1951603"/>
                <a:ext cx="6179345" cy="108337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การให้ข้อมูลผู้สมัครงานเกี่ยวกับค่าตอบแทน และผลประโยชน์ที่ผู้สมัครจะได้รับ ถ้าผ่านการคัดเลือกเป็นพนักงานขององค์กร</a:t>
                </a:r>
                <a:endParaRPr lang="en-US" sz="28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ลูกศร: เครื่องหมายบั้ง 11">
              <a:extLst>
                <a:ext uri="{FF2B5EF4-FFF2-40B4-BE49-F238E27FC236}">
                  <a16:creationId xmlns:a16="http://schemas.microsoft.com/office/drawing/2014/main" id="{6B1D1C1A-1ADD-41EA-B65D-9D17CC2D2430}"/>
                </a:ext>
              </a:extLst>
            </p:cNvPr>
            <p:cNvSpPr/>
            <p:nvPr/>
          </p:nvSpPr>
          <p:spPr>
            <a:xfrm rot="5400000">
              <a:off x="5843586" y="2630854"/>
              <a:ext cx="504825" cy="920273"/>
            </a:xfrm>
            <a:prstGeom prst="chevron">
              <a:avLst>
                <a:gd name="adj" fmla="val 2735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BAC83C8-30ED-4D60-8026-15CA286E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79">
                        <a14:foregroundMark x1="87658" y1="52045" x2="94390" y2="48699"/>
                        <a14:foregroundMark x1="5750" y1="11152" x2="4769" y2="33457"/>
                        <a14:foregroundMark x1="3927" y1="18959" x2="3506" y2="39033"/>
                        <a14:foregroundMark x1="57363" y1="20818" x2="86115" y2="18959"/>
                        <a14:foregroundMark x1="9677" y1="54275" x2="8555" y2="79926"/>
                        <a14:foregroundMark x1="8836" y1="79926" x2="30856" y2="76580"/>
                        <a14:backgroundMark x1="28191" y1="4089" x2="96494" y2="5948"/>
                        <a14:backgroundMark x1="5330" y1="92937" x2="97896" y2="94052"/>
                        <a14:backgroundMark x1="98597" y1="34572" x2="98177" y2="86617"/>
                        <a14:backgroundMark x1="3927" y1="71747" x2="3927" y2="52045"/>
                        <a14:backgroundMark x1="1122" y1="9665" x2="140" y2="44610"/>
                        <a14:backgroundMark x1="45582" y1="9665" x2="48527" y2="8550"/>
                        <a14:backgroundMark x1="89762" y1="38662" x2="88920" y2="43123"/>
                        <a14:backgroundMark x1="5049" y1="50186" x2="6732" y2="45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770" y="3520902"/>
            <a:ext cx="7036287" cy="2654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09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692AB37-DC96-48A7-BDB5-095D17BF87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15A7F5C-2039-4AFE-BCEC-DD3EAB4FB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35" y="2027263"/>
            <a:ext cx="4915326" cy="39246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BF6B33A6-681B-4823-89F6-7795E9435DF7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D7B91059-3E0B-4A0D-9DC6-2E68D20B0912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242A8958-2359-4E37-8B11-F092571045DE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ครึ่งกรอบ 7">
              <a:extLst>
                <a:ext uri="{FF2B5EF4-FFF2-40B4-BE49-F238E27FC236}">
                  <a16:creationId xmlns:a16="http://schemas.microsoft.com/office/drawing/2014/main" id="{5D4E86A8-C8D8-405D-9950-308F71252206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493C1C6-855C-4812-ADE0-C59120FC442F}"/>
              </a:ext>
            </a:extLst>
          </p:cNvPr>
          <p:cNvGrpSpPr/>
          <p:nvPr/>
        </p:nvGrpSpPr>
        <p:grpSpPr>
          <a:xfrm>
            <a:off x="428625" y="2806138"/>
            <a:ext cx="5199212" cy="2074657"/>
            <a:chOff x="428625" y="2806138"/>
            <a:chExt cx="5199212" cy="2074657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3DCF4E38-2F15-4EA8-8F84-1B4E3F247E47}"/>
                </a:ext>
              </a:extLst>
            </p:cNvPr>
            <p:cNvGrpSpPr/>
            <p:nvPr/>
          </p:nvGrpSpPr>
          <p:grpSpPr>
            <a:xfrm>
              <a:off x="428625" y="2806138"/>
              <a:ext cx="4915326" cy="2074657"/>
              <a:chOff x="2857500" y="1752601"/>
              <a:chExt cx="6967851" cy="12832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BBB7743F-95AF-4B3C-A1B6-9C2427DF08FF}"/>
                  </a:ext>
                </a:extLst>
              </p:cNvPr>
              <p:cNvSpPr/>
              <p:nvPr/>
            </p:nvSpPr>
            <p:spPr>
              <a:xfrm>
                <a:off x="2857500" y="1752601"/>
                <a:ext cx="6967851" cy="1283256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สี่เหลี่ยมผืนผ้า 10">
                <a:extLst>
                  <a:ext uri="{FF2B5EF4-FFF2-40B4-BE49-F238E27FC236}">
                    <a16:creationId xmlns:a16="http://schemas.microsoft.com/office/drawing/2014/main" id="{B3A51A6B-6047-466B-805E-F1D1C31C1CB0}"/>
                  </a:ext>
                </a:extLst>
              </p:cNvPr>
              <p:cNvSpPr/>
              <p:nvPr/>
            </p:nvSpPr>
            <p:spPr>
              <a:xfrm>
                <a:off x="3259930" y="1951603"/>
                <a:ext cx="6320649" cy="97660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การให้คำแนะนำในการสมัคร เช่น วิธีการสมัคร เอกสารที่จำเป็นที่ต้องแนบพร้อมการสมัครงาน</a:t>
                </a:r>
                <a:endParaRPr lang="en-US" sz="28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3" name="ลูกศร: เครื่องหมายบั้ง 12">
              <a:extLst>
                <a:ext uri="{FF2B5EF4-FFF2-40B4-BE49-F238E27FC236}">
                  <a16:creationId xmlns:a16="http://schemas.microsoft.com/office/drawing/2014/main" id="{13090B9D-5EFD-4336-B7AF-E982D1279B35}"/>
                </a:ext>
              </a:extLst>
            </p:cNvPr>
            <p:cNvSpPr/>
            <p:nvPr/>
          </p:nvSpPr>
          <p:spPr>
            <a:xfrm>
              <a:off x="5123012" y="3440604"/>
              <a:ext cx="504825" cy="920273"/>
            </a:xfrm>
            <a:prstGeom prst="chevron">
              <a:avLst>
                <a:gd name="adj" fmla="val 2735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05ACC96F-A265-4766-88E4-9E0133E6C9BC}"/>
              </a:ext>
            </a:extLst>
          </p:cNvPr>
          <p:cNvSpPr/>
          <p:nvPr/>
        </p:nvSpPr>
        <p:spPr>
          <a:xfrm>
            <a:off x="621981" y="423084"/>
            <a:ext cx="11260776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ordia New" panose="020B0304020202020204" pitchFamily="34" charset="-34"/>
                <a:cs typeface="Cloud" panose="02000000000000000000" pitchFamily="50" charset="-34"/>
              </a:rPr>
              <a:t>Recommendations on how to apply for the job 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59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692AB37-DC96-48A7-BDB5-095D17BF87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34AB330-27A4-4825-A85A-DAAF51AA7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997" y1="10926" x2="22528" y2="11164"/>
                        <a14:backgroundMark x1="98541" y1="8789" x2="99352" y2="98100"/>
                        <a14:backgroundMark x1="4538" y1="51781" x2="96759" y2="52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77" y="1786311"/>
            <a:ext cx="6029760" cy="4114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AC1348FD-C789-44FC-8345-067C3D4C238B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F088CAFA-7470-4760-A996-9908DA8D8071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410F9720-C5E1-43E0-991E-CAF0B3851ED2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ครึ่งกรอบ 7">
              <a:extLst>
                <a:ext uri="{FF2B5EF4-FFF2-40B4-BE49-F238E27FC236}">
                  <a16:creationId xmlns:a16="http://schemas.microsoft.com/office/drawing/2014/main" id="{791919A6-91D2-4957-820F-9C1CE7B57F62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09954E-46FF-4B36-A121-8D56723B83AF}"/>
              </a:ext>
            </a:extLst>
          </p:cNvPr>
          <p:cNvSpPr/>
          <p:nvPr/>
        </p:nvSpPr>
        <p:spPr>
          <a:xfrm>
            <a:off x="861630" y="423084"/>
            <a:ext cx="10781478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ordia New" panose="020B0304020202020204" pitchFamily="34" charset="-34"/>
                <a:cs typeface="Cloud" panose="02000000000000000000" pitchFamily="50" charset="-34"/>
              </a:rPr>
              <a:t>Recommendations on how to apply for a job 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55122E14-1924-4287-8209-FEBE5269B9B2}"/>
              </a:ext>
            </a:extLst>
          </p:cNvPr>
          <p:cNvGrpSpPr/>
          <p:nvPr/>
        </p:nvGrpSpPr>
        <p:grpSpPr>
          <a:xfrm>
            <a:off x="428625" y="2823893"/>
            <a:ext cx="5199212" cy="2039146"/>
            <a:chOff x="428625" y="2823893"/>
            <a:chExt cx="5199212" cy="2039146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C30DB615-9B2E-4536-8940-AB001708FE12}"/>
                </a:ext>
              </a:extLst>
            </p:cNvPr>
            <p:cNvGrpSpPr/>
            <p:nvPr/>
          </p:nvGrpSpPr>
          <p:grpSpPr>
            <a:xfrm>
              <a:off x="428625" y="2823893"/>
              <a:ext cx="4915326" cy="2039146"/>
              <a:chOff x="2857500" y="1752601"/>
              <a:chExt cx="6967851" cy="12832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สี่เหลี่ยมผืนผ้า: มุมมน 10">
                <a:extLst>
                  <a:ext uri="{FF2B5EF4-FFF2-40B4-BE49-F238E27FC236}">
                    <a16:creationId xmlns:a16="http://schemas.microsoft.com/office/drawing/2014/main" id="{6FCCC6BB-C7FD-4729-9D60-74B61B6D9CCE}"/>
                  </a:ext>
                </a:extLst>
              </p:cNvPr>
              <p:cNvSpPr/>
              <p:nvPr/>
            </p:nvSpPr>
            <p:spPr>
              <a:xfrm>
                <a:off x="2857500" y="1752601"/>
                <a:ext cx="6967851" cy="1283256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สี่เหลี่ยมผืนผ้า 11">
                <a:extLst>
                  <a:ext uri="{FF2B5EF4-FFF2-40B4-BE49-F238E27FC236}">
                    <a16:creationId xmlns:a16="http://schemas.microsoft.com/office/drawing/2014/main" id="{31C166A2-4582-4756-9CE7-0C28BE680EDA}"/>
                  </a:ext>
                </a:extLst>
              </p:cNvPr>
              <p:cNvSpPr/>
              <p:nvPr/>
            </p:nvSpPr>
            <p:spPr>
              <a:xfrm>
                <a:off x="3259930" y="1951603"/>
                <a:ext cx="6320649" cy="99361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ส่วนของที่อยู่ หมายเลขโทรศัพท์ และอีเมล สำหรับการส่งเอกสาร หรือใบสมัครไปยัง    ผู้จ้างงาน</a:t>
                </a:r>
                <a:endParaRPr lang="en-US" sz="28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3" name="ลูกศร: เครื่องหมายบั้ง 12">
              <a:extLst>
                <a:ext uri="{FF2B5EF4-FFF2-40B4-BE49-F238E27FC236}">
                  <a16:creationId xmlns:a16="http://schemas.microsoft.com/office/drawing/2014/main" id="{90D93642-BD7C-413D-8422-10C083D37BC0}"/>
                </a:ext>
              </a:extLst>
            </p:cNvPr>
            <p:cNvSpPr/>
            <p:nvPr/>
          </p:nvSpPr>
          <p:spPr>
            <a:xfrm>
              <a:off x="5123012" y="3440604"/>
              <a:ext cx="504825" cy="920273"/>
            </a:xfrm>
            <a:prstGeom prst="chevron">
              <a:avLst>
                <a:gd name="adj" fmla="val 2735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0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รูปแบบอิสระ: รูปร่าง 4">
            <a:extLst>
              <a:ext uri="{FF2B5EF4-FFF2-40B4-BE49-F238E27FC236}">
                <a16:creationId xmlns:a16="http://schemas.microsoft.com/office/drawing/2014/main" id="{A65F53DD-08E6-41F1-87FF-857D59B8965F}"/>
              </a:ext>
            </a:extLst>
          </p:cNvPr>
          <p:cNvSpPr/>
          <p:nvPr/>
        </p:nvSpPr>
        <p:spPr>
          <a:xfrm>
            <a:off x="-9939" y="0"/>
            <a:ext cx="5864087" cy="6858000"/>
          </a:xfrm>
          <a:custGeom>
            <a:avLst/>
            <a:gdLst>
              <a:gd name="connsiteX0" fmla="*/ 5864087 w 5864087"/>
              <a:gd name="connsiteY0" fmla="*/ 0 h 6858000"/>
              <a:gd name="connsiteX1" fmla="*/ 2574235 w 5864087"/>
              <a:gd name="connsiteY1" fmla="*/ 6858000 h 6858000"/>
              <a:gd name="connsiteX2" fmla="*/ 0 w 5864087"/>
              <a:gd name="connsiteY2" fmla="*/ 6848061 h 6858000"/>
              <a:gd name="connsiteX3" fmla="*/ 9939 w 5864087"/>
              <a:gd name="connsiteY3" fmla="*/ 9939 h 6858000"/>
              <a:gd name="connsiteX4" fmla="*/ 5864087 w 586408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4087" h="6858000">
                <a:moveTo>
                  <a:pt x="5864087" y="0"/>
                </a:moveTo>
                <a:lnTo>
                  <a:pt x="2574235" y="6858000"/>
                </a:lnTo>
                <a:lnTo>
                  <a:pt x="0" y="6848061"/>
                </a:lnTo>
                <a:lnTo>
                  <a:pt x="9939" y="9939"/>
                </a:lnTo>
                <a:lnTo>
                  <a:pt x="5864087" y="0"/>
                </a:lnTo>
                <a:close/>
              </a:path>
            </a:pathLst>
          </a:cu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49C0F51-88CA-4FF4-83A2-614CEFD7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8" y="384546"/>
            <a:ext cx="5799323" cy="6088908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692AB37-DC96-48A7-BDB5-095D17BF87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49ECE557-E972-4302-B4AC-435822D321EF}"/>
              </a:ext>
            </a:extLst>
          </p:cNvPr>
          <p:cNvGrpSpPr/>
          <p:nvPr/>
        </p:nvGrpSpPr>
        <p:grpSpPr>
          <a:xfrm>
            <a:off x="4929809" y="841250"/>
            <a:ext cx="5313665" cy="447688"/>
            <a:chOff x="4929809" y="841250"/>
            <a:chExt cx="5313665" cy="447688"/>
          </a:xfrm>
        </p:grpSpPr>
        <p:sp>
          <p:nvSpPr>
            <p:cNvPr id="7" name="Rectangle 56">
              <a:extLst>
                <a:ext uri="{FF2B5EF4-FFF2-40B4-BE49-F238E27FC236}">
                  <a16:creationId xmlns:a16="http://schemas.microsoft.com/office/drawing/2014/main" id="{5CE19EE3-4366-4DFE-A908-04200E995BD9}"/>
                </a:ext>
              </a:extLst>
            </p:cNvPr>
            <p:cNvSpPr/>
            <p:nvPr/>
          </p:nvSpPr>
          <p:spPr>
            <a:xfrm>
              <a:off x="7866697" y="841250"/>
              <a:ext cx="2376777" cy="447688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Name of company</a:t>
              </a:r>
            </a:p>
          </p:txBody>
        </p:sp>
        <p:cxnSp>
          <p:nvCxnSpPr>
            <p:cNvPr id="38" name="ตัวเชื่อมต่อ: หักมุม 37">
              <a:extLst>
                <a:ext uri="{FF2B5EF4-FFF2-40B4-BE49-F238E27FC236}">
                  <a16:creationId xmlns:a16="http://schemas.microsoft.com/office/drawing/2014/main" id="{19BDC6B9-134B-451C-A428-4DDF65039EA2}"/>
                </a:ext>
              </a:extLst>
            </p:cNvPr>
            <p:cNvCxnSpPr>
              <a:stCxn id="7" idx="1"/>
            </p:cNvCxnSpPr>
            <p:nvPr/>
          </p:nvCxnSpPr>
          <p:spPr>
            <a:xfrm rot="10800000" flipV="1">
              <a:off x="4929809" y="1065094"/>
              <a:ext cx="2936888" cy="77906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F60DCAD2-992B-4D6B-B77F-0330129312DC}"/>
              </a:ext>
            </a:extLst>
          </p:cNvPr>
          <p:cNvGrpSpPr/>
          <p:nvPr/>
        </p:nvGrpSpPr>
        <p:grpSpPr>
          <a:xfrm>
            <a:off x="5854148" y="1400879"/>
            <a:ext cx="4389326" cy="980566"/>
            <a:chOff x="5854148" y="1400879"/>
            <a:chExt cx="4389326" cy="980566"/>
          </a:xfrm>
        </p:grpSpPr>
        <p:sp>
          <p:nvSpPr>
            <p:cNvPr id="8" name="Rectangle 58">
              <a:extLst>
                <a:ext uri="{FF2B5EF4-FFF2-40B4-BE49-F238E27FC236}">
                  <a16:creationId xmlns:a16="http://schemas.microsoft.com/office/drawing/2014/main" id="{04B5E37F-1D42-47A7-A6B5-6CBD6B9F72B9}"/>
                </a:ext>
              </a:extLst>
            </p:cNvPr>
            <p:cNvSpPr/>
            <p:nvPr/>
          </p:nvSpPr>
          <p:spPr>
            <a:xfrm>
              <a:off x="7877560" y="1400879"/>
              <a:ext cx="2365914" cy="980566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Brief introduction</a:t>
              </a:r>
              <a:r>
                <a:rPr lang="th-TH" sz="2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    </a:t>
              </a:r>
              <a:r>
                <a:rPr lang="en-US" sz="2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about a company</a:t>
              </a:r>
            </a:p>
          </p:txBody>
        </p:sp>
        <p:cxnSp>
          <p:nvCxnSpPr>
            <p:cNvPr id="40" name="ตัวเชื่อมต่อ: หักมุม 39">
              <a:extLst>
                <a:ext uri="{FF2B5EF4-FFF2-40B4-BE49-F238E27FC236}">
                  <a16:creationId xmlns:a16="http://schemas.microsoft.com/office/drawing/2014/main" id="{C96C9DE9-86DE-4A2B-A147-591AD7162616}"/>
                </a:ext>
              </a:extLst>
            </p:cNvPr>
            <p:cNvCxnSpPr>
              <a:stCxn id="8" idx="1"/>
            </p:cNvCxnSpPr>
            <p:nvPr/>
          </p:nvCxnSpPr>
          <p:spPr>
            <a:xfrm rot="10800000">
              <a:off x="5854148" y="1480930"/>
              <a:ext cx="2023412" cy="410232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กลุ่ม 54">
            <a:extLst>
              <a:ext uri="{FF2B5EF4-FFF2-40B4-BE49-F238E27FC236}">
                <a16:creationId xmlns:a16="http://schemas.microsoft.com/office/drawing/2014/main" id="{78CB9106-472D-4A1A-BB86-4858386D549C}"/>
              </a:ext>
            </a:extLst>
          </p:cNvPr>
          <p:cNvGrpSpPr/>
          <p:nvPr/>
        </p:nvGrpSpPr>
        <p:grpSpPr>
          <a:xfrm>
            <a:off x="4552123" y="2007704"/>
            <a:ext cx="5696847" cy="864472"/>
            <a:chOff x="4552123" y="2007704"/>
            <a:chExt cx="5696847" cy="864472"/>
          </a:xfrm>
        </p:grpSpPr>
        <p:sp>
          <p:nvSpPr>
            <p:cNvPr id="9" name="Rectangle 61">
              <a:extLst>
                <a:ext uri="{FF2B5EF4-FFF2-40B4-BE49-F238E27FC236}">
                  <a16:creationId xmlns:a16="http://schemas.microsoft.com/office/drawing/2014/main" id="{61B3692F-7357-45E3-8A66-DB8BF5440A1C}"/>
                </a:ext>
              </a:extLst>
            </p:cNvPr>
            <p:cNvSpPr/>
            <p:nvPr/>
          </p:nvSpPr>
          <p:spPr>
            <a:xfrm>
              <a:off x="7881811" y="2480123"/>
              <a:ext cx="2367159" cy="392053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Job vacancy</a:t>
              </a:r>
            </a:p>
          </p:txBody>
        </p:sp>
        <p:cxnSp>
          <p:nvCxnSpPr>
            <p:cNvPr id="42" name="ตัวเชื่อมต่อ: หักมุม 41">
              <a:extLst>
                <a:ext uri="{FF2B5EF4-FFF2-40B4-BE49-F238E27FC236}">
                  <a16:creationId xmlns:a16="http://schemas.microsoft.com/office/drawing/2014/main" id="{A5D55E99-FA07-47F0-81F6-C79DC8139A86}"/>
                </a:ext>
              </a:extLst>
            </p:cNvPr>
            <p:cNvCxnSpPr>
              <a:stCxn id="9" idx="1"/>
            </p:cNvCxnSpPr>
            <p:nvPr/>
          </p:nvCxnSpPr>
          <p:spPr>
            <a:xfrm rot="10800000">
              <a:off x="4552123" y="2007704"/>
              <a:ext cx="3329689" cy="668446"/>
            </a:xfrm>
            <a:prstGeom prst="bentConnector3">
              <a:avLst>
                <a:gd name="adj1" fmla="val 62538"/>
              </a:avLst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กลุ่ม 55">
            <a:extLst>
              <a:ext uri="{FF2B5EF4-FFF2-40B4-BE49-F238E27FC236}">
                <a16:creationId xmlns:a16="http://schemas.microsoft.com/office/drawing/2014/main" id="{604D9629-951A-41F2-B452-1236D7126ED9}"/>
              </a:ext>
            </a:extLst>
          </p:cNvPr>
          <p:cNvGrpSpPr/>
          <p:nvPr/>
        </p:nvGrpSpPr>
        <p:grpSpPr>
          <a:xfrm>
            <a:off x="5426766" y="2872176"/>
            <a:ext cx="4816708" cy="563326"/>
            <a:chOff x="5426766" y="2872176"/>
            <a:chExt cx="4816708" cy="563326"/>
          </a:xfrm>
        </p:grpSpPr>
        <p:sp>
          <p:nvSpPr>
            <p:cNvPr id="10" name="Rectangle 64">
              <a:extLst>
                <a:ext uri="{FF2B5EF4-FFF2-40B4-BE49-F238E27FC236}">
                  <a16:creationId xmlns:a16="http://schemas.microsoft.com/office/drawing/2014/main" id="{98EF45AD-7590-4070-8ED3-D22525D31A21}"/>
                </a:ext>
              </a:extLst>
            </p:cNvPr>
            <p:cNvSpPr/>
            <p:nvPr/>
          </p:nvSpPr>
          <p:spPr>
            <a:xfrm>
              <a:off x="7876314" y="2987814"/>
              <a:ext cx="2367160" cy="447688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Job descriptions</a:t>
              </a:r>
            </a:p>
          </p:txBody>
        </p:sp>
        <p:cxnSp>
          <p:nvCxnSpPr>
            <p:cNvPr id="44" name="ตัวเชื่อมต่อ: หักมุม 43">
              <a:extLst>
                <a:ext uri="{FF2B5EF4-FFF2-40B4-BE49-F238E27FC236}">
                  <a16:creationId xmlns:a16="http://schemas.microsoft.com/office/drawing/2014/main" id="{A273A005-0F20-4404-8526-5F1BC2B44F71}"/>
                </a:ext>
              </a:extLst>
            </p:cNvPr>
            <p:cNvCxnSpPr>
              <a:stCxn id="10" idx="1"/>
            </p:cNvCxnSpPr>
            <p:nvPr/>
          </p:nvCxnSpPr>
          <p:spPr>
            <a:xfrm rot="10800000">
              <a:off x="5426766" y="2872176"/>
              <a:ext cx="2449549" cy="339482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51D20725-5384-4D0E-AA5D-553CC124F881}"/>
              </a:ext>
            </a:extLst>
          </p:cNvPr>
          <p:cNvGrpSpPr/>
          <p:nvPr/>
        </p:nvGrpSpPr>
        <p:grpSpPr>
          <a:xfrm>
            <a:off x="1540565" y="3289853"/>
            <a:ext cx="8702909" cy="1152938"/>
            <a:chOff x="1540565" y="3289853"/>
            <a:chExt cx="8702909" cy="1152938"/>
          </a:xfrm>
        </p:grpSpPr>
        <p:sp>
          <p:nvSpPr>
            <p:cNvPr id="11" name="Rectangle 66">
              <a:extLst>
                <a:ext uri="{FF2B5EF4-FFF2-40B4-BE49-F238E27FC236}">
                  <a16:creationId xmlns:a16="http://schemas.microsoft.com/office/drawing/2014/main" id="{610DCC41-325A-49B8-97A1-1194C3591563}"/>
                </a:ext>
              </a:extLst>
            </p:cNvPr>
            <p:cNvSpPr/>
            <p:nvPr/>
          </p:nvSpPr>
          <p:spPr>
            <a:xfrm>
              <a:off x="7876313" y="3549419"/>
              <a:ext cx="2367161" cy="893372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Qualifications/ Requirements</a:t>
              </a:r>
            </a:p>
          </p:txBody>
        </p:sp>
        <p:cxnSp>
          <p:nvCxnSpPr>
            <p:cNvPr id="48" name="ตัวเชื่อมต่อ: หักมุม 47">
              <a:extLst>
                <a:ext uri="{FF2B5EF4-FFF2-40B4-BE49-F238E27FC236}">
                  <a16:creationId xmlns:a16="http://schemas.microsoft.com/office/drawing/2014/main" id="{46D0948E-C556-4D1A-AF0E-325962E0042D}"/>
                </a:ext>
              </a:extLst>
            </p:cNvPr>
            <p:cNvCxnSpPr>
              <a:stCxn id="11" idx="1"/>
            </p:cNvCxnSpPr>
            <p:nvPr/>
          </p:nvCxnSpPr>
          <p:spPr>
            <a:xfrm rot="10800000">
              <a:off x="1540565" y="3289853"/>
              <a:ext cx="6335748" cy="706253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กลุ่ม 57">
            <a:extLst>
              <a:ext uri="{FF2B5EF4-FFF2-40B4-BE49-F238E27FC236}">
                <a16:creationId xmlns:a16="http://schemas.microsoft.com/office/drawing/2014/main" id="{BF06BAB8-8107-4FBE-A6E9-B93E5AA22787}"/>
              </a:ext>
            </a:extLst>
          </p:cNvPr>
          <p:cNvGrpSpPr/>
          <p:nvPr/>
        </p:nvGrpSpPr>
        <p:grpSpPr>
          <a:xfrm>
            <a:off x="5138530" y="4590090"/>
            <a:ext cx="5104944" cy="955944"/>
            <a:chOff x="5138530" y="4590090"/>
            <a:chExt cx="5104944" cy="955944"/>
          </a:xfrm>
        </p:grpSpPr>
        <p:sp>
          <p:nvSpPr>
            <p:cNvPr id="12" name="Rectangle 68">
              <a:extLst>
                <a:ext uri="{FF2B5EF4-FFF2-40B4-BE49-F238E27FC236}">
                  <a16:creationId xmlns:a16="http://schemas.microsoft.com/office/drawing/2014/main" id="{10AD86A4-E262-4694-BE07-0EDDA909C282}"/>
                </a:ext>
              </a:extLst>
            </p:cNvPr>
            <p:cNvSpPr/>
            <p:nvPr/>
          </p:nvSpPr>
          <p:spPr>
            <a:xfrm>
              <a:off x="7876312" y="4590090"/>
              <a:ext cx="2367162" cy="466812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How to apply for a job</a:t>
              </a:r>
            </a:p>
          </p:txBody>
        </p:sp>
        <p:cxnSp>
          <p:nvCxnSpPr>
            <p:cNvPr id="50" name="ตัวเชื่อมต่อ: หักมุม 49">
              <a:extLst>
                <a:ext uri="{FF2B5EF4-FFF2-40B4-BE49-F238E27FC236}">
                  <a16:creationId xmlns:a16="http://schemas.microsoft.com/office/drawing/2014/main" id="{A3D3C76D-AED7-4E14-8222-A3DADAE466EE}"/>
                </a:ext>
              </a:extLst>
            </p:cNvPr>
            <p:cNvCxnSpPr>
              <a:stCxn id="12" idx="1"/>
            </p:cNvCxnSpPr>
            <p:nvPr/>
          </p:nvCxnSpPr>
          <p:spPr>
            <a:xfrm rot="10800000" flipV="1">
              <a:off x="5138530" y="4823495"/>
              <a:ext cx="2737782" cy="722539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BD67C32D-6AFA-4A21-8FAE-00ECE7AA1074}"/>
              </a:ext>
            </a:extLst>
          </p:cNvPr>
          <p:cNvGrpSpPr/>
          <p:nvPr/>
        </p:nvGrpSpPr>
        <p:grpSpPr>
          <a:xfrm>
            <a:off x="5854149" y="5275004"/>
            <a:ext cx="4389325" cy="767986"/>
            <a:chOff x="5854149" y="5275004"/>
            <a:chExt cx="4389325" cy="767986"/>
          </a:xfrm>
        </p:grpSpPr>
        <p:sp>
          <p:nvSpPr>
            <p:cNvPr id="13" name="Rectangle 70">
              <a:extLst>
                <a:ext uri="{FF2B5EF4-FFF2-40B4-BE49-F238E27FC236}">
                  <a16:creationId xmlns:a16="http://schemas.microsoft.com/office/drawing/2014/main" id="{1A0E89FC-6264-4116-800E-80916D66FA55}"/>
                </a:ext>
              </a:extLst>
            </p:cNvPr>
            <p:cNvSpPr/>
            <p:nvPr/>
          </p:nvSpPr>
          <p:spPr>
            <a:xfrm>
              <a:off x="7876311" y="5275004"/>
              <a:ext cx="2367163" cy="466812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Contact details</a:t>
              </a:r>
            </a:p>
          </p:txBody>
        </p:sp>
        <p:cxnSp>
          <p:nvCxnSpPr>
            <p:cNvPr id="52" name="ตัวเชื่อมต่อ: หักมุม 51">
              <a:extLst>
                <a:ext uri="{FF2B5EF4-FFF2-40B4-BE49-F238E27FC236}">
                  <a16:creationId xmlns:a16="http://schemas.microsoft.com/office/drawing/2014/main" id="{D09AD651-6FB0-4A88-AF87-6926036ED89A}"/>
                </a:ext>
              </a:extLst>
            </p:cNvPr>
            <p:cNvCxnSpPr>
              <a:stCxn id="13" idx="1"/>
            </p:cNvCxnSpPr>
            <p:nvPr/>
          </p:nvCxnSpPr>
          <p:spPr>
            <a:xfrm rot="10800000" flipV="1">
              <a:off x="5854149" y="5508409"/>
              <a:ext cx="2022163" cy="534581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C488813E-EFD8-4C62-8AFD-FF50BC5F6529}"/>
              </a:ext>
            </a:extLst>
          </p:cNvPr>
          <p:cNvGrpSpPr/>
          <p:nvPr/>
        </p:nvGrpSpPr>
        <p:grpSpPr>
          <a:xfrm>
            <a:off x="6558475" y="106532"/>
            <a:ext cx="5139882" cy="636040"/>
            <a:chOff x="6578353" y="106532"/>
            <a:chExt cx="5139882" cy="6360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สี่เหลี่ยมผืนผ้า: มุมตัดด้านทแยง 5">
              <a:extLst>
                <a:ext uri="{FF2B5EF4-FFF2-40B4-BE49-F238E27FC236}">
                  <a16:creationId xmlns:a16="http://schemas.microsoft.com/office/drawing/2014/main" id="{61019DB1-3C30-47DD-99D1-C583D9F3E7A1}"/>
                </a:ext>
              </a:extLst>
            </p:cNvPr>
            <p:cNvSpPr/>
            <p:nvPr/>
          </p:nvSpPr>
          <p:spPr>
            <a:xfrm>
              <a:off x="6578353" y="106532"/>
              <a:ext cx="5139882" cy="636040"/>
            </a:xfrm>
            <a:prstGeom prst="snip2Diag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988B902F-DFEF-418B-8B36-0184CBD65EA8}"/>
                </a:ext>
              </a:extLst>
            </p:cNvPr>
            <p:cNvSpPr/>
            <p:nvPr/>
          </p:nvSpPr>
          <p:spPr>
            <a:xfrm>
              <a:off x="6628049" y="164334"/>
              <a:ext cx="5000734" cy="5170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Elements of a job advertisement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38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สี่เหลี่ยมผืนผ้า: พับมุม 27">
            <a:extLst>
              <a:ext uri="{FF2B5EF4-FFF2-40B4-BE49-F238E27FC236}">
                <a16:creationId xmlns:a16="http://schemas.microsoft.com/office/drawing/2014/main" id="{0BD33BDB-3101-4391-B5F0-E3F955BDD785}"/>
              </a:ext>
            </a:extLst>
          </p:cNvPr>
          <p:cNvSpPr/>
          <p:nvPr/>
        </p:nvSpPr>
        <p:spPr>
          <a:xfrm>
            <a:off x="0" y="0"/>
            <a:ext cx="12192000" cy="1168391"/>
          </a:xfrm>
          <a:prstGeom prst="foldedCorner">
            <a:avLst>
              <a:gd name="adj" fmla="val 50000"/>
            </a:avLst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B73975CA-B314-4F9E-801C-CB7554F58482}"/>
              </a:ext>
            </a:extLst>
          </p:cNvPr>
          <p:cNvSpPr/>
          <p:nvPr/>
        </p:nvSpPr>
        <p:spPr>
          <a:xfrm>
            <a:off x="3490688" y="271692"/>
            <a:ext cx="518097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ordia New" panose="020B0304020202020204" pitchFamily="34" charset="-34"/>
                <a:cs typeface="Cloud" panose="02000000000000000000" pitchFamily="50" charset="-34"/>
              </a:rPr>
              <a:t>Company Structure</a:t>
            </a:r>
            <a:endParaRPr lang="en-US" sz="4400" dirty="0">
              <a:solidFill>
                <a:schemeClr val="bg1"/>
              </a:solidFill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30" name="รูปครึ่งกรอบ 29">
            <a:extLst>
              <a:ext uri="{FF2B5EF4-FFF2-40B4-BE49-F238E27FC236}">
                <a16:creationId xmlns:a16="http://schemas.microsoft.com/office/drawing/2014/main" id="{2EADCB8B-7EE2-41BB-AEB6-EA6F87D3F83A}"/>
              </a:ext>
            </a:extLst>
          </p:cNvPr>
          <p:cNvSpPr/>
          <p:nvPr/>
        </p:nvSpPr>
        <p:spPr>
          <a:xfrm>
            <a:off x="0" y="0"/>
            <a:ext cx="800100" cy="794667"/>
          </a:xfrm>
          <a:prstGeom prst="halfFrame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5927065-D1D7-4EDD-AE71-787686D9A838}"/>
              </a:ext>
            </a:extLst>
          </p:cNvPr>
          <p:cNvGrpSpPr/>
          <p:nvPr/>
        </p:nvGrpSpPr>
        <p:grpSpPr>
          <a:xfrm>
            <a:off x="400050" y="1410861"/>
            <a:ext cx="11257721" cy="4682213"/>
            <a:chOff x="400050" y="1410861"/>
            <a:chExt cx="11257721" cy="4682213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D35FC522-9D5C-480E-B48A-1D5DFE50B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050" y="5350969"/>
              <a:ext cx="1669723" cy="742099"/>
            </a:xfrm>
            <a:prstGeom prst="rect">
              <a:avLst/>
            </a:prstGeom>
            <a:solidFill>
              <a:srgbClr val="F29E94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Subordinate</a:t>
              </a:r>
              <a:endPara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6B13D0C-0527-48D0-8F4A-FC8C03374A06}"/>
                </a:ext>
              </a:extLst>
            </p:cNvPr>
            <p:cNvGrpSpPr/>
            <p:nvPr/>
          </p:nvGrpSpPr>
          <p:grpSpPr>
            <a:xfrm>
              <a:off x="970823" y="1410861"/>
              <a:ext cx="10686948" cy="4682213"/>
              <a:chOff x="970823" y="1410861"/>
              <a:chExt cx="10686948" cy="4682213"/>
            </a:xfrm>
          </p:grpSpPr>
          <p:sp>
            <p:nvSpPr>
              <p:cNvPr id="4" name="Rectangle 20">
                <a:extLst>
                  <a:ext uri="{FF2B5EF4-FFF2-40B4-BE49-F238E27FC236}">
                    <a16:creationId xmlns:a16="http://schemas.microsoft.com/office/drawing/2014/main" id="{FAAAB0D1-3BB1-4B80-8BCD-DF8A00BFF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748" y="1410861"/>
                <a:ext cx="2554287" cy="54610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Chairperson</a:t>
                </a: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5" name="Rectangle 18">
                <a:extLst>
                  <a:ext uri="{FF2B5EF4-FFF2-40B4-BE49-F238E27FC236}">
                    <a16:creationId xmlns:a16="http://schemas.microsoft.com/office/drawing/2014/main" id="{84FC17CF-135B-49A7-BE8E-2C0BD3BE6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748" y="2944385"/>
                <a:ext cx="2554287" cy="593725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Board of directors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6" name="Rectangle 16">
                <a:extLst>
                  <a:ext uri="{FF2B5EF4-FFF2-40B4-BE49-F238E27FC236}">
                    <a16:creationId xmlns:a16="http://schemas.microsoft.com/office/drawing/2014/main" id="{ADF78C03-8388-40CB-AE11-E43933111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749" y="2169689"/>
                <a:ext cx="2554287" cy="55245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Managing Director</a:t>
                </a: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C46A7C8-6791-4306-B15C-0D4EAF0FC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23" y="4138190"/>
                <a:ext cx="2542191" cy="774690"/>
              </a:xfrm>
              <a:prstGeom prst="rect">
                <a:avLst/>
              </a:prstGeom>
              <a:solidFill>
                <a:srgbClr val="519EA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Department manager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C9B9612-E5F8-4C19-A1AB-73650735C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748" y="4097723"/>
                <a:ext cx="2554287" cy="774690"/>
              </a:xfrm>
              <a:prstGeom prst="rect">
                <a:avLst/>
              </a:prstGeom>
              <a:solidFill>
                <a:srgbClr val="519EA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Department manager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9236311-9C0D-4239-BACD-E82B11351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83477" y="4097723"/>
                <a:ext cx="2499569" cy="774690"/>
              </a:xfrm>
              <a:prstGeom prst="rect">
                <a:avLst/>
              </a:prstGeom>
              <a:solidFill>
                <a:srgbClr val="519EA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Department manager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40CD94ED-CBB2-4388-8366-935C38234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263" y="5350975"/>
                <a:ext cx="1724879" cy="742099"/>
              </a:xfrm>
              <a:prstGeom prst="rect">
                <a:avLst/>
              </a:prstGeom>
              <a:solidFill>
                <a:srgbClr val="F29E9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Subordinate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DFCC9054-58C8-4A7D-A34C-4C7A8594C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8780" y="5350973"/>
                <a:ext cx="1584482" cy="742095"/>
              </a:xfrm>
              <a:prstGeom prst="rect">
                <a:avLst/>
              </a:prstGeom>
              <a:solidFill>
                <a:srgbClr val="F29E9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Subordinate</a:t>
                </a: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20" name="Rectangle 4">
                <a:extLst>
                  <a:ext uri="{FF2B5EF4-FFF2-40B4-BE49-F238E27FC236}">
                    <a16:creationId xmlns:a16="http://schemas.microsoft.com/office/drawing/2014/main" id="{9B02DF6D-B5C7-4846-8829-CC0725791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7041" y="5350969"/>
                <a:ext cx="1551889" cy="742099"/>
              </a:xfrm>
              <a:prstGeom prst="rect">
                <a:avLst/>
              </a:prstGeom>
              <a:solidFill>
                <a:srgbClr val="F29E9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Subordinate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178D9664-0B8C-4320-9591-10B5E6A33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5246" y="5350969"/>
                <a:ext cx="1574453" cy="742099"/>
              </a:xfrm>
              <a:prstGeom prst="rect">
                <a:avLst/>
              </a:prstGeom>
              <a:solidFill>
                <a:srgbClr val="F29E9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subordinate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A1E870D7-8E78-4091-9F8B-ACE387B61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3289" y="5350970"/>
                <a:ext cx="1584482" cy="742099"/>
              </a:xfrm>
              <a:prstGeom prst="rect">
                <a:avLst/>
              </a:prstGeom>
              <a:solidFill>
                <a:srgbClr val="F29E9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subordinate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cxnSp>
            <p:nvCxnSpPr>
              <p:cNvPr id="32" name="ลูกศรเชื่อมต่อแบบตรง 31">
                <a:extLst>
                  <a:ext uri="{FF2B5EF4-FFF2-40B4-BE49-F238E27FC236}">
                    <a16:creationId xmlns:a16="http://schemas.microsoft.com/office/drawing/2014/main" id="{39703CB3-4B8D-408B-95D7-4DE66D34399C}"/>
                  </a:ext>
                </a:extLst>
              </p:cNvPr>
              <p:cNvCxnSpPr>
                <a:stCxn id="4" idx="2"/>
                <a:endCxn id="6" idx="0"/>
              </p:cNvCxnSpPr>
              <p:nvPr/>
            </p:nvCxnSpPr>
            <p:spPr>
              <a:xfrm>
                <a:off x="6179892" y="1956961"/>
                <a:ext cx="1" cy="212728"/>
              </a:xfrm>
              <a:prstGeom prst="straightConnector1">
                <a:avLst/>
              </a:prstGeom>
              <a:ln w="25400">
                <a:solidFill>
                  <a:srgbClr val="519EA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ลูกศรเชื่อมต่อแบบตรง 33">
                <a:extLst>
                  <a:ext uri="{FF2B5EF4-FFF2-40B4-BE49-F238E27FC236}">
                    <a16:creationId xmlns:a16="http://schemas.microsoft.com/office/drawing/2014/main" id="{4971D073-441F-45AF-B39A-1639EF93DBD0}"/>
                  </a:ext>
                </a:extLst>
              </p:cNvPr>
              <p:cNvCxnSpPr>
                <a:stCxn id="6" idx="2"/>
                <a:endCxn id="5" idx="0"/>
              </p:cNvCxnSpPr>
              <p:nvPr/>
            </p:nvCxnSpPr>
            <p:spPr>
              <a:xfrm flipH="1">
                <a:off x="6179892" y="2722139"/>
                <a:ext cx="1" cy="222246"/>
              </a:xfrm>
              <a:prstGeom prst="straightConnector1">
                <a:avLst/>
              </a:prstGeom>
              <a:ln w="25400">
                <a:solidFill>
                  <a:srgbClr val="519EA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ลูกศรเชื่อมต่อแบบตรง 37">
                <a:extLst>
                  <a:ext uri="{FF2B5EF4-FFF2-40B4-BE49-F238E27FC236}">
                    <a16:creationId xmlns:a16="http://schemas.microsoft.com/office/drawing/2014/main" id="{BE4D8352-C6CB-4370-BAB3-FF5C8BB50A50}"/>
                  </a:ext>
                </a:extLst>
              </p:cNvPr>
              <p:cNvCxnSpPr>
                <a:stCxn id="5" idx="2"/>
                <a:endCxn id="10" idx="0"/>
              </p:cNvCxnSpPr>
              <p:nvPr/>
            </p:nvCxnSpPr>
            <p:spPr>
              <a:xfrm>
                <a:off x="6179892" y="3538110"/>
                <a:ext cx="0" cy="559613"/>
              </a:xfrm>
              <a:prstGeom prst="straightConnector1">
                <a:avLst/>
              </a:prstGeom>
              <a:ln w="25400">
                <a:solidFill>
                  <a:srgbClr val="519EA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ตัวเชื่อมต่อ: หักมุม 39">
                <a:extLst>
                  <a:ext uri="{FF2B5EF4-FFF2-40B4-BE49-F238E27FC236}">
                    <a16:creationId xmlns:a16="http://schemas.microsoft.com/office/drawing/2014/main" id="{AD06DBAB-C34E-41AF-B262-9D57CF3756BF}"/>
                  </a:ext>
                </a:extLst>
              </p:cNvPr>
              <p:cNvCxnSpPr>
                <a:stCxn id="5" idx="2"/>
                <a:endCxn id="11" idx="0"/>
              </p:cNvCxnSpPr>
              <p:nvPr/>
            </p:nvCxnSpPr>
            <p:spPr>
              <a:xfrm rot="16200000" flipH="1">
                <a:off x="7676771" y="2041231"/>
                <a:ext cx="559613" cy="3553370"/>
              </a:xfrm>
              <a:prstGeom prst="bentConnector3">
                <a:avLst/>
              </a:prstGeom>
              <a:ln w="25400">
                <a:solidFill>
                  <a:srgbClr val="519EA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ตัวเชื่อมต่อ: หักมุม 43">
                <a:extLst>
                  <a:ext uri="{FF2B5EF4-FFF2-40B4-BE49-F238E27FC236}">
                    <a16:creationId xmlns:a16="http://schemas.microsoft.com/office/drawing/2014/main" id="{57DF3B9A-C331-48D3-A072-750048F389C1}"/>
                  </a:ext>
                </a:extLst>
              </p:cNvPr>
              <p:cNvCxnSpPr>
                <a:stCxn id="5" idx="2"/>
                <a:endCxn id="9" idx="0"/>
              </p:cNvCxnSpPr>
              <p:nvPr/>
            </p:nvCxnSpPr>
            <p:spPr>
              <a:xfrm rot="5400000">
                <a:off x="3910866" y="1869164"/>
                <a:ext cx="600080" cy="3937973"/>
              </a:xfrm>
              <a:prstGeom prst="bentConnector3">
                <a:avLst>
                  <a:gd name="adj1" fmla="val 46825"/>
                </a:avLst>
              </a:prstGeom>
              <a:ln w="25400">
                <a:solidFill>
                  <a:srgbClr val="519EA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Picture 1">
            <a:extLst>
              <a:ext uri="{FF2B5EF4-FFF2-40B4-BE49-F238E27FC236}">
                <a16:creationId xmlns:a16="http://schemas.microsoft.com/office/drawing/2014/main" id="{BC9EB1B6-34FF-4F97-8CB5-2D20F76FDA1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27519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692AB37-DC96-48A7-BDB5-095D17BF87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671654DB-21AB-40A5-BA1E-9ACAAAAF3212}"/>
              </a:ext>
            </a:extLst>
          </p:cNvPr>
          <p:cNvGrpSpPr/>
          <p:nvPr/>
        </p:nvGrpSpPr>
        <p:grpSpPr>
          <a:xfrm>
            <a:off x="2405270" y="1798983"/>
            <a:ext cx="7623312" cy="3230217"/>
            <a:chOff x="2405270" y="1798983"/>
            <a:chExt cx="7623312" cy="3230217"/>
          </a:xfrm>
        </p:grpSpPr>
        <p:sp>
          <p:nvSpPr>
            <p:cNvPr id="3" name="สี่เหลี่ยมด้านขนาน 2">
              <a:extLst>
                <a:ext uri="{FF2B5EF4-FFF2-40B4-BE49-F238E27FC236}">
                  <a16:creationId xmlns:a16="http://schemas.microsoft.com/office/drawing/2014/main" id="{E9322446-6FF9-442D-A23C-D277CB57742B}"/>
                </a:ext>
              </a:extLst>
            </p:cNvPr>
            <p:cNvSpPr/>
            <p:nvPr/>
          </p:nvSpPr>
          <p:spPr>
            <a:xfrm>
              <a:off x="2405270" y="1798983"/>
              <a:ext cx="7623312" cy="3230217"/>
            </a:xfrm>
            <a:prstGeom prst="parallelogram">
              <a:avLst/>
            </a:prstGeom>
            <a:solidFill>
              <a:srgbClr val="F29E9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สี่เหลี่ยมผืนผ้า: มุมตัดเดียว 1">
              <a:extLst>
                <a:ext uri="{FF2B5EF4-FFF2-40B4-BE49-F238E27FC236}">
                  <a16:creationId xmlns:a16="http://schemas.microsoft.com/office/drawing/2014/main" id="{866D12C5-45E3-4EFD-8BCB-173D7BCDBB82}"/>
                </a:ext>
              </a:extLst>
            </p:cNvPr>
            <p:cNvSpPr/>
            <p:nvPr/>
          </p:nvSpPr>
          <p:spPr>
            <a:xfrm>
              <a:off x="2594113" y="1938130"/>
              <a:ext cx="7434469" cy="2842592"/>
            </a:xfrm>
            <a:prstGeom prst="snip1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9CB80D9F-9E22-4DC6-85D9-E74B869AEDB7}"/>
              </a:ext>
            </a:extLst>
          </p:cNvPr>
          <p:cNvSpPr/>
          <p:nvPr/>
        </p:nvSpPr>
        <p:spPr>
          <a:xfrm>
            <a:off x="3048000" y="2352039"/>
            <a:ext cx="6096000" cy="2401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C000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Job Description</a:t>
            </a:r>
            <a:endParaRPr lang="en-US" sz="3200" dirty="0">
              <a:solidFill>
                <a:srgbClr val="FFC000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a list of responsibilities that you have and the duties that you are expected to perform in your work.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การนำเสนอรายละเอียดเกี่ยวกับหน้าที่และ           ความรับผิดชอบในตำแหน่งงาน</a:t>
            </a:r>
            <a:endParaRPr lang="en-US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7" name="Round Same Side Corner Rectangle 36">
            <a:extLst>
              <a:ext uri="{FF2B5EF4-FFF2-40B4-BE49-F238E27FC236}">
                <a16:creationId xmlns:a16="http://schemas.microsoft.com/office/drawing/2014/main" id="{60872F27-16CE-431D-916C-E8AE2F6B131D}"/>
              </a:ext>
            </a:extLst>
          </p:cNvPr>
          <p:cNvSpPr/>
          <p:nvPr/>
        </p:nvSpPr>
        <p:spPr>
          <a:xfrm>
            <a:off x="2097318" y="1545355"/>
            <a:ext cx="993590" cy="78554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4343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692AB37-DC96-48A7-BDB5-095D17BF87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E3DBA3AC-6E4E-416E-BCA9-52E25DE4BBB6}"/>
              </a:ext>
            </a:extLst>
          </p:cNvPr>
          <p:cNvGrpSpPr/>
          <p:nvPr/>
        </p:nvGrpSpPr>
        <p:grpSpPr>
          <a:xfrm>
            <a:off x="2405270" y="1798983"/>
            <a:ext cx="7623312" cy="3230217"/>
            <a:chOff x="2405270" y="1798983"/>
            <a:chExt cx="7623312" cy="3230217"/>
          </a:xfrm>
        </p:grpSpPr>
        <p:sp>
          <p:nvSpPr>
            <p:cNvPr id="9" name="สี่เหลี่ยมด้านขนาน 8">
              <a:extLst>
                <a:ext uri="{FF2B5EF4-FFF2-40B4-BE49-F238E27FC236}">
                  <a16:creationId xmlns:a16="http://schemas.microsoft.com/office/drawing/2014/main" id="{8FA85BAF-4B7F-4888-A047-17FA2C319325}"/>
                </a:ext>
              </a:extLst>
            </p:cNvPr>
            <p:cNvSpPr/>
            <p:nvPr/>
          </p:nvSpPr>
          <p:spPr>
            <a:xfrm>
              <a:off x="2405270" y="1798983"/>
              <a:ext cx="7623312" cy="3230217"/>
            </a:xfrm>
            <a:prstGeom prst="parallelogram">
              <a:avLst/>
            </a:prstGeom>
            <a:solidFill>
              <a:srgbClr val="F29E9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สี่เหลี่ยมผืนผ้า: มุมตัดเดียว 9">
              <a:extLst>
                <a:ext uri="{FF2B5EF4-FFF2-40B4-BE49-F238E27FC236}">
                  <a16:creationId xmlns:a16="http://schemas.microsoft.com/office/drawing/2014/main" id="{27322DAC-4714-4001-A263-14090E6226FA}"/>
                </a:ext>
              </a:extLst>
            </p:cNvPr>
            <p:cNvSpPr/>
            <p:nvPr/>
          </p:nvSpPr>
          <p:spPr>
            <a:xfrm>
              <a:off x="2594113" y="1938130"/>
              <a:ext cx="7434469" cy="2842592"/>
            </a:xfrm>
            <a:prstGeom prst="snip1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547969C-EF96-46DB-98CB-7CBBD780AC2A}"/>
              </a:ext>
            </a:extLst>
          </p:cNvPr>
          <p:cNvSpPr/>
          <p:nvPr/>
        </p:nvSpPr>
        <p:spPr>
          <a:xfrm>
            <a:off x="2822713" y="2228158"/>
            <a:ext cx="6788426" cy="2401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C000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Job Specification</a:t>
            </a:r>
            <a:endParaRPr lang="en-US" sz="3200" dirty="0">
              <a:solidFill>
                <a:srgbClr val="FFC000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a statement about a job that includes skills, experience and personal qualities that you need in order to do the job.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ข้อความที่ระบุทักษะ ประสบการณ์ และคุณสมบัติเฉพาะ        ของตำแหน่งงานที่เปิดรับต้องการจากผู้สมัครงาน</a:t>
            </a:r>
            <a:endParaRPr lang="en-US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11" name="Pie 24">
            <a:extLst>
              <a:ext uri="{FF2B5EF4-FFF2-40B4-BE49-F238E27FC236}">
                <a16:creationId xmlns:a16="http://schemas.microsoft.com/office/drawing/2014/main" id="{6CF970C8-5BD3-4A3F-94C6-2019DA40FEE1}"/>
              </a:ext>
            </a:extLst>
          </p:cNvPr>
          <p:cNvSpPr/>
          <p:nvPr/>
        </p:nvSpPr>
        <p:spPr>
          <a:xfrm>
            <a:off x="2301923" y="1586908"/>
            <a:ext cx="1041580" cy="1035814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8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ด้านขนาน 21">
            <a:extLst>
              <a:ext uri="{FF2B5EF4-FFF2-40B4-BE49-F238E27FC236}">
                <a16:creationId xmlns:a16="http://schemas.microsoft.com/office/drawing/2014/main" id="{7140D8D4-588D-4D41-B80B-4B084B542A6D}"/>
              </a:ext>
            </a:extLst>
          </p:cNvPr>
          <p:cNvSpPr/>
          <p:nvPr/>
        </p:nvSpPr>
        <p:spPr>
          <a:xfrm>
            <a:off x="2892146" y="1"/>
            <a:ext cx="6331338" cy="6858000"/>
          </a:xfrm>
          <a:prstGeom prst="parallelogram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EE29E03-4614-4C97-A7A8-CFA73F800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77" y="1114665"/>
            <a:ext cx="6811845" cy="4628669"/>
          </a:xfrm>
          <a:prstGeom prst="rect">
            <a:avLst/>
          </a:prstGeom>
        </p:spPr>
      </p:pic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2B12B525-2054-4EF9-A642-5DFD77ED4F1D}"/>
              </a:ext>
            </a:extLst>
          </p:cNvPr>
          <p:cNvGrpSpPr/>
          <p:nvPr/>
        </p:nvGrpSpPr>
        <p:grpSpPr>
          <a:xfrm>
            <a:off x="9153939" y="2623187"/>
            <a:ext cx="2922162" cy="1611624"/>
            <a:chOff x="9153939" y="2623187"/>
            <a:chExt cx="2922162" cy="1611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id="{49D90802-18ED-49D5-AE77-B232DC37343C}"/>
                </a:ext>
              </a:extLst>
            </p:cNvPr>
            <p:cNvSpPr/>
            <p:nvPr/>
          </p:nvSpPr>
          <p:spPr>
            <a:xfrm>
              <a:off x="9571553" y="2623187"/>
              <a:ext cx="2504548" cy="1611624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คำที่มีความหมายเหมือน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- Job specifications</a:t>
              </a:r>
            </a:p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- Qualifications</a:t>
              </a:r>
            </a:p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- Requirements</a:t>
              </a:r>
            </a:p>
          </p:txBody>
        </p:sp>
        <p:sp>
          <p:nvSpPr>
            <p:cNvPr id="8" name="วงเล็บปีกกาขวา 7">
              <a:extLst>
                <a:ext uri="{FF2B5EF4-FFF2-40B4-BE49-F238E27FC236}">
                  <a16:creationId xmlns:a16="http://schemas.microsoft.com/office/drawing/2014/main" id="{D75A52D3-9C7E-4B99-B9EC-B3474B9719E0}"/>
                </a:ext>
              </a:extLst>
            </p:cNvPr>
            <p:cNvSpPr/>
            <p:nvPr/>
          </p:nvSpPr>
          <p:spPr>
            <a:xfrm>
              <a:off x="9153939" y="2623187"/>
              <a:ext cx="208721" cy="1611624"/>
            </a:xfrm>
            <a:prstGeom prst="rightBrac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8B4A5AE0-B9F0-41B7-8972-E41A44CFB25F}"/>
              </a:ext>
            </a:extLst>
          </p:cNvPr>
          <p:cNvGrpSpPr/>
          <p:nvPr/>
        </p:nvGrpSpPr>
        <p:grpSpPr>
          <a:xfrm>
            <a:off x="115899" y="3130083"/>
            <a:ext cx="2817800" cy="1691137"/>
            <a:chOff x="115899" y="3130083"/>
            <a:chExt cx="2817800" cy="16911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สี่เหลี่ยมผืนผ้า: มุมมน 9">
              <a:extLst>
                <a:ext uri="{FF2B5EF4-FFF2-40B4-BE49-F238E27FC236}">
                  <a16:creationId xmlns:a16="http://schemas.microsoft.com/office/drawing/2014/main" id="{DD876807-E621-4B7B-B300-64259363179A}"/>
                </a:ext>
              </a:extLst>
            </p:cNvPr>
            <p:cNvSpPr/>
            <p:nvPr/>
          </p:nvSpPr>
          <p:spPr>
            <a:xfrm>
              <a:off x="115899" y="3209596"/>
              <a:ext cx="2292512" cy="1611624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/>
                <a:t>คำที่มีความหมายเหมือน</a:t>
              </a:r>
              <a:endParaRPr lang="en-US" dirty="0"/>
            </a:p>
            <a:p>
              <a:r>
                <a:rPr lang="en-US" dirty="0"/>
                <a:t>- Job descriptions</a:t>
              </a:r>
            </a:p>
            <a:p>
              <a:r>
                <a:rPr lang="en-US" dirty="0"/>
                <a:t>- Job duties</a:t>
              </a:r>
            </a:p>
            <a:p>
              <a:r>
                <a:rPr lang="en-US" dirty="0"/>
                <a:t>- Job details</a:t>
              </a:r>
            </a:p>
            <a:p>
              <a:r>
                <a:rPr lang="en-US" dirty="0"/>
                <a:t>- Job responsibilities</a:t>
              </a:r>
            </a:p>
          </p:txBody>
        </p:sp>
        <p:sp>
          <p:nvSpPr>
            <p:cNvPr id="11" name="วงเล็บปีกกาขวา 10">
              <a:extLst>
                <a:ext uri="{FF2B5EF4-FFF2-40B4-BE49-F238E27FC236}">
                  <a16:creationId xmlns:a16="http://schemas.microsoft.com/office/drawing/2014/main" id="{269DF347-071F-4085-AA9A-F9760F758DD5}"/>
                </a:ext>
              </a:extLst>
            </p:cNvPr>
            <p:cNvSpPr/>
            <p:nvPr/>
          </p:nvSpPr>
          <p:spPr>
            <a:xfrm rot="10800000">
              <a:off x="2690076" y="3130083"/>
              <a:ext cx="243623" cy="1233195"/>
            </a:xfrm>
            <a:prstGeom prst="rightBrac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92439CC-2BB0-46E8-8D1A-7A3182E84B2D}"/>
              </a:ext>
            </a:extLst>
          </p:cNvPr>
          <p:cNvGrpSpPr/>
          <p:nvPr/>
        </p:nvGrpSpPr>
        <p:grpSpPr>
          <a:xfrm>
            <a:off x="115899" y="2414465"/>
            <a:ext cx="2696875" cy="586409"/>
            <a:chOff x="115899" y="2414465"/>
            <a:chExt cx="2696875" cy="5864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69F34F1E-C6B5-4CBB-ADB9-7F6BCDEB83E3}"/>
                </a:ext>
              </a:extLst>
            </p:cNvPr>
            <p:cNvSpPr/>
            <p:nvPr/>
          </p:nvSpPr>
          <p:spPr>
            <a:xfrm>
              <a:off x="115899" y="2414465"/>
              <a:ext cx="2292512" cy="586409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Job descriptions</a:t>
              </a:r>
            </a:p>
          </p:txBody>
        </p:sp>
        <p:cxnSp>
          <p:nvCxnSpPr>
            <p:cNvPr id="13" name="ลูกศรเชื่อมต่อแบบตรง 12">
              <a:extLst>
                <a:ext uri="{FF2B5EF4-FFF2-40B4-BE49-F238E27FC236}">
                  <a16:creationId xmlns:a16="http://schemas.microsoft.com/office/drawing/2014/main" id="{5A11D960-D582-45AF-889E-206AE78D32EF}"/>
                </a:ext>
              </a:extLst>
            </p:cNvPr>
            <p:cNvCxnSpPr>
              <a:stCxn id="9" idx="3"/>
            </p:cNvCxnSpPr>
            <p:nvPr/>
          </p:nvCxnSpPr>
          <p:spPr>
            <a:xfrm>
              <a:off x="2408411" y="2707670"/>
              <a:ext cx="404363" cy="105104"/>
            </a:xfrm>
            <a:prstGeom prst="straightConnector1">
              <a:avLst/>
            </a:prstGeom>
            <a:ln w="25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878E0FE9-959E-4367-9A30-2B57D16E7A48}"/>
              </a:ext>
            </a:extLst>
          </p:cNvPr>
          <p:cNvGrpSpPr/>
          <p:nvPr/>
        </p:nvGrpSpPr>
        <p:grpSpPr>
          <a:xfrm>
            <a:off x="8716617" y="1729408"/>
            <a:ext cx="3359484" cy="1083366"/>
            <a:chOff x="8716617" y="1729408"/>
            <a:chExt cx="3359484" cy="10833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71BDC185-80E7-4DC7-B758-4FFEF03EDB5F}"/>
                </a:ext>
              </a:extLst>
            </p:cNvPr>
            <p:cNvSpPr/>
            <p:nvPr/>
          </p:nvSpPr>
          <p:spPr>
            <a:xfrm>
              <a:off x="9571552" y="1729408"/>
              <a:ext cx="2504549" cy="586409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Job specifications</a:t>
              </a:r>
            </a:p>
          </p:txBody>
        </p:sp>
        <p:cxnSp>
          <p:nvCxnSpPr>
            <p:cNvPr id="14" name="ลูกศรเชื่อมต่อแบบตรง 13">
              <a:extLst>
                <a:ext uri="{FF2B5EF4-FFF2-40B4-BE49-F238E27FC236}">
                  <a16:creationId xmlns:a16="http://schemas.microsoft.com/office/drawing/2014/main" id="{C019AE7E-6875-4C17-B01B-133511F1EE9E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8716617" y="2022613"/>
              <a:ext cx="854935" cy="790161"/>
            </a:xfrm>
            <a:prstGeom prst="straightConnector1">
              <a:avLst/>
            </a:prstGeom>
            <a:ln w="25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459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54D28920-A386-4381-AAA9-81A346118EEE}"/>
              </a:ext>
            </a:extLst>
          </p:cNvPr>
          <p:cNvSpPr/>
          <p:nvPr/>
        </p:nvSpPr>
        <p:spPr>
          <a:xfrm>
            <a:off x="0" y="971550"/>
            <a:ext cx="12192000" cy="13335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ด้านขนาน 3">
            <a:extLst>
              <a:ext uri="{FF2B5EF4-FFF2-40B4-BE49-F238E27FC236}">
                <a16:creationId xmlns:a16="http://schemas.microsoft.com/office/drawing/2014/main" id="{08D50CE8-D785-4215-ADAB-34257BFC2834}"/>
              </a:ext>
            </a:extLst>
          </p:cNvPr>
          <p:cNvSpPr/>
          <p:nvPr/>
        </p:nvSpPr>
        <p:spPr>
          <a:xfrm>
            <a:off x="0" y="0"/>
            <a:ext cx="5791200" cy="6858000"/>
          </a:xfrm>
          <a:prstGeom prst="parallelogram">
            <a:avLst/>
          </a:prstGeom>
          <a:blipFill dpi="0" rotWithShape="1">
            <a:blip r:embed="rId3"/>
            <a:srcRect/>
            <a:stretch>
              <a:fillRect r="-77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2BEF4709-6DBD-4510-B667-7D152590A5ED}"/>
              </a:ext>
            </a:extLst>
          </p:cNvPr>
          <p:cNvSpPr/>
          <p:nvPr/>
        </p:nvSpPr>
        <p:spPr>
          <a:xfrm>
            <a:off x="6311939" y="1274717"/>
            <a:ext cx="4711483" cy="729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3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Vocabulary: Job titles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12C6F95-563F-4441-B2A9-068836BE8356}"/>
              </a:ext>
            </a:extLst>
          </p:cNvPr>
          <p:cNvGrpSpPr/>
          <p:nvPr/>
        </p:nvGrpSpPr>
        <p:grpSpPr>
          <a:xfrm>
            <a:off x="5972175" y="2838450"/>
            <a:ext cx="5638800" cy="3486150"/>
            <a:chOff x="5972175" y="2838450"/>
            <a:chExt cx="5638800" cy="3486150"/>
          </a:xfrm>
        </p:grpSpPr>
        <p:sp>
          <p:nvSpPr>
            <p:cNvPr id="8" name="สี่เหลี่ยมผืนผ้า: มุมมน 7">
              <a:extLst>
                <a:ext uri="{FF2B5EF4-FFF2-40B4-BE49-F238E27FC236}">
                  <a16:creationId xmlns:a16="http://schemas.microsoft.com/office/drawing/2014/main" id="{D872FC4C-A214-476C-9A9A-4963D5594DB4}"/>
                </a:ext>
              </a:extLst>
            </p:cNvPr>
            <p:cNvSpPr/>
            <p:nvPr/>
          </p:nvSpPr>
          <p:spPr>
            <a:xfrm>
              <a:off x="5972175" y="2838450"/>
              <a:ext cx="5638800" cy="3486150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AE248C8D-E0A1-4F8F-9773-2769A5D4CFB4}"/>
                </a:ext>
              </a:extLst>
            </p:cNvPr>
            <p:cNvSpPr/>
            <p:nvPr/>
          </p:nvSpPr>
          <p:spPr>
            <a:xfrm>
              <a:off x="6518097" y="3202173"/>
              <a:ext cx="4505325" cy="27587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8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หัวหน้างานระดับสูง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en-US" sz="2800" dirty="0">
                  <a:solidFill>
                    <a:schemeClr val="accent4"/>
                  </a:solidFill>
                  <a:effectLst/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Chairperson</a:t>
              </a:r>
              <a:r>
                <a:rPr lang="th-TH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/ </a:t>
              </a:r>
              <a:r>
                <a:rPr lang="en-US" sz="2800" dirty="0">
                  <a:solidFill>
                    <a:schemeClr val="accent4"/>
                  </a:solidFill>
                  <a:effectLst/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President</a:t>
              </a: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		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r>
                <a:rPr lang="th-TH" sz="2000" b="1" u="sng" dirty="0">
                  <a:solidFill>
                    <a:srgbClr val="F29E9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ประธานบริษัท </a:t>
              </a:r>
              <a:r>
                <a:rPr lang="th-TH" sz="20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เป็นผู้ก่อตั้งบริษัท และได้รับการแต่งตั้งจากคณะกรรมการบริษัทให้ดำรงตำแหน่งประธานของบริษัท</a:t>
              </a:r>
              <a:endParaRPr lang="en-US" sz="20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E7F63CBF-9EA5-4540-ADA9-ED01D4804FC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79666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54D28920-A386-4381-AAA9-81A346118EEE}"/>
              </a:ext>
            </a:extLst>
          </p:cNvPr>
          <p:cNvSpPr/>
          <p:nvPr/>
        </p:nvSpPr>
        <p:spPr>
          <a:xfrm>
            <a:off x="0" y="971550"/>
            <a:ext cx="12192000" cy="13335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ด้านขนาน 3">
            <a:extLst>
              <a:ext uri="{FF2B5EF4-FFF2-40B4-BE49-F238E27FC236}">
                <a16:creationId xmlns:a16="http://schemas.microsoft.com/office/drawing/2014/main" id="{08D50CE8-D785-4215-ADAB-34257BFC2834}"/>
              </a:ext>
            </a:extLst>
          </p:cNvPr>
          <p:cNvSpPr/>
          <p:nvPr/>
        </p:nvSpPr>
        <p:spPr>
          <a:xfrm>
            <a:off x="0" y="0"/>
            <a:ext cx="5791200" cy="6858000"/>
          </a:xfrm>
          <a:prstGeom prst="parallelogram">
            <a:avLst/>
          </a:prstGeom>
          <a:blipFill dpi="0" rotWithShape="1">
            <a:blip r:embed="rId3"/>
            <a:srcRect/>
            <a:stretch>
              <a:fillRect l="-30000" r="-9000" b="-12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2BEF4709-6DBD-4510-B667-7D152590A5ED}"/>
              </a:ext>
            </a:extLst>
          </p:cNvPr>
          <p:cNvSpPr/>
          <p:nvPr/>
        </p:nvSpPr>
        <p:spPr>
          <a:xfrm>
            <a:off x="6311939" y="1274717"/>
            <a:ext cx="4711483" cy="729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3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Vocabulary: Job titles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85052D08-B00C-416E-8AC8-5191467C88AC}"/>
              </a:ext>
            </a:extLst>
          </p:cNvPr>
          <p:cNvGrpSpPr/>
          <p:nvPr/>
        </p:nvGrpSpPr>
        <p:grpSpPr>
          <a:xfrm>
            <a:off x="5972175" y="2838450"/>
            <a:ext cx="5638800" cy="3486150"/>
            <a:chOff x="5972175" y="2838450"/>
            <a:chExt cx="5638800" cy="3486150"/>
          </a:xfrm>
        </p:grpSpPr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id="{EF3500E1-BA66-48F4-A800-E853AB3E183E}"/>
                </a:ext>
              </a:extLst>
            </p:cNvPr>
            <p:cNvSpPr/>
            <p:nvPr/>
          </p:nvSpPr>
          <p:spPr>
            <a:xfrm>
              <a:off x="5972175" y="2838450"/>
              <a:ext cx="5638800" cy="3486150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2199BE2E-11EB-431F-A998-AFC9C32B9821}"/>
                </a:ext>
              </a:extLst>
            </p:cNvPr>
            <p:cNvSpPr/>
            <p:nvPr/>
          </p:nvSpPr>
          <p:spPr>
            <a:xfrm>
              <a:off x="6518097" y="3129519"/>
              <a:ext cx="4505325" cy="27587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8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หัวหน้างานระดับสูง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en-US" sz="2800" b="1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Board of directors</a:t>
              </a: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		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r>
                <a:rPr lang="th-TH" sz="2000" b="1" u="sng" dirty="0">
                  <a:solidFill>
                    <a:srgbClr val="F29E9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คณะกรรมการบริษัท </a:t>
              </a:r>
              <a:r>
                <a:rPr lang="th-TH" sz="20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ซึ่งคณะบุคคลกลุ่มนี้มักมาจากผู้ถือหุ้นจำนวนมากของบริษัท มีหน้าที่กำหนดนโยบายและแนวทางในการบริหารองค์กร</a:t>
              </a:r>
              <a:endParaRPr lang="en-US" sz="20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F86AE86E-A53F-47DD-82E8-81008C98CB2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809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54D28920-A386-4381-AAA9-81A346118EEE}"/>
              </a:ext>
            </a:extLst>
          </p:cNvPr>
          <p:cNvSpPr/>
          <p:nvPr/>
        </p:nvSpPr>
        <p:spPr>
          <a:xfrm>
            <a:off x="0" y="971550"/>
            <a:ext cx="12192000" cy="13335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ด้านขนาน 3">
            <a:extLst>
              <a:ext uri="{FF2B5EF4-FFF2-40B4-BE49-F238E27FC236}">
                <a16:creationId xmlns:a16="http://schemas.microsoft.com/office/drawing/2014/main" id="{08D50CE8-D785-4215-ADAB-34257BFC2834}"/>
              </a:ext>
            </a:extLst>
          </p:cNvPr>
          <p:cNvSpPr/>
          <p:nvPr/>
        </p:nvSpPr>
        <p:spPr>
          <a:xfrm>
            <a:off x="0" y="0"/>
            <a:ext cx="5791200" cy="6858000"/>
          </a:xfrm>
          <a:prstGeom prst="parallelogram">
            <a:avLst/>
          </a:prstGeom>
          <a:blipFill dpi="0" rotWithShape="1">
            <a:blip r:embed="rId3"/>
            <a:srcRect/>
            <a:stretch>
              <a:fillRect l="-26000" r="-32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2BEF4709-6DBD-4510-B667-7D152590A5ED}"/>
              </a:ext>
            </a:extLst>
          </p:cNvPr>
          <p:cNvSpPr/>
          <p:nvPr/>
        </p:nvSpPr>
        <p:spPr>
          <a:xfrm>
            <a:off x="6311939" y="1274717"/>
            <a:ext cx="4711483" cy="729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3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Vocabulary: Job titles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B25B994-B0E7-4B6A-9456-CA118743E865}"/>
              </a:ext>
            </a:extLst>
          </p:cNvPr>
          <p:cNvGrpSpPr/>
          <p:nvPr/>
        </p:nvGrpSpPr>
        <p:grpSpPr>
          <a:xfrm>
            <a:off x="5972175" y="2838449"/>
            <a:ext cx="5638800" cy="3686175"/>
            <a:chOff x="5972175" y="2838449"/>
            <a:chExt cx="5638800" cy="3686175"/>
          </a:xfrm>
        </p:grpSpPr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id="{52EE4F89-DA9B-4EA8-B646-F23E6D367238}"/>
                </a:ext>
              </a:extLst>
            </p:cNvPr>
            <p:cNvSpPr/>
            <p:nvPr/>
          </p:nvSpPr>
          <p:spPr>
            <a:xfrm>
              <a:off x="5972175" y="2838449"/>
              <a:ext cx="5638800" cy="3686175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6A2AFA8B-3A2A-4C75-8D20-B3AACC8C56AC}"/>
                </a:ext>
              </a:extLst>
            </p:cNvPr>
            <p:cNvSpPr/>
            <p:nvPr/>
          </p:nvSpPr>
          <p:spPr>
            <a:xfrm>
              <a:off x="6400802" y="3070376"/>
              <a:ext cx="4978578" cy="32542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8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หัวหน้างานระดับสูง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en-US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Managing Director (MD) / Chief Executive Officer(CEO)</a:t>
              </a: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		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r>
                <a:rPr lang="th-TH" sz="2000" b="1" u="sng" dirty="0">
                  <a:solidFill>
                    <a:srgbClr val="F29E9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กรรมการผู้จัดการ </a:t>
              </a:r>
              <a:r>
                <a:rPr lang="th-TH" sz="20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ถือว่าเป็นหัวหน้าฝ่ายบริหาร หรือเป็นผู้บังคับบัญชาสูงสุดของหัวหน้างานระดับล่าง และพนักงานของบริษัท</a:t>
              </a:r>
              <a:endParaRPr lang="en-US" sz="20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AB045BA5-ED64-46DA-81EB-631AC36FC7B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63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54D28920-A386-4381-AAA9-81A346118EEE}"/>
              </a:ext>
            </a:extLst>
          </p:cNvPr>
          <p:cNvSpPr/>
          <p:nvPr/>
        </p:nvSpPr>
        <p:spPr>
          <a:xfrm>
            <a:off x="0" y="971550"/>
            <a:ext cx="12192000" cy="13335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ด้านขนาน 3">
            <a:extLst>
              <a:ext uri="{FF2B5EF4-FFF2-40B4-BE49-F238E27FC236}">
                <a16:creationId xmlns:a16="http://schemas.microsoft.com/office/drawing/2014/main" id="{08D50CE8-D785-4215-ADAB-34257BFC2834}"/>
              </a:ext>
            </a:extLst>
          </p:cNvPr>
          <p:cNvSpPr/>
          <p:nvPr/>
        </p:nvSpPr>
        <p:spPr>
          <a:xfrm>
            <a:off x="0" y="0"/>
            <a:ext cx="5791200" cy="6858000"/>
          </a:xfrm>
          <a:prstGeom prst="parallelogram">
            <a:avLst/>
          </a:prstGeom>
          <a:blipFill dpi="0" rotWithShape="1">
            <a:blip r:embed="rId3"/>
            <a:srcRect/>
            <a:stretch>
              <a:fillRect l="-26000" r="-61000" b="-5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2BEF4709-6DBD-4510-B667-7D152590A5ED}"/>
              </a:ext>
            </a:extLst>
          </p:cNvPr>
          <p:cNvSpPr/>
          <p:nvPr/>
        </p:nvSpPr>
        <p:spPr>
          <a:xfrm>
            <a:off x="6311939" y="1274717"/>
            <a:ext cx="4711483" cy="729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3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Vocabulary: Job titles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640E760-88C2-42B2-8754-B680BF864A66}"/>
              </a:ext>
            </a:extLst>
          </p:cNvPr>
          <p:cNvGrpSpPr/>
          <p:nvPr/>
        </p:nvGrpSpPr>
        <p:grpSpPr>
          <a:xfrm>
            <a:off x="5972175" y="2838449"/>
            <a:ext cx="5638800" cy="3686175"/>
            <a:chOff x="5972175" y="2838449"/>
            <a:chExt cx="5638800" cy="3686175"/>
          </a:xfrm>
        </p:grpSpPr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id="{52EE4F89-DA9B-4EA8-B646-F23E6D367238}"/>
                </a:ext>
              </a:extLst>
            </p:cNvPr>
            <p:cNvSpPr/>
            <p:nvPr/>
          </p:nvSpPr>
          <p:spPr>
            <a:xfrm>
              <a:off x="5972175" y="2838449"/>
              <a:ext cx="5638800" cy="3686175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6A2AFA8B-3A2A-4C75-8D20-B3AACC8C56AC}"/>
                </a:ext>
              </a:extLst>
            </p:cNvPr>
            <p:cNvSpPr/>
            <p:nvPr/>
          </p:nvSpPr>
          <p:spPr>
            <a:xfrm>
              <a:off x="6400802" y="3070376"/>
              <a:ext cx="4978578" cy="28869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8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หัวหน้างานระดับล่าง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en-US" sz="2800" b="1" dirty="0">
                  <a:solidFill>
                    <a:srgbClr val="FFC000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Department manager 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		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r>
                <a:rPr lang="th-TH" sz="2000" b="1" u="sng" dirty="0">
                  <a:solidFill>
                    <a:srgbClr val="F29E9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ผู้จัดการแผนก </a:t>
              </a:r>
              <a:r>
                <a:rPr lang="th-TH" sz="20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เป็นหัวหน้างานระดับล่าง ได้แก่ ผู้จัดการแผนกต่าง ๆ โดยมีชื่อตำแหน่งแตกต่างไปตามแผนก </a:t>
              </a:r>
              <a:endParaRPr lang="en-US" sz="20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7BA9428C-CDE7-4BBF-AA72-A74C4BB5755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657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6000" t="12000" r="-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8F401AAF-2694-410A-BCA2-F518DE32EEAB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BA69134A-FB05-48CB-BA30-5DEC24C101C9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BF5A09B1-134A-490E-B917-66F50B9523F9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รูปครึ่งกรอบ 3">
              <a:extLst>
                <a:ext uri="{FF2B5EF4-FFF2-40B4-BE49-F238E27FC236}">
                  <a16:creationId xmlns:a16="http://schemas.microsoft.com/office/drawing/2014/main" id="{A981C521-C2BE-4483-B646-1C9AECD20812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AD69A299-2A3E-4DCB-9FC0-40D5591B2C11}"/>
              </a:ext>
            </a:extLst>
          </p:cNvPr>
          <p:cNvSpPr/>
          <p:nvPr/>
        </p:nvSpPr>
        <p:spPr>
          <a:xfrm>
            <a:off x="3190204" y="255057"/>
            <a:ext cx="5621091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Department manager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1FE7A4EB-6108-49DE-9ED6-736E3805298A}"/>
              </a:ext>
            </a:extLst>
          </p:cNvPr>
          <p:cNvSpPr/>
          <p:nvPr/>
        </p:nvSpPr>
        <p:spPr>
          <a:xfrm>
            <a:off x="143827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Marketing manager</a:t>
            </a:r>
          </a:p>
          <a:p>
            <a:pPr algn="ctr"/>
            <a:r>
              <a:rPr lang="en-US" sz="2000" dirty="0">
                <a:latin typeface="Cloud" panose="02000000000000000000" pitchFamily="50" charset="-34"/>
                <a:cs typeface="Cloud" panose="02000000000000000000" pitchFamily="50" charset="-34"/>
              </a:rPr>
              <a:t>(</a:t>
            </a:r>
            <a:r>
              <a:rPr lang="th-TH" sz="2000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ผู้จัดการฝ่ายการตลาด)</a:t>
            </a:r>
            <a:endParaRPr lang="en-US" sz="2000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12DC406F-6BAD-42CC-9788-C0780D2A0B78}"/>
              </a:ext>
            </a:extLst>
          </p:cNvPr>
          <p:cNvSpPr/>
          <p:nvPr/>
        </p:nvSpPr>
        <p:spPr>
          <a:xfrm>
            <a:off x="690562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Accounting manager   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ผู้จัดการฝ่ายบัญชี)</a:t>
            </a:r>
            <a:endParaRPr lang="en-US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B0F7D35B-778C-4913-A28C-9323D3404B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pic>
        <p:nvPicPr>
          <p:cNvPr id="1026" name="Picture 2" descr="Over the shoulder shot of business man drawing diagrams on the wall poster Free Photo">
            <a:extLst>
              <a:ext uri="{FF2B5EF4-FFF2-40B4-BE49-F238E27FC236}">
                <a16:creationId xmlns:a16="http://schemas.microsoft.com/office/drawing/2014/main" id="{CD658571-4E29-4F0C-9D6F-66A599755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r="21884"/>
          <a:stretch/>
        </p:blipFill>
        <p:spPr bwMode="auto">
          <a:xfrm>
            <a:off x="1710832" y="1493043"/>
            <a:ext cx="2741008" cy="2976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sinesswomen reviewing results Free Photo">
            <a:extLst>
              <a:ext uri="{FF2B5EF4-FFF2-40B4-BE49-F238E27FC236}">
                <a16:creationId xmlns:a16="http://schemas.microsoft.com/office/drawing/2014/main" id="{B2A6C7F0-6B10-40A0-8EFE-B2F02C85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t="1259" r="26487" b="23801"/>
          <a:stretch/>
        </p:blipFill>
        <p:spPr bwMode="auto">
          <a:xfrm>
            <a:off x="6905623" y="1474123"/>
            <a:ext cx="3286125" cy="2976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686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2000" t="12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CC7A2059-C658-4DE1-B85B-077DEB0AE0CC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231AD562-6FFA-446D-8954-B96AC66E7166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791B20EC-0BBD-46DF-B9CC-7CF1FB771919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ครึ่งกรอบ 6">
              <a:extLst>
                <a:ext uri="{FF2B5EF4-FFF2-40B4-BE49-F238E27FC236}">
                  <a16:creationId xmlns:a16="http://schemas.microsoft.com/office/drawing/2014/main" id="{977E8AFB-B9EE-4833-AC4F-B0D33C8D3786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7453A71C-7414-4FE9-AF7F-9A2DB66856C6}"/>
              </a:ext>
            </a:extLst>
          </p:cNvPr>
          <p:cNvSpPr/>
          <p:nvPr/>
        </p:nvSpPr>
        <p:spPr>
          <a:xfrm>
            <a:off x="3190204" y="255057"/>
            <a:ext cx="5621091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Department manager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36B65E3C-CDCD-4B77-AE64-B6826C7F5E67}"/>
              </a:ext>
            </a:extLst>
          </p:cNvPr>
          <p:cNvSpPr/>
          <p:nvPr/>
        </p:nvSpPr>
        <p:spPr>
          <a:xfrm>
            <a:off x="143827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HR manager</a:t>
            </a:r>
            <a:b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</a:br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ผู้จัดการฝ่ายบุคคล)</a:t>
            </a:r>
            <a:endParaRPr lang="en-US" sz="2000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DB1FF1A0-0960-4380-A2A7-9ACB14AA5078}"/>
              </a:ext>
            </a:extLst>
          </p:cNvPr>
          <p:cNvSpPr/>
          <p:nvPr/>
        </p:nvSpPr>
        <p:spPr>
          <a:xfrm>
            <a:off x="690562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R&amp;D manager</a:t>
            </a:r>
            <a:b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</a:br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ผู้จัดการฝ่ายวิจัยและพัฒนา)</a:t>
            </a:r>
            <a:endParaRPr lang="en-US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0379CAF-A69A-4FE9-BAA9-A87FF810507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pic>
        <p:nvPicPr>
          <p:cNvPr id="2052" name="Picture 4" descr="Interview with employer Free Photo">
            <a:extLst>
              <a:ext uri="{FF2B5EF4-FFF2-40B4-BE49-F238E27FC236}">
                <a16:creationId xmlns:a16="http://schemas.microsoft.com/office/drawing/2014/main" id="{B0D8A576-2BF2-459D-B48E-7A3CB9BA5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r="12780"/>
          <a:stretch/>
        </p:blipFill>
        <p:spPr bwMode="auto">
          <a:xfrm>
            <a:off x="1655483" y="1643510"/>
            <a:ext cx="2851705" cy="2824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legant man in suit showing two partners a paper Free Photo">
            <a:extLst>
              <a:ext uri="{FF2B5EF4-FFF2-40B4-BE49-F238E27FC236}">
                <a16:creationId xmlns:a16="http://schemas.microsoft.com/office/drawing/2014/main" id="{58A588DC-9D3B-4A1E-B208-BDDD56EC4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r="26996"/>
          <a:stretch/>
        </p:blipFill>
        <p:spPr bwMode="auto">
          <a:xfrm>
            <a:off x="7346363" y="1643510"/>
            <a:ext cx="2404646" cy="2824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73598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2000" t="12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ABB0C203-B7AD-4BA5-B0B3-4BBF44E0602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58241814-13BD-4CED-AE99-32AE8CEEEA69}"/>
              </a:ext>
            </a:extLst>
          </p:cNvPr>
          <p:cNvSpPr/>
          <p:nvPr/>
        </p:nvSpPr>
        <p:spPr>
          <a:xfrm>
            <a:off x="143827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Distribution manager 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ผู้จัดการฝ่ายจัดส่งสินค้า)</a:t>
            </a:r>
            <a:endParaRPr lang="en-US" sz="2000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AC55AE1D-1347-47D2-9106-E78C357FB072}"/>
              </a:ext>
            </a:extLst>
          </p:cNvPr>
          <p:cNvSpPr/>
          <p:nvPr/>
        </p:nvSpPr>
        <p:spPr>
          <a:xfrm>
            <a:off x="690562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Legal manager</a:t>
            </a:r>
            <a:b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</a:br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ผู้จัดการฝ่ายกฎหมาย)</a:t>
            </a:r>
            <a:endParaRPr lang="en-US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93094EC1-6F32-482D-98C8-6228DBDDF4AD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1E8C0361-68DF-4070-BE84-4DAA7079DCD4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00A73B4D-381E-44A2-9D5C-DD2B98D0D8A0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รูปครึ่งกรอบ 9">
              <a:extLst>
                <a:ext uri="{FF2B5EF4-FFF2-40B4-BE49-F238E27FC236}">
                  <a16:creationId xmlns:a16="http://schemas.microsoft.com/office/drawing/2014/main" id="{E4987B88-06A5-438C-829B-3C7107484EE5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644A1476-3458-43F4-863B-787485299925}"/>
              </a:ext>
            </a:extLst>
          </p:cNvPr>
          <p:cNvSpPr/>
          <p:nvPr/>
        </p:nvSpPr>
        <p:spPr>
          <a:xfrm>
            <a:off x="3190204" y="255057"/>
            <a:ext cx="5621091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Department manager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pic>
        <p:nvPicPr>
          <p:cNvPr id="3076" name="Picture 4" descr="Cheerful courier in car smiling at camera Free Photo">
            <a:extLst>
              <a:ext uri="{FF2B5EF4-FFF2-40B4-BE49-F238E27FC236}">
                <a16:creationId xmlns:a16="http://schemas.microsoft.com/office/drawing/2014/main" id="{F342F59C-0640-4F92-AD39-7CF9E6810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/>
          <a:stretch/>
        </p:blipFill>
        <p:spPr bwMode="auto">
          <a:xfrm>
            <a:off x="1313619" y="1636181"/>
            <a:ext cx="3695377" cy="28119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ture male lawyer holding pen in hand checking the paper document in courtroom Free Photo">
            <a:extLst>
              <a:ext uri="{FF2B5EF4-FFF2-40B4-BE49-F238E27FC236}">
                <a16:creationId xmlns:a16="http://schemas.microsoft.com/office/drawing/2014/main" id="{6154F5C2-8691-4D63-B3B3-D7883AB59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/>
          <a:stretch/>
        </p:blipFill>
        <p:spPr bwMode="auto">
          <a:xfrm>
            <a:off x="6780969" y="1636181"/>
            <a:ext cx="3695377" cy="28119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7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492</Words>
  <Application>Microsoft Office PowerPoint</Application>
  <PresentationFormat>แบบจอกว้าง</PresentationFormat>
  <Paragraphs>94</Paragraphs>
  <Slides>22</Slides>
  <Notes>0</Notes>
  <HiddenSlides>0</HiddenSlides>
  <MMClips>0</MMClips>
  <ScaleCrop>false</ScaleCrop>
  <HeadingPairs>
    <vt:vector size="4" baseType="variant"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23" baseType="lpstr"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HP</dc:creator>
  <cp:lastModifiedBy>จารุวรรณ แพรพันธ์</cp:lastModifiedBy>
  <cp:revision>29</cp:revision>
  <dcterms:created xsi:type="dcterms:W3CDTF">2020-06-19T16:46:38Z</dcterms:created>
  <dcterms:modified xsi:type="dcterms:W3CDTF">2025-02-18T04:19:28Z</dcterms:modified>
</cp:coreProperties>
</file>