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6" r:id="rId18"/>
    <p:sldId id="277" r:id="rId19"/>
    <p:sldId id="279" r:id="rId20"/>
    <p:sldId id="278" r:id="rId21"/>
    <p:sldId id="272" r:id="rId22"/>
    <p:sldId id="273" r:id="rId23"/>
    <p:sldId id="280" r:id="rId24"/>
    <p:sldId id="281" r:id="rId25"/>
  </p:sldIdLst>
  <p:sldSz cx="12192000" cy="6858000"/>
  <p:notesSz cx="6858000" cy="9144000"/>
  <p:embeddedFontLst>
    <p:embeddedFont>
      <p:font typeface="Angsana New" panose="02020603050405020304" pitchFamily="18" charset="-34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loud" panose="02000000000000000000"/>
      <p:bold r:id="rId36"/>
    </p:embeddedFont>
    <p:embeddedFont>
      <p:font typeface="Cordia New" panose="020B0304020202020204" pitchFamily="34" charset="-34"/>
      <p:regular r:id="rId37"/>
      <p:bold r:id="rId38"/>
      <p:italic r:id="rId39"/>
      <p:boldItalic r:id="rId40"/>
    </p:embeddedFont>
    <p:embeddedFont>
      <p:font typeface="TH Sarabun New" panose="020B0500040200020003"/>
      <p:regular r:id="rId41"/>
      <p:bold r:id="rId42"/>
      <p:italic r:id="rId43"/>
      <p:boldItalic r:id="rId44"/>
    </p:embeddedFont>
    <p:embeddedFont>
      <p:font typeface="맑은 고딕" panose="020B0503020000020004" pitchFamily="34" charset="-127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EA4"/>
    <a:srgbClr val="F29E94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25C162-6A21-40E6-ADA4-46E6D416D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11D9EC1-9542-4C59-8D15-5D3CFBA22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D55EE55-7C31-4BCD-8C3F-7EA33381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DEC0B95-E4DB-4929-996A-F0AC4C4A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EEF6AC4-0105-4E76-9FE3-E9D2C83F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1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5820936-581B-4B8E-86F9-7B855B7B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F438F49-E8B0-440B-A85B-4C5CA65A1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2970F90-59BF-4C8E-8B54-81C771B7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2C59958-331D-4434-9833-513D5BB9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06A0763-BDE7-4867-B6A2-E1EA7412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6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EA97DD9-8349-4F50-8DCD-A172EABFA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436763-9EE7-47B8-BF8B-5901E0918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41E31D5-0639-4351-BFFA-CE5BD908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D3B6DA8-701D-406F-A122-436A61385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2C0D11-14A2-492D-B92C-18D56D4C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277937-08BB-4B50-9F30-AA63F174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188F77A-7877-40C5-AFA6-BDA0D6E37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FDDE9AA-6CC8-4159-9F90-6E0FD385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24FFCFB-64BA-4182-8B88-BEEFDF096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573651E-4B7B-40F3-B3C4-7EEFAFB0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39E656-E889-4C2E-B25A-6F1383C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FB7AE82-75A2-4CE7-9BA9-E0460CD44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AB3FFBA-4F8D-4E2B-B375-B72C253D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9D61A6-865E-480D-80AC-1809C368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5DCA89B-66E7-4C58-A32E-398B56E7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5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D2D83B7-2010-40D2-809F-6F838E166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C11B4E0-3154-48A9-B819-33DAF628B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DE4EB64-335C-48DD-A369-F9257F0C0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CA0C982-4D3A-4C7D-B2BB-AEA90CAB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1C75885-6CB9-44D9-8AB7-75483FA8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A7B7CE7-0C98-49AE-AC07-A4F55F9D1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8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DF9D006-AE28-436F-AD26-21F949C2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B916EF4-71AC-4D46-A377-AEC41F1B1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69F53CA-D337-4A03-B25D-18E4CEBD0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DA1B4B5-AD15-4169-BCEC-93DE50B84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6E5A0303-2969-43C9-B627-3073AFB83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C35C1D6-B2D3-4698-B785-0BD8C372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A7B9040B-9E6D-48FF-9CA1-0BD36E5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29DF033-62D6-4DD9-AB63-E1AD5876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1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1C87B3-19B2-474B-8B82-BC28F402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73A2FCA-1253-4DBD-B500-897E399F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D4AF0B4-285E-449B-9F00-C65328DC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15243C5-A26D-4E9B-B11A-56E777CB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D285246-25C3-41FB-A79A-191CADFE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F217B3D-4D36-41B1-8D6E-FF9F58BD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746AE3E-ABEE-4AEB-872C-10EA9F8C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7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BA51CD-F650-4E0D-92CF-D8ECE2B0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1D743AC-BDA0-4BB3-A476-49097504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A4AC3B8-68CF-426C-BE64-88E39333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BA90B33-BFC3-40A4-88DF-88D1DB44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14A9A25-CE0E-4F19-B09C-78D7B8B0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F7143F9-DBB6-4F43-B335-D98F5E55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3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0CC9203-8CDB-40C1-968B-7A00B9E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FFBBDF54-8414-433E-AB5D-BFCEBCF624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C0DF35E-1EE2-477C-ADEB-D80DB2F48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4B2F62E-E1E4-4D57-8D2B-A924305D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E0FA168-3F23-469D-9082-0C3DF2FD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29A7671-824E-43E0-982F-6A09750A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4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031141D6-E380-4F4A-B2E8-282D6CB0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0E1D16A-92BE-4336-8883-95FB2D1AB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9330C9E-0075-41B1-B6E3-373DE654B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7438-30F4-4F57-A240-BB0B2361618F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E7732C-02C2-402F-9355-EBE43A228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5094BDD-B284-4A24-9E65-A0A7252EB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8B33B-EE5E-4810-9B37-9670C5C2D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5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ed.com/career-advice/resumes-cover-letters/computer-skill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livecareer.com/resources/resumes/how-to/write/10-examples-of-good-interests-to-put-on-a-resum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46F7090-2115-4A56-9A87-174783C735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5" y="6104890"/>
            <a:ext cx="3694430" cy="743585"/>
          </a:xfrm>
          <a:prstGeom prst="rect">
            <a:avLst/>
          </a:prstGeom>
          <a:noFill/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5C70C05-1A1B-4977-B06F-EA2350AF6278}"/>
              </a:ext>
            </a:extLst>
          </p:cNvPr>
          <p:cNvSpPr/>
          <p:nvPr/>
        </p:nvSpPr>
        <p:spPr>
          <a:xfrm>
            <a:off x="0" y="1333500"/>
            <a:ext cx="12192000" cy="1939474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3DB2724-2EA4-4775-AE99-56C749694DBB}"/>
              </a:ext>
            </a:extLst>
          </p:cNvPr>
          <p:cNvSpPr/>
          <p:nvPr/>
        </p:nvSpPr>
        <p:spPr>
          <a:xfrm>
            <a:off x="3048000" y="1495051"/>
            <a:ext cx="6096000" cy="1777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Unit 3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Resume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5A03C94-AEAC-4880-9B6C-96C07301C228}"/>
              </a:ext>
            </a:extLst>
          </p:cNvPr>
          <p:cNvSpPr/>
          <p:nvPr/>
        </p:nvSpPr>
        <p:spPr>
          <a:xfrm>
            <a:off x="0" y="3451303"/>
            <a:ext cx="12192000" cy="143249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8E7F1A5-A863-416C-8ED4-BF6D755C4413}"/>
              </a:ext>
            </a:extLst>
          </p:cNvPr>
          <p:cNvSpPr/>
          <p:nvPr/>
        </p:nvSpPr>
        <p:spPr>
          <a:xfrm>
            <a:off x="8382000" y="0"/>
            <a:ext cx="3810000" cy="68580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D8454B7-FBAA-405B-A9F1-2ED148D4FB19}"/>
              </a:ext>
            </a:extLst>
          </p:cNvPr>
          <p:cNvSpPr/>
          <p:nvPr/>
        </p:nvSpPr>
        <p:spPr>
          <a:xfrm>
            <a:off x="8811371" y="1070746"/>
            <a:ext cx="2951257" cy="120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of a Resume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7058636-975B-4A30-996D-139D9E25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" y="787132"/>
            <a:ext cx="8151774" cy="5283736"/>
          </a:xfrm>
          <a:prstGeom prst="rect">
            <a:avLst/>
          </a:prstGeom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A46A60E7-DA9F-4B32-A080-2FCA38B82DFA}"/>
              </a:ext>
            </a:extLst>
          </p:cNvPr>
          <p:cNvGrpSpPr/>
          <p:nvPr/>
        </p:nvGrpSpPr>
        <p:grpSpPr>
          <a:xfrm>
            <a:off x="7727990" y="3084535"/>
            <a:ext cx="1308019" cy="1033282"/>
            <a:chOff x="7902656" y="3531773"/>
            <a:chExt cx="1600200" cy="12640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ound Same Side Corner Rectangle 36">
              <a:extLst>
                <a:ext uri="{FF2B5EF4-FFF2-40B4-BE49-F238E27FC236}">
                  <a16:creationId xmlns:a16="http://schemas.microsoft.com/office/drawing/2014/main" id="{14848BF3-157F-43F9-BF73-7CE3673D6708}"/>
                </a:ext>
              </a:extLst>
            </p:cNvPr>
            <p:cNvSpPr/>
            <p:nvPr/>
          </p:nvSpPr>
          <p:spPr>
            <a:xfrm>
              <a:off x="7943850" y="3531773"/>
              <a:ext cx="1530431" cy="1209984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สี่เหลี่ยมผืนผ้า: มุมมน 10">
              <a:extLst>
                <a:ext uri="{FF2B5EF4-FFF2-40B4-BE49-F238E27FC236}">
                  <a16:creationId xmlns:a16="http://schemas.microsoft.com/office/drawing/2014/main" id="{11885083-A1DA-4C15-B41F-58BE6DF4DA47}"/>
                </a:ext>
              </a:extLst>
            </p:cNvPr>
            <p:cNvSpPr/>
            <p:nvPr/>
          </p:nvSpPr>
          <p:spPr>
            <a:xfrm>
              <a:off x="7902656" y="3690966"/>
              <a:ext cx="1600200" cy="1104900"/>
            </a:xfrm>
            <a:prstGeom prst="round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">
            <a:extLst>
              <a:ext uri="{FF2B5EF4-FFF2-40B4-BE49-F238E27FC236}">
                <a16:creationId xmlns:a16="http://schemas.microsoft.com/office/drawing/2014/main" id="{2981C546-F3C0-4C82-B388-5671A83E4C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51" y="6244423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9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D967156-30CE-4A4C-B6D3-02BC26EB5D67}"/>
              </a:ext>
            </a:extLst>
          </p:cNvPr>
          <p:cNvSpPr/>
          <p:nvPr/>
        </p:nvSpPr>
        <p:spPr>
          <a:xfrm>
            <a:off x="0" y="0"/>
            <a:ext cx="3810000" cy="68580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A177F317-604A-48B2-B44C-F3DE9DBC82A1}"/>
              </a:ext>
            </a:extLst>
          </p:cNvPr>
          <p:cNvSpPr/>
          <p:nvPr/>
        </p:nvSpPr>
        <p:spPr>
          <a:xfrm>
            <a:off x="429371" y="1070746"/>
            <a:ext cx="2951257" cy="120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of a Resume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944258-C6D9-4C70-9A04-CE75FA5FA8B6}"/>
              </a:ext>
            </a:extLst>
          </p:cNvPr>
          <p:cNvSpPr/>
          <p:nvPr/>
        </p:nvSpPr>
        <p:spPr>
          <a:xfrm flipH="1">
            <a:off x="3141165" y="2795203"/>
            <a:ext cx="1337669" cy="110349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29E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E6D692C-67EB-4BEC-8CB7-D974623B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r="7130"/>
          <a:stretch/>
        </p:blipFill>
        <p:spPr>
          <a:xfrm>
            <a:off x="4914900" y="799899"/>
            <a:ext cx="7172325" cy="5450089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CC7CBC71-9AFE-4C2D-8729-898B9A8D98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" y="6292086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8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BE474112-274F-4963-86F2-090689599103}"/>
              </a:ext>
            </a:extLst>
          </p:cNvPr>
          <p:cNvSpPr/>
          <p:nvPr/>
        </p:nvSpPr>
        <p:spPr>
          <a:xfrm>
            <a:off x="8382000" y="0"/>
            <a:ext cx="3810000" cy="68580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6080E7F-D4D9-4C46-A772-93BB1815D937}"/>
              </a:ext>
            </a:extLst>
          </p:cNvPr>
          <p:cNvSpPr/>
          <p:nvPr/>
        </p:nvSpPr>
        <p:spPr>
          <a:xfrm>
            <a:off x="8811371" y="1070746"/>
            <a:ext cx="2951257" cy="120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of a Resume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5BAAFAE-6D98-43A0-A29F-DC96A03E3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7"/>
          <a:stretch/>
        </p:blipFill>
        <p:spPr>
          <a:xfrm>
            <a:off x="2245" y="1146732"/>
            <a:ext cx="7782568" cy="4564536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B2E9E86B-1783-4F40-B77A-43DF8C96ACD3}"/>
              </a:ext>
            </a:extLst>
          </p:cNvPr>
          <p:cNvSpPr/>
          <p:nvPr/>
        </p:nvSpPr>
        <p:spPr>
          <a:xfrm>
            <a:off x="7716074" y="2994806"/>
            <a:ext cx="1331852" cy="1310494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B784EC3-0709-4E8A-86C5-9AA5489D8D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651" y="6244423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3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A03704E-1FF9-4256-A370-5814A10C10DD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106631F1-507B-46E4-A762-38371CA631FD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รูปตัวแอล 10">
              <a:extLst>
                <a:ext uri="{FF2B5EF4-FFF2-40B4-BE49-F238E27FC236}">
                  <a16:creationId xmlns:a16="http://schemas.microsoft.com/office/drawing/2014/main" id="{EB1A1C24-A863-499E-8302-1F5B1CE6F6A6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รูปตัวแอล 11">
              <a:extLst>
                <a:ext uri="{FF2B5EF4-FFF2-40B4-BE49-F238E27FC236}">
                  <a16:creationId xmlns:a16="http://schemas.microsoft.com/office/drawing/2014/main" id="{EDE3D864-D021-409B-867E-CEA4CF81EE38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91FCA8EA-5C78-44DF-94DE-E05035C18805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41814AE3-E2E4-4EC8-B263-3B91D192B57A}"/>
              </a:ext>
            </a:extLst>
          </p:cNvPr>
          <p:cNvSpPr/>
          <p:nvPr/>
        </p:nvSpPr>
        <p:spPr>
          <a:xfrm>
            <a:off x="2743448" y="208308"/>
            <a:ext cx="670510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7E01A4C-CDA5-4DCD-AD9B-D045BF51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r="9093"/>
          <a:stretch/>
        </p:blipFill>
        <p:spPr>
          <a:xfrm>
            <a:off x="1133475" y="1088716"/>
            <a:ext cx="6588613" cy="5578783"/>
          </a:xfrm>
          <a:prstGeom prst="rect">
            <a:avLst/>
          </a:prstGeom>
        </p:spPr>
      </p:pic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B86AECCD-6C95-499C-B2BE-5A94D39DA3C5}"/>
              </a:ext>
            </a:extLst>
          </p:cNvPr>
          <p:cNvGrpSpPr/>
          <p:nvPr/>
        </p:nvGrpSpPr>
        <p:grpSpPr>
          <a:xfrm>
            <a:off x="8677274" y="3562350"/>
            <a:ext cx="2381251" cy="923925"/>
            <a:chOff x="8677274" y="3562350"/>
            <a:chExt cx="2381251" cy="923925"/>
          </a:xfrm>
        </p:grpSpPr>
        <p:sp>
          <p:nvSpPr>
            <p:cNvPr id="17" name="คำบรรยายภาพ: เส้น 16">
              <a:extLst>
                <a:ext uri="{FF2B5EF4-FFF2-40B4-BE49-F238E27FC236}">
                  <a16:creationId xmlns:a16="http://schemas.microsoft.com/office/drawing/2014/main" id="{C29A335E-F087-4927-B91F-12C3CCB366FE}"/>
                </a:ext>
              </a:extLst>
            </p:cNvPr>
            <p:cNvSpPr/>
            <p:nvPr/>
          </p:nvSpPr>
          <p:spPr>
            <a:xfrm>
              <a:off x="8677274" y="3562350"/>
              <a:ext cx="2381251" cy="923925"/>
            </a:xfrm>
            <a:prstGeom prst="borderCallout1">
              <a:avLst>
                <a:gd name="adj1" fmla="val 52771"/>
                <a:gd name="adj2" fmla="val -5933"/>
                <a:gd name="adj3" fmla="val 112500"/>
                <a:gd name="adj4" fmla="val -79922"/>
              </a:avLst>
            </a:prstGeom>
            <a:solidFill>
              <a:srgbClr val="519EA4"/>
            </a:solidFill>
            <a:ln w="41275">
              <a:solidFill>
                <a:srgbClr val="F29E94"/>
              </a:solidFill>
              <a:headEnd type="none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C0D7AAFF-4EC2-4E20-AFBD-BAF0BD948737}"/>
                </a:ext>
              </a:extLst>
            </p:cNvPr>
            <p:cNvSpPr/>
            <p:nvPr/>
          </p:nvSpPr>
          <p:spPr>
            <a:xfrm>
              <a:off x="9191270" y="3650149"/>
              <a:ext cx="1353256" cy="8361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แบบระบุชื่อ</a:t>
              </a:r>
            </a:p>
            <a:p>
              <a:pPr algn="ctr">
                <a:spcAft>
                  <a:spcPts val="1000"/>
                </a:spcAft>
              </a:pP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บุคคลอ้างอิง</a:t>
              </a:r>
              <a:endParaRPr lang="en-US" sz="20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9D494CBB-7F48-46CB-8B01-1427ABC0FE0D}"/>
              </a:ext>
            </a:extLst>
          </p:cNvPr>
          <p:cNvGrpSpPr/>
          <p:nvPr/>
        </p:nvGrpSpPr>
        <p:grpSpPr>
          <a:xfrm>
            <a:off x="8677273" y="5114925"/>
            <a:ext cx="2384223" cy="923925"/>
            <a:chOff x="8677273" y="5114925"/>
            <a:chExt cx="2384223" cy="923925"/>
          </a:xfrm>
        </p:grpSpPr>
        <p:sp>
          <p:nvSpPr>
            <p:cNvPr id="18" name="คำบรรยายภาพ: เส้น 17">
              <a:extLst>
                <a:ext uri="{FF2B5EF4-FFF2-40B4-BE49-F238E27FC236}">
                  <a16:creationId xmlns:a16="http://schemas.microsoft.com/office/drawing/2014/main" id="{D14E76F9-A006-47C8-8CC3-479A0E0BE872}"/>
                </a:ext>
              </a:extLst>
            </p:cNvPr>
            <p:cNvSpPr/>
            <p:nvPr/>
          </p:nvSpPr>
          <p:spPr>
            <a:xfrm>
              <a:off x="8677273" y="5114925"/>
              <a:ext cx="2381251" cy="923925"/>
            </a:xfrm>
            <a:prstGeom prst="borderCallout1">
              <a:avLst>
                <a:gd name="adj1" fmla="val 52771"/>
                <a:gd name="adj2" fmla="val -5933"/>
                <a:gd name="adj3" fmla="val 112500"/>
                <a:gd name="adj4" fmla="val -79922"/>
              </a:avLst>
            </a:prstGeom>
            <a:solidFill>
              <a:srgbClr val="519EA4"/>
            </a:solidFill>
            <a:ln w="41275">
              <a:solidFill>
                <a:srgbClr val="F29E94"/>
              </a:solidFill>
              <a:headEnd type="none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999B079B-FBED-4724-81CC-A1622384FFCC}"/>
                </a:ext>
              </a:extLst>
            </p:cNvPr>
            <p:cNvSpPr/>
            <p:nvPr/>
          </p:nvSpPr>
          <p:spPr>
            <a:xfrm>
              <a:off x="8789720" y="5169386"/>
              <a:ext cx="2271776" cy="8361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แบบแจ้งชื่อบุคคล</a:t>
              </a:r>
            </a:p>
            <a:p>
              <a:pPr>
                <a:spcAft>
                  <a:spcPts val="1000"/>
                </a:spcAft>
              </a:pP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อ้างอิงให้ทราบภายหลัง</a:t>
              </a:r>
              <a:endParaRPr lang="en-US" sz="20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pic>
        <p:nvPicPr>
          <p:cNvPr id="22" name="Picture 1">
            <a:extLst>
              <a:ext uri="{FF2B5EF4-FFF2-40B4-BE49-F238E27FC236}">
                <a16:creationId xmlns:a16="http://schemas.microsoft.com/office/drawing/2014/main" id="{ED258F91-C99E-421E-8807-D7EB2EC3A6B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73" y="6366577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966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FE3A12F-F87B-40B9-88D8-F334A4560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>
            <a:off x="2799236" y="449360"/>
            <a:ext cx="6593527" cy="508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68F87CF-060E-49D9-8065-1F6A4719E1CA}"/>
              </a:ext>
            </a:extLst>
          </p:cNvPr>
          <p:cNvSpPr/>
          <p:nvPr/>
        </p:nvSpPr>
        <p:spPr>
          <a:xfrm>
            <a:off x="8943725" y="6249344"/>
            <a:ext cx="299152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solidFill>
                  <a:srgbClr val="FF000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หมายเหตุ  </a:t>
            </a:r>
            <a:r>
              <a:rPr lang="en-US" sz="1600" b="1" dirty="0">
                <a:solidFill>
                  <a:srgbClr val="FF000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Job objective</a:t>
            </a:r>
            <a:r>
              <a:rPr lang="th-TH" sz="1600" b="1" dirty="0">
                <a:solidFill>
                  <a:srgbClr val="FF000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(</a:t>
            </a:r>
            <a:r>
              <a:rPr lang="en-US" sz="1600" b="1" dirty="0">
                <a:solidFill>
                  <a:srgbClr val="FF000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optional element)</a:t>
            </a:r>
            <a:endParaRPr lang="en-US" sz="1600" b="1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E1D8C8A-506E-4765-B451-231E086031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92" y="6022985"/>
            <a:ext cx="2990215" cy="601846"/>
          </a:xfrm>
          <a:prstGeom prst="rect">
            <a:avLst/>
          </a:prstGeom>
          <a:noFill/>
        </p:spPr>
      </p:pic>
      <p:sp>
        <p:nvSpPr>
          <p:cNvPr id="8" name="คำบรรยายภาพ: เส้นที่มีเส้นขอบและแถบเน้น 7">
            <a:extLst>
              <a:ext uri="{FF2B5EF4-FFF2-40B4-BE49-F238E27FC236}">
                <a16:creationId xmlns:a16="http://schemas.microsoft.com/office/drawing/2014/main" id="{AA647C25-AD80-4540-99BC-AAC2043FEBD0}"/>
              </a:ext>
            </a:extLst>
          </p:cNvPr>
          <p:cNvSpPr/>
          <p:nvPr/>
        </p:nvSpPr>
        <p:spPr>
          <a:xfrm>
            <a:off x="10007700" y="1118657"/>
            <a:ext cx="1736626" cy="710143"/>
          </a:xfrm>
          <a:prstGeom prst="accentBorderCallout1">
            <a:avLst>
              <a:gd name="adj1" fmla="val 68377"/>
              <a:gd name="adj2" fmla="val -6688"/>
              <a:gd name="adj3" fmla="val 29341"/>
              <a:gd name="adj4" fmla="val -106344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Heading</a:t>
            </a:r>
          </a:p>
        </p:txBody>
      </p:sp>
      <p:sp>
        <p:nvSpPr>
          <p:cNvPr id="9" name="คำบรรยายภาพ: เส้นที่มีเส้นขอบและแถบเน้น 8">
            <a:extLst>
              <a:ext uri="{FF2B5EF4-FFF2-40B4-BE49-F238E27FC236}">
                <a16:creationId xmlns:a16="http://schemas.microsoft.com/office/drawing/2014/main" id="{481D291A-74C4-47EF-847D-E5455F552DE5}"/>
              </a:ext>
            </a:extLst>
          </p:cNvPr>
          <p:cNvSpPr/>
          <p:nvPr/>
        </p:nvSpPr>
        <p:spPr>
          <a:xfrm>
            <a:off x="10007700" y="1947332"/>
            <a:ext cx="1736626" cy="1634068"/>
          </a:xfrm>
          <a:prstGeom prst="accentBorderCallout1">
            <a:avLst>
              <a:gd name="adj1" fmla="val 68377"/>
              <a:gd name="adj2" fmla="val -6688"/>
              <a:gd name="adj3" fmla="val -12420"/>
              <a:gd name="adj4" fmla="val -127186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Personal details/ Personal information</a:t>
            </a:r>
          </a:p>
        </p:txBody>
      </p:sp>
      <p:sp>
        <p:nvSpPr>
          <p:cNvPr id="10" name="คำบรรยายภาพ: เส้นที่มีเส้นขอบและแถบเน้น 9">
            <a:extLst>
              <a:ext uri="{FF2B5EF4-FFF2-40B4-BE49-F238E27FC236}">
                <a16:creationId xmlns:a16="http://schemas.microsoft.com/office/drawing/2014/main" id="{008511CB-5ECF-4CAD-90E6-82D625B05A35}"/>
              </a:ext>
            </a:extLst>
          </p:cNvPr>
          <p:cNvSpPr/>
          <p:nvPr/>
        </p:nvSpPr>
        <p:spPr>
          <a:xfrm>
            <a:off x="447673" y="763585"/>
            <a:ext cx="1736626" cy="710143"/>
          </a:xfrm>
          <a:prstGeom prst="accentBorderCallout1">
            <a:avLst>
              <a:gd name="adj1" fmla="val 40210"/>
              <a:gd name="adj2" fmla="val 105750"/>
              <a:gd name="adj3" fmla="val 65556"/>
              <a:gd name="adj4" fmla="val 164056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Photo</a:t>
            </a:r>
          </a:p>
        </p:txBody>
      </p:sp>
      <p:sp>
        <p:nvSpPr>
          <p:cNvPr id="11" name="คำบรรยายภาพ: เส้นที่มีเส้นขอบและแถบเน้น 10">
            <a:extLst>
              <a:ext uri="{FF2B5EF4-FFF2-40B4-BE49-F238E27FC236}">
                <a16:creationId xmlns:a16="http://schemas.microsoft.com/office/drawing/2014/main" id="{579DCDDC-CE5A-4934-B083-1806F7D099D8}"/>
              </a:ext>
            </a:extLst>
          </p:cNvPr>
          <p:cNvSpPr/>
          <p:nvPr/>
        </p:nvSpPr>
        <p:spPr>
          <a:xfrm>
            <a:off x="447673" y="1613930"/>
            <a:ext cx="1736626" cy="1012324"/>
          </a:xfrm>
          <a:prstGeom prst="accentBorderCallout1">
            <a:avLst>
              <a:gd name="adj1" fmla="val 40210"/>
              <a:gd name="adj2" fmla="val 105750"/>
              <a:gd name="adj3" fmla="val 40512"/>
              <a:gd name="adj4" fmla="val 151441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Education/ Educational background</a:t>
            </a:r>
          </a:p>
        </p:txBody>
      </p:sp>
      <p:sp>
        <p:nvSpPr>
          <p:cNvPr id="12" name="คำบรรยายภาพ: เส้นที่มีเส้นขอบและแถบเน้น 11">
            <a:extLst>
              <a:ext uri="{FF2B5EF4-FFF2-40B4-BE49-F238E27FC236}">
                <a16:creationId xmlns:a16="http://schemas.microsoft.com/office/drawing/2014/main" id="{10FD63D1-C2D1-4452-A3C4-CAE5CABBA499}"/>
              </a:ext>
            </a:extLst>
          </p:cNvPr>
          <p:cNvSpPr/>
          <p:nvPr/>
        </p:nvSpPr>
        <p:spPr>
          <a:xfrm>
            <a:off x="447673" y="2802263"/>
            <a:ext cx="1736626" cy="710143"/>
          </a:xfrm>
          <a:prstGeom prst="accentBorderCallout1">
            <a:avLst>
              <a:gd name="adj1" fmla="val 40210"/>
              <a:gd name="adj2" fmla="val 105750"/>
              <a:gd name="adj3" fmla="val 40072"/>
              <a:gd name="adj4" fmla="val 150892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loud" panose="02000000000000000000" pitchFamily="50" charset="-34"/>
                <a:cs typeface="Cloud" panose="02000000000000000000" pitchFamily="50" charset="-34"/>
              </a:rPr>
              <a:t>Work experience</a:t>
            </a:r>
          </a:p>
        </p:txBody>
      </p:sp>
      <p:sp>
        <p:nvSpPr>
          <p:cNvPr id="13" name="คำบรรยายภาพ: เส้นที่มีเส้นขอบและแถบเน้น 12">
            <a:extLst>
              <a:ext uri="{FF2B5EF4-FFF2-40B4-BE49-F238E27FC236}">
                <a16:creationId xmlns:a16="http://schemas.microsoft.com/office/drawing/2014/main" id="{580606DB-F900-429E-84C1-D414AC556CD9}"/>
              </a:ext>
            </a:extLst>
          </p:cNvPr>
          <p:cNvSpPr/>
          <p:nvPr/>
        </p:nvSpPr>
        <p:spPr>
          <a:xfrm>
            <a:off x="447673" y="3724225"/>
            <a:ext cx="1736626" cy="710143"/>
          </a:xfrm>
          <a:prstGeom prst="accentBorderCallout1">
            <a:avLst>
              <a:gd name="adj1" fmla="val 40210"/>
              <a:gd name="adj2" fmla="val 105750"/>
              <a:gd name="adj3" fmla="val 2516"/>
              <a:gd name="adj4" fmla="val 151989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Skills </a:t>
            </a:r>
          </a:p>
        </p:txBody>
      </p:sp>
      <p:sp>
        <p:nvSpPr>
          <p:cNvPr id="14" name="คำบรรยายภาพ: เส้นที่มีเส้นขอบและแถบเน้น 13">
            <a:extLst>
              <a:ext uri="{FF2B5EF4-FFF2-40B4-BE49-F238E27FC236}">
                <a16:creationId xmlns:a16="http://schemas.microsoft.com/office/drawing/2014/main" id="{617DED3A-7B31-4897-97A0-666785690E9C}"/>
              </a:ext>
            </a:extLst>
          </p:cNvPr>
          <p:cNvSpPr/>
          <p:nvPr/>
        </p:nvSpPr>
        <p:spPr>
          <a:xfrm>
            <a:off x="447673" y="4646187"/>
            <a:ext cx="1736626" cy="710143"/>
          </a:xfrm>
          <a:prstGeom prst="accentBorderCallout1">
            <a:avLst>
              <a:gd name="adj1" fmla="val 40210"/>
              <a:gd name="adj2" fmla="val 105750"/>
              <a:gd name="adj3" fmla="val -96739"/>
              <a:gd name="adj4" fmla="val 151440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Interests</a:t>
            </a:r>
          </a:p>
        </p:txBody>
      </p:sp>
      <p:sp>
        <p:nvSpPr>
          <p:cNvPr id="15" name="คำบรรยายภาพ: เส้นที่มีเส้นขอบและแถบเน้น 14">
            <a:extLst>
              <a:ext uri="{FF2B5EF4-FFF2-40B4-BE49-F238E27FC236}">
                <a16:creationId xmlns:a16="http://schemas.microsoft.com/office/drawing/2014/main" id="{C0874E02-2976-47D1-A865-9542838859A9}"/>
              </a:ext>
            </a:extLst>
          </p:cNvPr>
          <p:cNvSpPr/>
          <p:nvPr/>
        </p:nvSpPr>
        <p:spPr>
          <a:xfrm>
            <a:off x="447673" y="5496531"/>
            <a:ext cx="1736626" cy="710143"/>
          </a:xfrm>
          <a:prstGeom prst="accentBorderCallout1">
            <a:avLst>
              <a:gd name="adj1" fmla="val 40210"/>
              <a:gd name="adj2" fmla="val 105750"/>
              <a:gd name="adj3" fmla="val -177216"/>
              <a:gd name="adj4" fmla="val 151440"/>
            </a:avLst>
          </a:prstGeom>
          <a:solidFill>
            <a:srgbClr val="519EA4"/>
          </a:solidFill>
          <a:ln w="31750">
            <a:solidFill>
              <a:srgbClr val="519EA4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loud" panose="02000000000000000000" pitchFamily="50" charset="-34"/>
                <a:cs typeface="Cloud" panose="02000000000000000000" pitchFamily="50" charset="-34"/>
              </a:rPr>
              <a:t>Reference/ Referee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8451CE3-E241-4C8F-9786-665E4CA68C5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0" y="-9525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BEE864FE-C434-4F24-8EFB-D4226CAA2469}"/>
              </a:ext>
            </a:extLst>
          </p:cNvPr>
          <p:cNvSpPr/>
          <p:nvPr/>
        </p:nvSpPr>
        <p:spPr>
          <a:xfrm>
            <a:off x="6143625" y="-9525"/>
            <a:ext cx="6048375" cy="6877050"/>
          </a:xfrm>
          <a:custGeom>
            <a:avLst/>
            <a:gdLst>
              <a:gd name="connsiteX0" fmla="*/ 0 w 6048375"/>
              <a:gd name="connsiteY0" fmla="*/ 9525 h 6877050"/>
              <a:gd name="connsiteX1" fmla="*/ 2219325 w 6048375"/>
              <a:gd name="connsiteY1" fmla="*/ 6877050 h 6877050"/>
              <a:gd name="connsiteX2" fmla="*/ 6048375 w 6048375"/>
              <a:gd name="connsiteY2" fmla="*/ 6877050 h 6877050"/>
              <a:gd name="connsiteX3" fmla="*/ 6048375 w 6048375"/>
              <a:gd name="connsiteY3" fmla="*/ 0 h 6877050"/>
              <a:gd name="connsiteX4" fmla="*/ 0 w 6048375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6877050">
                <a:moveTo>
                  <a:pt x="0" y="9525"/>
                </a:moveTo>
                <a:lnTo>
                  <a:pt x="2219325" y="6877050"/>
                </a:lnTo>
                <a:lnTo>
                  <a:pt x="6048375" y="6877050"/>
                </a:lnTo>
                <a:lnTo>
                  <a:pt x="604837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000" r="-64000" b="-12000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331864" y="169946"/>
            <a:ext cx="5479898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Heading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537B640E-6278-44DC-801A-58F2062045B3}"/>
              </a:ext>
            </a:extLst>
          </p:cNvPr>
          <p:cNvGrpSpPr/>
          <p:nvPr/>
        </p:nvGrpSpPr>
        <p:grpSpPr>
          <a:xfrm>
            <a:off x="516710" y="2375004"/>
            <a:ext cx="6220989" cy="3878812"/>
            <a:chOff x="516710" y="237500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16710" y="257563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6391" y="237500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1285083" y="3250970"/>
              <a:ext cx="4895850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Heading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ในส่วนนี้สามารถใส่รูปภาพของเจ้าของประวัติส่วนตัว เพื่อให้บริษัทได้เห็นบุคลิกภาพของผู้สมัคร ดังนั้น การเลือกรูปภาพที่เหมาะสมจึงมีความสำคัญมาก นอกจากนั้นการพิมพ์ชื่อ-สกุล และข้อมูลอื่น ๆ ให้ถูกต้องจะเป็นประโยชน์ต่อผู้สมัคร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A6955851-170E-492D-A817-28AA8EE9DF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1037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3362325" y="0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5815960" y="104454"/>
            <a:ext cx="5479898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Personal details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A008BC05-03AE-4BBD-AB4E-B2EDBF17B11E}"/>
              </a:ext>
            </a:extLst>
          </p:cNvPr>
          <p:cNvGrpSpPr/>
          <p:nvPr/>
        </p:nvGrpSpPr>
        <p:grpSpPr>
          <a:xfrm>
            <a:off x="5631635" y="2128184"/>
            <a:ext cx="6220989" cy="3878812"/>
            <a:chOff x="5631635" y="212818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631635" y="232881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81316" y="212818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6365140" y="3314420"/>
              <a:ext cx="4895850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Personal details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สามารถนำเสนอได้เพียงหนึ่งบรรทัด ควรให้ข้อความกระชับ และมีข้อมูลส่วนตัวที่บริษัทจำเป็นต้องรู้ เช่น อายุ สถานภาพสมรส และวันเกิด เป็นต้น 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รูปแบบอิสระ: รูปร่าง 1">
            <a:extLst>
              <a:ext uri="{FF2B5EF4-FFF2-40B4-BE49-F238E27FC236}">
                <a16:creationId xmlns:a16="http://schemas.microsoft.com/office/drawing/2014/main" id="{5A91C543-10B1-4A84-9690-DC106E183E72}"/>
              </a:ext>
            </a:extLst>
          </p:cNvPr>
          <p:cNvSpPr/>
          <p:nvPr/>
        </p:nvSpPr>
        <p:spPr>
          <a:xfrm>
            <a:off x="-19051" y="-19050"/>
            <a:ext cx="5088117" cy="6877050"/>
          </a:xfrm>
          <a:custGeom>
            <a:avLst/>
            <a:gdLst>
              <a:gd name="connsiteX0" fmla="*/ 4457700 w 4457700"/>
              <a:gd name="connsiteY0" fmla="*/ 9525 h 6877050"/>
              <a:gd name="connsiteX1" fmla="*/ 2876550 w 4457700"/>
              <a:gd name="connsiteY1" fmla="*/ 6877050 h 6877050"/>
              <a:gd name="connsiteX2" fmla="*/ 19050 w 4457700"/>
              <a:gd name="connsiteY2" fmla="*/ 6877050 h 6877050"/>
              <a:gd name="connsiteX3" fmla="*/ 0 w 4457700"/>
              <a:gd name="connsiteY3" fmla="*/ 0 h 6877050"/>
              <a:gd name="connsiteX4" fmla="*/ 4457700 w 4457700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6877050">
                <a:moveTo>
                  <a:pt x="4457700" y="9525"/>
                </a:moveTo>
                <a:lnTo>
                  <a:pt x="2876550" y="6877050"/>
                </a:lnTo>
                <a:lnTo>
                  <a:pt x="19050" y="6877050"/>
                </a:lnTo>
                <a:lnTo>
                  <a:pt x="0" y="0"/>
                </a:lnTo>
                <a:lnTo>
                  <a:pt x="4457700" y="952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74000" r="-21000" b="-1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B8C5AE89-480A-4CBD-900B-58EEC8E4C0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2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0" y="-9525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BEE864FE-C434-4F24-8EFB-D4226CAA2469}"/>
              </a:ext>
            </a:extLst>
          </p:cNvPr>
          <p:cNvSpPr/>
          <p:nvPr/>
        </p:nvSpPr>
        <p:spPr>
          <a:xfrm>
            <a:off x="6143625" y="-9525"/>
            <a:ext cx="6048375" cy="6877050"/>
          </a:xfrm>
          <a:custGeom>
            <a:avLst/>
            <a:gdLst>
              <a:gd name="connsiteX0" fmla="*/ 0 w 6048375"/>
              <a:gd name="connsiteY0" fmla="*/ 9525 h 6877050"/>
              <a:gd name="connsiteX1" fmla="*/ 2219325 w 6048375"/>
              <a:gd name="connsiteY1" fmla="*/ 6877050 h 6877050"/>
              <a:gd name="connsiteX2" fmla="*/ 6048375 w 6048375"/>
              <a:gd name="connsiteY2" fmla="*/ 6877050 h 6877050"/>
              <a:gd name="connsiteX3" fmla="*/ 6048375 w 6048375"/>
              <a:gd name="connsiteY3" fmla="*/ 0 h 6877050"/>
              <a:gd name="connsiteX4" fmla="*/ 0 w 6048375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6877050">
                <a:moveTo>
                  <a:pt x="0" y="9525"/>
                </a:moveTo>
                <a:lnTo>
                  <a:pt x="2219325" y="6877050"/>
                </a:lnTo>
                <a:lnTo>
                  <a:pt x="6048375" y="6877050"/>
                </a:lnTo>
                <a:lnTo>
                  <a:pt x="604837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000" r="-64000" b="-12000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331864" y="169946"/>
            <a:ext cx="5479897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objective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D5B38D4-BF49-4B66-94CF-3B46A6C2EF26}"/>
              </a:ext>
            </a:extLst>
          </p:cNvPr>
          <p:cNvGrpSpPr/>
          <p:nvPr/>
        </p:nvGrpSpPr>
        <p:grpSpPr>
          <a:xfrm>
            <a:off x="516710" y="2375004"/>
            <a:ext cx="6220989" cy="3878812"/>
            <a:chOff x="516710" y="237500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16710" y="257563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6391" y="237500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1352549" y="3169428"/>
              <a:ext cx="4895850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objective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หัวข้อนี้ไม่ปรากฏใน 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resume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ของ 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Ms.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Anchalee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Tumdee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จึงหมายความว่า ผู้เขียนสามารถบอกวัตถุประสงค์ของการสมัคร หรือตำแหน่งที่ต้องการสมัครผ่านจดหมายสมัครงาน ซึ่งจะกล่าวถึงในบทต่อไป ดังนั้นหัวข้อนี้จึงถึงเป็นหัวข้อที่มีหรือไม่มีก็ได้ (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optional part) 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65E00460-B843-4D14-99BC-A41042C5E6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93775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3362325" y="0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5815960" y="104454"/>
            <a:ext cx="5479898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Education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51C546A-8B90-46F8-81C8-18309867C1DB}"/>
              </a:ext>
            </a:extLst>
          </p:cNvPr>
          <p:cNvGrpSpPr/>
          <p:nvPr/>
        </p:nvGrpSpPr>
        <p:grpSpPr>
          <a:xfrm>
            <a:off x="5631635" y="2128184"/>
            <a:ext cx="6220989" cy="3878812"/>
            <a:chOff x="5631635" y="212818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631635" y="232881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81316" y="212818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6307927" y="3298917"/>
              <a:ext cx="5064860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Education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สามารถลำดับการศึกษาที่เป็นปัจจุบันสุด ในกรณีของ 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Ms.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Anchalee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Tumdee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ใส่วุฒิการศึกษา ได้แก่ ระดับมหาวิทยาลัย ประกาศนียบัตรวิชาชีพชั้นสูง (</a:t>
              </a:r>
              <a:r>
                <a:rPr lang="th-TH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ปวส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) และประกาศนียบัตรวิชาชีพ (</a:t>
              </a:r>
              <a:r>
                <a:rPr lang="th-TH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ปวช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) ตามลำดับ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รูปแบบอิสระ: รูปร่าง 1">
            <a:extLst>
              <a:ext uri="{FF2B5EF4-FFF2-40B4-BE49-F238E27FC236}">
                <a16:creationId xmlns:a16="http://schemas.microsoft.com/office/drawing/2014/main" id="{5A91C543-10B1-4A84-9690-DC106E183E72}"/>
              </a:ext>
            </a:extLst>
          </p:cNvPr>
          <p:cNvSpPr/>
          <p:nvPr/>
        </p:nvSpPr>
        <p:spPr>
          <a:xfrm>
            <a:off x="-19051" y="-19050"/>
            <a:ext cx="5088117" cy="6877050"/>
          </a:xfrm>
          <a:custGeom>
            <a:avLst/>
            <a:gdLst>
              <a:gd name="connsiteX0" fmla="*/ 4457700 w 4457700"/>
              <a:gd name="connsiteY0" fmla="*/ 9525 h 6877050"/>
              <a:gd name="connsiteX1" fmla="*/ 2876550 w 4457700"/>
              <a:gd name="connsiteY1" fmla="*/ 6877050 h 6877050"/>
              <a:gd name="connsiteX2" fmla="*/ 19050 w 4457700"/>
              <a:gd name="connsiteY2" fmla="*/ 6877050 h 6877050"/>
              <a:gd name="connsiteX3" fmla="*/ 0 w 4457700"/>
              <a:gd name="connsiteY3" fmla="*/ 0 h 6877050"/>
              <a:gd name="connsiteX4" fmla="*/ 4457700 w 4457700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6877050">
                <a:moveTo>
                  <a:pt x="4457700" y="9525"/>
                </a:moveTo>
                <a:lnTo>
                  <a:pt x="2876550" y="6877050"/>
                </a:lnTo>
                <a:lnTo>
                  <a:pt x="19050" y="6877050"/>
                </a:lnTo>
                <a:lnTo>
                  <a:pt x="0" y="0"/>
                </a:lnTo>
                <a:lnTo>
                  <a:pt x="4457700" y="952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74000" r="-21000" b="-1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B8C5AE89-480A-4CBD-900B-58EEC8E4C0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253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0" y="-9525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BEE864FE-C434-4F24-8EFB-D4226CAA2469}"/>
              </a:ext>
            </a:extLst>
          </p:cNvPr>
          <p:cNvSpPr/>
          <p:nvPr/>
        </p:nvSpPr>
        <p:spPr>
          <a:xfrm>
            <a:off x="6143625" y="-9525"/>
            <a:ext cx="6048375" cy="6877050"/>
          </a:xfrm>
          <a:custGeom>
            <a:avLst/>
            <a:gdLst>
              <a:gd name="connsiteX0" fmla="*/ 0 w 6048375"/>
              <a:gd name="connsiteY0" fmla="*/ 9525 h 6877050"/>
              <a:gd name="connsiteX1" fmla="*/ 2219325 w 6048375"/>
              <a:gd name="connsiteY1" fmla="*/ 6877050 h 6877050"/>
              <a:gd name="connsiteX2" fmla="*/ 6048375 w 6048375"/>
              <a:gd name="connsiteY2" fmla="*/ 6877050 h 6877050"/>
              <a:gd name="connsiteX3" fmla="*/ 6048375 w 6048375"/>
              <a:gd name="connsiteY3" fmla="*/ 0 h 6877050"/>
              <a:gd name="connsiteX4" fmla="*/ 0 w 6048375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6877050">
                <a:moveTo>
                  <a:pt x="0" y="9525"/>
                </a:moveTo>
                <a:lnTo>
                  <a:pt x="2219325" y="6877050"/>
                </a:lnTo>
                <a:lnTo>
                  <a:pt x="6048375" y="6877050"/>
                </a:lnTo>
                <a:lnTo>
                  <a:pt x="604837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43000" r="-30000" b="-12000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331864" y="169946"/>
            <a:ext cx="5479897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Work experience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D52A5D8-3BA2-4E78-9FDB-3771A799BEA0}"/>
              </a:ext>
            </a:extLst>
          </p:cNvPr>
          <p:cNvGrpSpPr/>
          <p:nvPr/>
        </p:nvGrpSpPr>
        <p:grpSpPr>
          <a:xfrm>
            <a:off x="516710" y="2375004"/>
            <a:ext cx="6220989" cy="3878812"/>
            <a:chOff x="516710" y="237500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16710" y="257563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6391" y="237500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1400174" y="3429000"/>
              <a:ext cx="4743451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Work experience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ควรใส่ข้อมูลตำแหน่งงาน และชื่อบริษัททำงาน โดยให้ข้อมูลปัจจุบันอยู่เป็นลำดับแรก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65E00460-B843-4D14-99BC-A41042C5E6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3410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AE92CEE-7578-4104-89B6-3AA566FF96DC}"/>
              </a:ext>
            </a:extLst>
          </p:cNvPr>
          <p:cNvGrpSpPr/>
          <p:nvPr/>
        </p:nvGrpSpPr>
        <p:grpSpPr>
          <a:xfrm>
            <a:off x="1644253" y="1320137"/>
            <a:ext cx="8871347" cy="4046865"/>
            <a:chOff x="2485748" y="2050742"/>
            <a:chExt cx="7269750" cy="3316260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B9D2A215-0436-475A-86F4-6DCAA731D7E7}"/>
                </a:ext>
              </a:extLst>
            </p:cNvPr>
            <p:cNvSpPr/>
            <p:nvPr/>
          </p:nvSpPr>
          <p:spPr>
            <a:xfrm>
              <a:off x="2485748" y="2050742"/>
              <a:ext cx="6933460" cy="3018408"/>
            </a:xfrm>
            <a:prstGeom prst="roundRect">
              <a:avLst/>
            </a:prstGeom>
            <a:solidFill>
              <a:srgbClr val="519EA4"/>
            </a:solidFill>
            <a:ln w="63500">
              <a:solidFill>
                <a:srgbClr val="F29E9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C06AEB85-25B9-428B-A665-377A5BC6B5AC}"/>
                </a:ext>
              </a:extLst>
            </p:cNvPr>
            <p:cNvSpPr/>
            <p:nvPr/>
          </p:nvSpPr>
          <p:spPr>
            <a:xfrm>
              <a:off x="2772792" y="2398461"/>
              <a:ext cx="6371208" cy="16889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dirty="0">
                  <a:solidFill>
                    <a:schemeClr val="bg1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Resume</a:t>
              </a:r>
              <a:endParaRPr lang="en-US" sz="32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Resume means a written record of your education and the jobs you have done, that you send when you are applying for a job.</a:t>
              </a:r>
            </a:p>
          </p:txBody>
        </p:sp>
        <p:sp>
          <p:nvSpPr>
            <p:cNvPr id="10" name="Right Triangle 17">
              <a:extLst>
                <a:ext uri="{FF2B5EF4-FFF2-40B4-BE49-F238E27FC236}">
                  <a16:creationId xmlns:a16="http://schemas.microsoft.com/office/drawing/2014/main" id="{831CD1F7-957B-42B0-BAB7-250C0478B6B6}"/>
                </a:ext>
              </a:extLst>
            </p:cNvPr>
            <p:cNvSpPr/>
            <p:nvPr/>
          </p:nvSpPr>
          <p:spPr>
            <a:xfrm rot="1984121">
              <a:off x="8807712" y="4024659"/>
              <a:ext cx="947786" cy="1342343"/>
            </a:xfrm>
            <a:custGeom>
              <a:avLst/>
              <a:gdLst/>
              <a:ahLst/>
              <a:cxnLst/>
              <a:rect l="l" t="t" r="r" b="b"/>
              <a:pathLst>
                <a:path w="2387678" h="3240000">
                  <a:moveTo>
                    <a:pt x="1645041" y="17032"/>
                  </a:moveTo>
                  <a:lnTo>
                    <a:pt x="2376264" y="17032"/>
                  </a:lnTo>
                  <a:lnTo>
                    <a:pt x="2376264" y="17033"/>
                  </a:lnTo>
                  <a:lnTo>
                    <a:pt x="1645042" y="17033"/>
                  </a:lnTo>
                  <a:close/>
                  <a:moveTo>
                    <a:pt x="0" y="17032"/>
                  </a:moveTo>
                  <a:lnTo>
                    <a:pt x="1379678" y="17032"/>
                  </a:lnTo>
                  <a:lnTo>
                    <a:pt x="1379678" y="996125"/>
                  </a:lnTo>
                  <a:lnTo>
                    <a:pt x="2376264" y="996125"/>
                  </a:lnTo>
                  <a:lnTo>
                    <a:pt x="2376264" y="3240000"/>
                  </a:lnTo>
                  <a:lnTo>
                    <a:pt x="0" y="3240000"/>
                  </a:lnTo>
                  <a:close/>
                  <a:moveTo>
                    <a:pt x="1498869" y="0"/>
                  </a:moveTo>
                  <a:lnTo>
                    <a:pt x="2387678" y="888809"/>
                  </a:lnTo>
                  <a:lnTo>
                    <a:pt x="1498869" y="888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80DC27C0-E36C-4038-B61F-CFA9C203FB92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72D5293D-F558-4698-B907-281A51499A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136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ABBCE54-810D-4FAA-8014-7A123FFDB817}"/>
              </a:ext>
            </a:extLst>
          </p:cNvPr>
          <p:cNvSpPr/>
          <p:nvPr/>
        </p:nvSpPr>
        <p:spPr>
          <a:xfrm>
            <a:off x="3362325" y="0"/>
            <a:ext cx="8829675" cy="15621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31C4CE43-BA09-401A-A637-24036D0B5AF1}"/>
              </a:ext>
            </a:extLst>
          </p:cNvPr>
          <p:cNvSpPr/>
          <p:nvPr/>
        </p:nvSpPr>
        <p:spPr>
          <a:xfrm>
            <a:off x="5815960" y="104454"/>
            <a:ext cx="5479898" cy="1353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Skills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C4BB1624-9A63-49ED-86DD-3E4D34E0FC70}"/>
              </a:ext>
            </a:extLst>
          </p:cNvPr>
          <p:cNvGrpSpPr/>
          <p:nvPr/>
        </p:nvGrpSpPr>
        <p:grpSpPr>
          <a:xfrm>
            <a:off x="5631635" y="2128184"/>
            <a:ext cx="6220989" cy="3878812"/>
            <a:chOff x="5631635" y="2128184"/>
            <a:chExt cx="6220989" cy="3878812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A57F9ABC-21DD-4DB5-B360-384703B14CD5}"/>
                </a:ext>
              </a:extLst>
            </p:cNvPr>
            <p:cNvGrpSpPr/>
            <p:nvPr/>
          </p:nvGrpSpPr>
          <p:grpSpPr>
            <a:xfrm>
              <a:off x="5631635" y="2328818"/>
              <a:ext cx="6220989" cy="3678178"/>
              <a:chOff x="1389486" y="3990487"/>
              <a:chExt cx="5249439" cy="2078466"/>
            </a:xfrm>
          </p:grpSpPr>
          <p:sp>
            <p:nvSpPr>
              <p:cNvPr id="16" name="สี่เหลี่ยมด้านขนาน 15">
                <a:extLst>
                  <a:ext uri="{FF2B5EF4-FFF2-40B4-BE49-F238E27FC236}">
                    <a16:creationId xmlns:a16="http://schemas.microsoft.com/office/drawing/2014/main" id="{D8CF532E-7B93-480B-B46E-984F862AD24A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สี่เหลี่ยมด้านขนาน 14">
                <a:extLst>
                  <a:ext uri="{FF2B5EF4-FFF2-40B4-BE49-F238E27FC236}">
                    <a16:creationId xmlns:a16="http://schemas.microsoft.com/office/drawing/2014/main" id="{9E324793-43F5-4DAC-A286-59DA80E06BD7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D5E215A-F04A-4BBD-A2F2-AFDC85338EFE}"/>
                </a:ext>
              </a:extLst>
            </p:cNvPr>
            <p:cNvSpPr/>
            <p:nvPr/>
          </p:nvSpPr>
          <p:spPr>
            <a:xfrm>
              <a:off x="5681316" y="2128184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B93C0C30-9288-49FA-85F7-25C76E6016F5}"/>
                </a:ext>
              </a:extLst>
            </p:cNvPr>
            <p:cNvSpPr/>
            <p:nvPr/>
          </p:nvSpPr>
          <p:spPr>
            <a:xfrm>
              <a:off x="6365140" y="3314420"/>
              <a:ext cx="4895850" cy="94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Skills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โดยทั่วไปนิยมใส่ความสามารถทางภาษาและคอมพิวเตอร์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รูปแบบอิสระ: รูปร่าง 1">
            <a:extLst>
              <a:ext uri="{FF2B5EF4-FFF2-40B4-BE49-F238E27FC236}">
                <a16:creationId xmlns:a16="http://schemas.microsoft.com/office/drawing/2014/main" id="{5A91C543-10B1-4A84-9690-DC106E183E72}"/>
              </a:ext>
            </a:extLst>
          </p:cNvPr>
          <p:cNvSpPr/>
          <p:nvPr/>
        </p:nvSpPr>
        <p:spPr>
          <a:xfrm>
            <a:off x="-19051" y="-19050"/>
            <a:ext cx="5088117" cy="6877050"/>
          </a:xfrm>
          <a:custGeom>
            <a:avLst/>
            <a:gdLst>
              <a:gd name="connsiteX0" fmla="*/ 4457700 w 4457700"/>
              <a:gd name="connsiteY0" fmla="*/ 9525 h 6877050"/>
              <a:gd name="connsiteX1" fmla="*/ 2876550 w 4457700"/>
              <a:gd name="connsiteY1" fmla="*/ 6877050 h 6877050"/>
              <a:gd name="connsiteX2" fmla="*/ 19050 w 4457700"/>
              <a:gd name="connsiteY2" fmla="*/ 6877050 h 6877050"/>
              <a:gd name="connsiteX3" fmla="*/ 0 w 4457700"/>
              <a:gd name="connsiteY3" fmla="*/ 0 h 6877050"/>
              <a:gd name="connsiteX4" fmla="*/ 4457700 w 4457700"/>
              <a:gd name="connsiteY4" fmla="*/ 9525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7700" h="6877050">
                <a:moveTo>
                  <a:pt x="4457700" y="9525"/>
                </a:moveTo>
                <a:lnTo>
                  <a:pt x="2876550" y="6877050"/>
                </a:lnTo>
                <a:lnTo>
                  <a:pt x="19050" y="6877050"/>
                </a:lnTo>
                <a:lnTo>
                  <a:pt x="0" y="0"/>
                </a:lnTo>
                <a:lnTo>
                  <a:pt x="4457700" y="9525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74000" r="-21000" b="-1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B8C5AE89-480A-4CBD-900B-58EEC8E4C0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312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DD9A6F2-7027-478C-9924-EEEDAEE10F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BDC13F8-04D5-4717-860C-9D9FEE2686F5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25704DE4-88D1-4100-8D30-128149A5C319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ตัวแอล 6">
              <a:extLst>
                <a:ext uri="{FF2B5EF4-FFF2-40B4-BE49-F238E27FC236}">
                  <a16:creationId xmlns:a16="http://schemas.microsoft.com/office/drawing/2014/main" id="{A15F7BB6-406F-499C-9A3A-CC5AE1ECA974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ตัวแอล 7">
              <a:extLst>
                <a:ext uri="{FF2B5EF4-FFF2-40B4-BE49-F238E27FC236}">
                  <a16:creationId xmlns:a16="http://schemas.microsoft.com/office/drawing/2014/main" id="{7E289932-20DD-42A6-B008-A6014232994F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C724D3D-B350-4AEB-B41A-6F1AA559C861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A8AB45A6-1EE0-4C2E-80AA-AC2E52E3AA57}"/>
              </a:ext>
            </a:extLst>
          </p:cNvPr>
          <p:cNvSpPr/>
          <p:nvPr/>
        </p:nvSpPr>
        <p:spPr>
          <a:xfrm>
            <a:off x="1625867" y="208308"/>
            <a:ext cx="8940268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36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Expression: Writing about language skills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4BFDDB2D-BD87-40EB-AFD3-9ADA10AFF2BC}"/>
              </a:ext>
            </a:extLst>
          </p:cNvPr>
          <p:cNvSpPr/>
          <p:nvPr/>
        </p:nvSpPr>
        <p:spPr>
          <a:xfrm flipH="1">
            <a:off x="10839449" y="5825608"/>
            <a:ext cx="1110627" cy="916199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0C884B07-11DE-4A58-92F0-DEF353A7545A}"/>
              </a:ext>
            </a:extLst>
          </p:cNvPr>
          <p:cNvGrpSpPr/>
          <p:nvPr/>
        </p:nvGrpSpPr>
        <p:grpSpPr>
          <a:xfrm>
            <a:off x="480076" y="1659079"/>
            <a:ext cx="5397625" cy="664285"/>
            <a:chOff x="480076" y="1659079"/>
            <a:chExt cx="5397625" cy="664285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073C09B2-2FAA-44F8-900A-4DCAFD6AD1BA}"/>
                </a:ext>
              </a:extLst>
            </p:cNvPr>
            <p:cNvGrpSpPr/>
            <p:nvPr/>
          </p:nvGrpSpPr>
          <p:grpSpPr>
            <a:xfrm>
              <a:off x="480076" y="1659079"/>
              <a:ext cx="5397625" cy="664285"/>
              <a:chOff x="723525" y="1790697"/>
              <a:chExt cx="5397625" cy="664285"/>
            </a:xfrm>
          </p:grpSpPr>
          <p:sp>
            <p:nvSpPr>
              <p:cNvPr id="14" name="สี่เหลี่ยมผืนผ้า: มุมมน 13">
                <a:extLst>
                  <a:ext uri="{FF2B5EF4-FFF2-40B4-BE49-F238E27FC236}">
                    <a16:creationId xmlns:a16="http://schemas.microsoft.com/office/drawing/2014/main" id="{F5FDC3D8-D53F-4FCC-8C23-DA540EC04184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92E4DAD9-BC8D-4B35-89CF-A08A25BDAF9E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965038DC-7201-452C-B5B7-8D82C5C2CF62}"/>
                </a:ext>
              </a:extLst>
            </p:cNvPr>
            <p:cNvSpPr/>
            <p:nvPr/>
          </p:nvSpPr>
          <p:spPr>
            <a:xfrm>
              <a:off x="1136362" y="1790126"/>
              <a:ext cx="4571893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Good command of spoken and written English.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146F9F43-9141-47DB-A104-827EF47BE871}"/>
              </a:ext>
            </a:extLst>
          </p:cNvPr>
          <p:cNvGrpSpPr/>
          <p:nvPr/>
        </p:nvGrpSpPr>
        <p:grpSpPr>
          <a:xfrm>
            <a:off x="480076" y="2562834"/>
            <a:ext cx="5397625" cy="664285"/>
            <a:chOff x="480076" y="2562834"/>
            <a:chExt cx="5397625" cy="664285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2154B715-EF28-4973-9FD8-B036FA28F7BB}"/>
                </a:ext>
              </a:extLst>
            </p:cNvPr>
            <p:cNvGrpSpPr/>
            <p:nvPr/>
          </p:nvGrpSpPr>
          <p:grpSpPr>
            <a:xfrm>
              <a:off x="480076" y="2562834"/>
              <a:ext cx="5397625" cy="664285"/>
              <a:chOff x="723525" y="1790697"/>
              <a:chExt cx="5397625" cy="664285"/>
            </a:xfrm>
          </p:grpSpPr>
          <p:sp>
            <p:nvSpPr>
              <p:cNvPr id="19" name="สี่เหลี่ยมผืนผ้า: มุมมน 18">
                <a:extLst>
                  <a:ext uri="{FF2B5EF4-FFF2-40B4-BE49-F238E27FC236}">
                    <a16:creationId xmlns:a16="http://schemas.microsoft.com/office/drawing/2014/main" id="{21F5E905-FFEA-4567-AA07-0CBE07A64222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id="{327AAECF-02DF-400E-BB9C-B4212A0EC2F7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EB6467EC-1AEB-4A8B-B57C-5A754D637D98}"/>
                </a:ext>
              </a:extLst>
            </p:cNvPr>
            <p:cNvSpPr/>
            <p:nvPr/>
          </p:nvSpPr>
          <p:spPr>
            <a:xfrm>
              <a:off x="1483968" y="2693275"/>
              <a:ext cx="3623364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Fluent in spoken and written English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D9CFC559-FDD0-4376-8F1F-81FE0CE5755B}"/>
              </a:ext>
            </a:extLst>
          </p:cNvPr>
          <p:cNvGrpSpPr/>
          <p:nvPr/>
        </p:nvGrpSpPr>
        <p:grpSpPr>
          <a:xfrm>
            <a:off x="480076" y="3516777"/>
            <a:ext cx="5397625" cy="664285"/>
            <a:chOff x="480076" y="3516777"/>
            <a:chExt cx="5397625" cy="664285"/>
          </a:xfrm>
        </p:grpSpPr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519C7248-BC66-426E-B3D2-E75F93C131D6}"/>
                </a:ext>
              </a:extLst>
            </p:cNvPr>
            <p:cNvGrpSpPr/>
            <p:nvPr/>
          </p:nvGrpSpPr>
          <p:grpSpPr>
            <a:xfrm>
              <a:off x="480076" y="3516777"/>
              <a:ext cx="5397625" cy="664285"/>
              <a:chOff x="723525" y="1790697"/>
              <a:chExt cx="5397625" cy="664285"/>
            </a:xfrm>
          </p:grpSpPr>
          <p:sp>
            <p:nvSpPr>
              <p:cNvPr id="22" name="สี่เหลี่ยมผืนผ้า: มุมมน 21">
                <a:extLst>
                  <a:ext uri="{FF2B5EF4-FFF2-40B4-BE49-F238E27FC236}">
                    <a16:creationId xmlns:a16="http://schemas.microsoft.com/office/drawing/2014/main" id="{0676D80F-2741-4940-B3E2-B05A0FCF2C42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วงรี 22">
                <a:extLst>
                  <a:ext uri="{FF2B5EF4-FFF2-40B4-BE49-F238E27FC236}">
                    <a16:creationId xmlns:a16="http://schemas.microsoft.com/office/drawing/2014/main" id="{C390622D-1838-4098-A68A-DA6E8C04BEBE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id="{C2526D20-971E-4D82-A3FE-88FCDE486DD7}"/>
                </a:ext>
              </a:extLst>
            </p:cNvPr>
            <p:cNvSpPr/>
            <p:nvPr/>
          </p:nvSpPr>
          <p:spPr>
            <a:xfrm>
              <a:off x="1168095" y="3677474"/>
              <a:ext cx="4510787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Capable of reading and understanding English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7D094BC3-5F2D-4ED0-B3BC-E99CDE1404BD}"/>
              </a:ext>
            </a:extLst>
          </p:cNvPr>
          <p:cNvGrpSpPr/>
          <p:nvPr/>
        </p:nvGrpSpPr>
        <p:grpSpPr>
          <a:xfrm>
            <a:off x="431675" y="4467085"/>
            <a:ext cx="5397625" cy="664285"/>
            <a:chOff x="431675" y="4467085"/>
            <a:chExt cx="5397625" cy="664285"/>
          </a:xfrm>
        </p:grpSpPr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FD0B13AB-73FE-44B8-A41F-4D05C468CEAB}"/>
                </a:ext>
              </a:extLst>
            </p:cNvPr>
            <p:cNvGrpSpPr/>
            <p:nvPr/>
          </p:nvGrpSpPr>
          <p:grpSpPr>
            <a:xfrm>
              <a:off x="431675" y="4467085"/>
              <a:ext cx="5397625" cy="664285"/>
              <a:chOff x="723525" y="1790697"/>
              <a:chExt cx="5397625" cy="664285"/>
            </a:xfrm>
          </p:grpSpPr>
          <p:sp>
            <p:nvSpPr>
              <p:cNvPr id="25" name="สี่เหลี่ยมผืนผ้า: มุมมน 24">
                <a:extLst>
                  <a:ext uri="{FF2B5EF4-FFF2-40B4-BE49-F238E27FC236}">
                    <a16:creationId xmlns:a16="http://schemas.microsoft.com/office/drawing/2014/main" id="{8D8F49A4-826B-450C-86B8-9C6AD7FAAAAF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86C07884-C317-49C7-ADA9-F1F3F421C875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</p:grpSp>
        <p:sp>
          <p:nvSpPr>
            <p:cNvPr id="30" name="สี่เหลี่ยมผืนผ้า 29">
              <a:extLst>
                <a:ext uri="{FF2B5EF4-FFF2-40B4-BE49-F238E27FC236}">
                  <a16:creationId xmlns:a16="http://schemas.microsoft.com/office/drawing/2014/main" id="{FA2F5BB0-DFE9-4E4F-BBCD-1C4F6C43FF6E}"/>
                </a:ext>
              </a:extLst>
            </p:cNvPr>
            <p:cNvSpPr/>
            <p:nvPr/>
          </p:nvSpPr>
          <p:spPr>
            <a:xfrm>
              <a:off x="1107782" y="4666951"/>
              <a:ext cx="4661854" cy="340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Able to handle English correspondence independently</a:t>
              </a:r>
              <a:endParaRPr lang="en-US" sz="1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4406E755-8348-49FC-AE7B-AD0041CEF310}"/>
              </a:ext>
            </a:extLst>
          </p:cNvPr>
          <p:cNvGrpSpPr/>
          <p:nvPr/>
        </p:nvGrpSpPr>
        <p:grpSpPr>
          <a:xfrm>
            <a:off x="6159625" y="1659079"/>
            <a:ext cx="5397625" cy="664285"/>
            <a:chOff x="6159625" y="1659079"/>
            <a:chExt cx="5397625" cy="664285"/>
          </a:xfrm>
        </p:grpSpPr>
        <p:grpSp>
          <p:nvGrpSpPr>
            <p:cNvPr id="31" name="กลุ่ม 30">
              <a:extLst>
                <a:ext uri="{FF2B5EF4-FFF2-40B4-BE49-F238E27FC236}">
                  <a16:creationId xmlns:a16="http://schemas.microsoft.com/office/drawing/2014/main" id="{364884A0-F4D4-4084-A2A3-C03B23E026FB}"/>
                </a:ext>
              </a:extLst>
            </p:cNvPr>
            <p:cNvGrpSpPr/>
            <p:nvPr/>
          </p:nvGrpSpPr>
          <p:grpSpPr>
            <a:xfrm>
              <a:off x="6159625" y="1659079"/>
              <a:ext cx="5397625" cy="664285"/>
              <a:chOff x="723525" y="1790697"/>
              <a:chExt cx="5397625" cy="664285"/>
            </a:xfrm>
          </p:grpSpPr>
          <p:sp>
            <p:nvSpPr>
              <p:cNvPr id="32" name="สี่เหลี่ยมผืนผ้า: มุมมน 31">
                <a:extLst>
                  <a:ext uri="{FF2B5EF4-FFF2-40B4-BE49-F238E27FC236}">
                    <a16:creationId xmlns:a16="http://schemas.microsoft.com/office/drawing/2014/main" id="{37B460E0-6060-42F3-A9F6-AEFDAB22D053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BBB37ABE-AF0F-46E1-933A-E5E138D6E11B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</p:grp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C7359B62-3B3B-43FB-AC24-96471ACE7C0C}"/>
                </a:ext>
              </a:extLst>
            </p:cNvPr>
            <p:cNvSpPr/>
            <p:nvPr/>
          </p:nvSpPr>
          <p:spPr>
            <a:xfrm>
              <a:off x="7783677" y="1780416"/>
              <a:ext cx="2479846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Possess working English.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9F3EC8C5-EC48-4CA4-ADA7-862A163E4BC0}"/>
              </a:ext>
            </a:extLst>
          </p:cNvPr>
          <p:cNvGrpSpPr/>
          <p:nvPr/>
        </p:nvGrpSpPr>
        <p:grpSpPr>
          <a:xfrm>
            <a:off x="6159625" y="2562834"/>
            <a:ext cx="5397625" cy="664285"/>
            <a:chOff x="6159625" y="2562834"/>
            <a:chExt cx="5397625" cy="664285"/>
          </a:xfrm>
        </p:grpSpPr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EA14ED94-DFA2-4D1B-9487-3D67233AA1A9}"/>
                </a:ext>
              </a:extLst>
            </p:cNvPr>
            <p:cNvGrpSpPr/>
            <p:nvPr/>
          </p:nvGrpSpPr>
          <p:grpSpPr>
            <a:xfrm>
              <a:off x="6159625" y="2562834"/>
              <a:ext cx="5397625" cy="664285"/>
              <a:chOff x="723525" y="1790697"/>
              <a:chExt cx="5397625" cy="664285"/>
            </a:xfrm>
          </p:grpSpPr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73801EBA-514B-44F1-AEDE-3D0D2A2701F5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id="{5361C2C9-5437-4988-9CA8-E1EEF4ECBCD4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</p:grpSp>
        <p:sp>
          <p:nvSpPr>
            <p:cNvPr id="44" name="สี่เหลี่ยมผืนผ้า 43">
              <a:extLst>
                <a:ext uri="{FF2B5EF4-FFF2-40B4-BE49-F238E27FC236}">
                  <a16:creationId xmlns:a16="http://schemas.microsoft.com/office/drawing/2014/main" id="{DF39AC49-23C0-4E5E-9EDA-8DF1A502BA0C}"/>
                </a:ext>
              </a:extLst>
            </p:cNvPr>
            <p:cNvSpPr/>
            <p:nvPr/>
          </p:nvSpPr>
          <p:spPr>
            <a:xfrm>
              <a:off x="7726546" y="2693275"/>
              <a:ext cx="2594108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Fair knowledge of English</a:t>
              </a:r>
            </a:p>
          </p:txBody>
        </p: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5DB38D54-3320-4329-A959-FAC39980836F}"/>
              </a:ext>
            </a:extLst>
          </p:cNvPr>
          <p:cNvGrpSpPr/>
          <p:nvPr/>
        </p:nvGrpSpPr>
        <p:grpSpPr>
          <a:xfrm>
            <a:off x="6159625" y="3516777"/>
            <a:ext cx="5397625" cy="664285"/>
            <a:chOff x="6159625" y="3516777"/>
            <a:chExt cx="5397625" cy="664285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B0D4AAF1-C02B-4B48-B322-A0B0431B6534}"/>
                </a:ext>
              </a:extLst>
            </p:cNvPr>
            <p:cNvGrpSpPr/>
            <p:nvPr/>
          </p:nvGrpSpPr>
          <p:grpSpPr>
            <a:xfrm>
              <a:off x="6159625" y="3516777"/>
              <a:ext cx="5397625" cy="664285"/>
              <a:chOff x="723525" y="1790697"/>
              <a:chExt cx="5397625" cy="664285"/>
            </a:xfrm>
          </p:grpSpPr>
          <p:sp>
            <p:nvSpPr>
              <p:cNvPr id="38" name="สี่เหลี่ยมผืนผ้า: มุมมน 37">
                <a:extLst>
                  <a:ext uri="{FF2B5EF4-FFF2-40B4-BE49-F238E27FC236}">
                    <a16:creationId xmlns:a16="http://schemas.microsoft.com/office/drawing/2014/main" id="{5A3A64D4-6E4F-439A-B2A4-F69431D72959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04E8FC90-E1B2-4FB1-A2DF-F6F3F9EDBC59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</p:grpSp>
        <p:sp>
          <p:nvSpPr>
            <p:cNvPr id="45" name="สี่เหลี่ยมผืนผ้า 44">
              <a:extLst>
                <a:ext uri="{FF2B5EF4-FFF2-40B4-BE49-F238E27FC236}">
                  <a16:creationId xmlns:a16="http://schemas.microsoft.com/office/drawing/2014/main" id="{EAF1FC8E-0A68-448B-8CEA-CD97B7741974}"/>
                </a:ext>
              </a:extLst>
            </p:cNvPr>
            <p:cNvSpPr/>
            <p:nvPr/>
          </p:nvSpPr>
          <p:spPr>
            <a:xfrm>
              <a:off x="7255874" y="3640088"/>
              <a:ext cx="3527632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Excellent in English communication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73E6617D-418D-4C9B-A716-AE5920797E13}"/>
              </a:ext>
            </a:extLst>
          </p:cNvPr>
          <p:cNvGrpSpPr/>
          <p:nvPr/>
        </p:nvGrpSpPr>
        <p:grpSpPr>
          <a:xfrm>
            <a:off x="6196949" y="4467085"/>
            <a:ext cx="5397625" cy="664285"/>
            <a:chOff x="6196949" y="4467085"/>
            <a:chExt cx="5397625" cy="664285"/>
          </a:xfrm>
        </p:grpSpPr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id="{359055C0-C5EC-4782-96CC-756056D158F8}"/>
                </a:ext>
              </a:extLst>
            </p:cNvPr>
            <p:cNvGrpSpPr/>
            <p:nvPr/>
          </p:nvGrpSpPr>
          <p:grpSpPr>
            <a:xfrm>
              <a:off x="6196949" y="4467085"/>
              <a:ext cx="5397625" cy="664285"/>
              <a:chOff x="723525" y="1790697"/>
              <a:chExt cx="5397625" cy="664285"/>
            </a:xfrm>
          </p:grpSpPr>
          <p:sp>
            <p:nvSpPr>
              <p:cNvPr id="41" name="สี่เหลี่ยมผืนผ้า: มุมมน 40">
                <a:extLst>
                  <a:ext uri="{FF2B5EF4-FFF2-40B4-BE49-F238E27FC236}">
                    <a16:creationId xmlns:a16="http://schemas.microsoft.com/office/drawing/2014/main" id="{B514AFE4-2A6D-467A-9289-85C7EB6CB3E4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วงรี 41">
                <a:extLst>
                  <a:ext uri="{FF2B5EF4-FFF2-40B4-BE49-F238E27FC236}">
                    <a16:creationId xmlns:a16="http://schemas.microsoft.com/office/drawing/2014/main" id="{B9374E8B-2C90-438F-A3E4-0CF477BA052C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</p:grpSp>
        <p:sp>
          <p:nvSpPr>
            <p:cNvPr id="46" name="สี่เหลี่ยมผืนผ้า 45">
              <a:extLst>
                <a:ext uri="{FF2B5EF4-FFF2-40B4-BE49-F238E27FC236}">
                  <a16:creationId xmlns:a16="http://schemas.microsoft.com/office/drawing/2014/main" id="{240CB1F5-53DE-47AE-BE13-926641F8EAA7}"/>
                </a:ext>
              </a:extLst>
            </p:cNvPr>
            <p:cNvSpPr/>
            <p:nvPr/>
          </p:nvSpPr>
          <p:spPr>
            <a:xfrm>
              <a:off x="7397987" y="4609666"/>
              <a:ext cx="3476273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Competent in English conversation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16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0507E076-CF61-4ACB-8A64-7E53AAF0C2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66" y="6130540"/>
            <a:ext cx="2990215" cy="60184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97D019BB-2D29-4728-8D43-7A3DBB054C61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C6DB84B2-6035-450C-AA0C-58D7F4F1896B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ตัวแอล 6">
              <a:extLst>
                <a:ext uri="{FF2B5EF4-FFF2-40B4-BE49-F238E27FC236}">
                  <a16:creationId xmlns:a16="http://schemas.microsoft.com/office/drawing/2014/main" id="{1AA13C4F-EA44-4EC2-B65E-8206B192867C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ตัวแอล 7">
              <a:extLst>
                <a:ext uri="{FF2B5EF4-FFF2-40B4-BE49-F238E27FC236}">
                  <a16:creationId xmlns:a16="http://schemas.microsoft.com/office/drawing/2014/main" id="{0C9267A8-D6B7-422C-84E5-70FF54424D38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DA535764-539D-48A5-B0FC-B9FD72AEAC0E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2914FBA-ACE6-4D6F-8D0B-A68DAEA4935E}"/>
              </a:ext>
            </a:extLst>
          </p:cNvPr>
          <p:cNvSpPr/>
          <p:nvPr/>
        </p:nvSpPr>
        <p:spPr>
          <a:xfrm>
            <a:off x="1936336" y="208308"/>
            <a:ext cx="8319329" cy="658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Some common computer skills</a:t>
            </a:r>
          </a:p>
        </p:txBody>
      </p: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6C79284C-01AA-4AD8-9BD3-BDD76B237333}"/>
              </a:ext>
            </a:extLst>
          </p:cNvPr>
          <p:cNvGrpSpPr/>
          <p:nvPr/>
        </p:nvGrpSpPr>
        <p:grpSpPr>
          <a:xfrm>
            <a:off x="480076" y="1659079"/>
            <a:ext cx="5397625" cy="664285"/>
            <a:chOff x="480076" y="1659079"/>
            <a:chExt cx="5397625" cy="664285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279F78F3-ED28-4C50-AFF8-045BA87076FC}"/>
                </a:ext>
              </a:extLst>
            </p:cNvPr>
            <p:cNvGrpSpPr/>
            <p:nvPr/>
          </p:nvGrpSpPr>
          <p:grpSpPr>
            <a:xfrm>
              <a:off x="480076" y="1659079"/>
              <a:ext cx="5397625" cy="664285"/>
              <a:chOff x="723525" y="1790697"/>
              <a:chExt cx="5397625" cy="664285"/>
            </a:xfrm>
          </p:grpSpPr>
          <p:sp>
            <p:nvSpPr>
              <p:cNvPr id="12" name="สี่เหลี่ยมผืนผ้า: มุมมน 11">
                <a:extLst>
                  <a:ext uri="{FF2B5EF4-FFF2-40B4-BE49-F238E27FC236}">
                    <a16:creationId xmlns:a16="http://schemas.microsoft.com/office/drawing/2014/main" id="{30428207-CC99-440B-A0CF-D176AB92703C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วงรี 12">
                <a:extLst>
                  <a:ext uri="{FF2B5EF4-FFF2-40B4-BE49-F238E27FC236}">
                    <a16:creationId xmlns:a16="http://schemas.microsoft.com/office/drawing/2014/main" id="{561A36BA-0899-43FA-B89C-019420D585A2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6C4E1D58-B1D9-4E5B-8157-76AECA696D65}"/>
                </a:ext>
              </a:extLst>
            </p:cNvPr>
            <p:cNvSpPr/>
            <p:nvPr/>
          </p:nvSpPr>
          <p:spPr>
            <a:xfrm>
              <a:off x="1407543" y="1811675"/>
              <a:ext cx="4088107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Operating systems (Windows and MacOS)</a:t>
              </a:r>
            </a:p>
          </p:txBody>
        </p: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8EDE7B63-1EC9-41C3-95CF-0C79583EBBBE}"/>
              </a:ext>
            </a:extLst>
          </p:cNvPr>
          <p:cNvGrpSpPr/>
          <p:nvPr/>
        </p:nvGrpSpPr>
        <p:grpSpPr>
          <a:xfrm>
            <a:off x="480076" y="2562834"/>
            <a:ext cx="5397625" cy="664285"/>
            <a:chOff x="480076" y="2562834"/>
            <a:chExt cx="5397625" cy="664285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B2DD339D-1B73-45E0-B997-1E623C191EF7}"/>
                </a:ext>
              </a:extLst>
            </p:cNvPr>
            <p:cNvGrpSpPr/>
            <p:nvPr/>
          </p:nvGrpSpPr>
          <p:grpSpPr>
            <a:xfrm>
              <a:off x="480076" y="2562834"/>
              <a:ext cx="5397625" cy="664285"/>
              <a:chOff x="723525" y="1790697"/>
              <a:chExt cx="5397625" cy="664285"/>
            </a:xfrm>
          </p:grpSpPr>
          <p:sp>
            <p:nvSpPr>
              <p:cNvPr id="15" name="สี่เหลี่ยมผืนผ้า: มุมมน 14">
                <a:extLst>
                  <a:ext uri="{FF2B5EF4-FFF2-40B4-BE49-F238E27FC236}">
                    <a16:creationId xmlns:a16="http://schemas.microsoft.com/office/drawing/2014/main" id="{835056E1-E86B-4D88-B0D9-F40AACAA3DA6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วงรี 15">
                <a:extLst>
                  <a:ext uri="{FF2B5EF4-FFF2-40B4-BE49-F238E27FC236}">
                    <a16:creationId xmlns:a16="http://schemas.microsoft.com/office/drawing/2014/main" id="{89F09DA4-027D-4441-9055-9B9CBD93D643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24" name="สี่เหลี่ยมผืนผ้า 23">
              <a:extLst>
                <a:ext uri="{FF2B5EF4-FFF2-40B4-BE49-F238E27FC236}">
                  <a16:creationId xmlns:a16="http://schemas.microsoft.com/office/drawing/2014/main" id="{0520945F-11C3-4D5B-9F4C-6EA58E485490}"/>
                </a:ext>
              </a:extLst>
            </p:cNvPr>
            <p:cNvSpPr/>
            <p:nvPr/>
          </p:nvSpPr>
          <p:spPr>
            <a:xfrm>
              <a:off x="1471051" y="2691188"/>
              <a:ext cx="3907352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fr-FR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Office suites (Microsoft Office, G Suite)</a:t>
              </a:r>
            </a:p>
          </p:txBody>
        </p: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B76C2948-BF98-4EAB-993C-C9BA7549703B}"/>
              </a:ext>
            </a:extLst>
          </p:cNvPr>
          <p:cNvGrpSpPr/>
          <p:nvPr/>
        </p:nvGrpSpPr>
        <p:grpSpPr>
          <a:xfrm>
            <a:off x="480076" y="3516777"/>
            <a:ext cx="5397625" cy="664285"/>
            <a:chOff x="480076" y="3516777"/>
            <a:chExt cx="5397625" cy="664285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2537674A-42C6-4563-80EA-CE30AC761769}"/>
                </a:ext>
              </a:extLst>
            </p:cNvPr>
            <p:cNvGrpSpPr/>
            <p:nvPr/>
          </p:nvGrpSpPr>
          <p:grpSpPr>
            <a:xfrm>
              <a:off x="480076" y="3516777"/>
              <a:ext cx="5397625" cy="664285"/>
              <a:chOff x="723525" y="1790697"/>
              <a:chExt cx="5397625" cy="664285"/>
            </a:xfrm>
          </p:grpSpPr>
          <p:sp>
            <p:nvSpPr>
              <p:cNvPr id="18" name="สี่เหลี่ยมผืนผ้า: มุมมน 17">
                <a:extLst>
                  <a:ext uri="{FF2B5EF4-FFF2-40B4-BE49-F238E27FC236}">
                    <a16:creationId xmlns:a16="http://schemas.microsoft.com/office/drawing/2014/main" id="{251D5EA6-B407-442D-A1CB-44E86831E5DB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วงรี 18">
                <a:extLst>
                  <a:ext uri="{FF2B5EF4-FFF2-40B4-BE49-F238E27FC236}">
                    <a16:creationId xmlns:a16="http://schemas.microsoft.com/office/drawing/2014/main" id="{75A52236-6A6B-4155-AAB8-9A6FF11B2F5B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sp>
          <p:nvSpPr>
            <p:cNvPr id="25" name="สี่เหลี่ยมผืนผ้า 24">
              <a:extLst>
                <a:ext uri="{FF2B5EF4-FFF2-40B4-BE49-F238E27FC236}">
                  <a16:creationId xmlns:a16="http://schemas.microsoft.com/office/drawing/2014/main" id="{D9A1B760-9E27-4A9E-9781-CA3BA306D99E}"/>
                </a:ext>
              </a:extLst>
            </p:cNvPr>
            <p:cNvSpPr/>
            <p:nvPr/>
          </p:nvSpPr>
          <p:spPr>
            <a:xfrm>
              <a:off x="1284625" y="3685475"/>
              <a:ext cx="4510787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Presentation software (PowerPoint, Keynote)</a:t>
              </a: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6AE0553D-08A9-4E37-8B26-7D585C761107}"/>
              </a:ext>
            </a:extLst>
          </p:cNvPr>
          <p:cNvGrpSpPr/>
          <p:nvPr/>
        </p:nvGrpSpPr>
        <p:grpSpPr>
          <a:xfrm>
            <a:off x="431675" y="4467085"/>
            <a:ext cx="5397625" cy="664285"/>
            <a:chOff x="431675" y="4467085"/>
            <a:chExt cx="5397625" cy="664285"/>
          </a:xfrm>
        </p:grpSpPr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C6F35F93-FFA2-4BD6-894F-5284D418DDA2}"/>
                </a:ext>
              </a:extLst>
            </p:cNvPr>
            <p:cNvGrpSpPr/>
            <p:nvPr/>
          </p:nvGrpSpPr>
          <p:grpSpPr>
            <a:xfrm>
              <a:off x="431675" y="4467085"/>
              <a:ext cx="5397625" cy="664285"/>
              <a:chOff x="723525" y="1790697"/>
              <a:chExt cx="5397625" cy="664285"/>
            </a:xfrm>
          </p:grpSpPr>
          <p:sp>
            <p:nvSpPr>
              <p:cNvPr id="21" name="สี่เหลี่ยมผืนผ้า: มุมมน 20">
                <a:extLst>
                  <a:ext uri="{FF2B5EF4-FFF2-40B4-BE49-F238E27FC236}">
                    <a16:creationId xmlns:a16="http://schemas.microsoft.com/office/drawing/2014/main" id="{9337430E-6A40-439A-87DB-04069F1ABE43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วงรี 21">
                <a:extLst>
                  <a:ext uri="{FF2B5EF4-FFF2-40B4-BE49-F238E27FC236}">
                    <a16:creationId xmlns:a16="http://schemas.microsoft.com/office/drawing/2014/main" id="{43FF9EB6-5D9E-4535-A766-FF9394ADAC34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</p:grpSp>
        <p:sp>
          <p:nvSpPr>
            <p:cNvPr id="26" name="สี่เหลี่ยมผืนผ้า 25">
              <a:extLst>
                <a:ext uri="{FF2B5EF4-FFF2-40B4-BE49-F238E27FC236}">
                  <a16:creationId xmlns:a16="http://schemas.microsoft.com/office/drawing/2014/main" id="{F0E914A3-EF7E-4DA4-934F-9E302A222F86}"/>
                </a:ext>
              </a:extLst>
            </p:cNvPr>
            <p:cNvSpPr/>
            <p:nvPr/>
          </p:nvSpPr>
          <p:spPr>
            <a:xfrm>
              <a:off x="1116997" y="4616438"/>
              <a:ext cx="4687630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Spreadsheets (Excel, Google Spreadsheets, etc.)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854D28AB-BF11-490D-8C95-1F9D266354B2}"/>
              </a:ext>
            </a:extLst>
          </p:cNvPr>
          <p:cNvGrpSpPr/>
          <p:nvPr/>
        </p:nvGrpSpPr>
        <p:grpSpPr>
          <a:xfrm>
            <a:off x="6159625" y="1659079"/>
            <a:ext cx="5397625" cy="683673"/>
            <a:chOff x="6159625" y="1659079"/>
            <a:chExt cx="5397625" cy="683673"/>
          </a:xfrm>
        </p:grpSpPr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20B77559-F2C6-4FDC-9003-8BB80306098B}"/>
                </a:ext>
              </a:extLst>
            </p:cNvPr>
            <p:cNvGrpSpPr/>
            <p:nvPr/>
          </p:nvGrpSpPr>
          <p:grpSpPr>
            <a:xfrm>
              <a:off x="6159625" y="1659079"/>
              <a:ext cx="5397625" cy="664285"/>
              <a:chOff x="723525" y="1790697"/>
              <a:chExt cx="5397625" cy="664285"/>
            </a:xfrm>
          </p:grpSpPr>
          <p:sp>
            <p:nvSpPr>
              <p:cNvPr id="28" name="สี่เหลี่ยมผืนผ้า: มุมมน 27">
                <a:extLst>
                  <a:ext uri="{FF2B5EF4-FFF2-40B4-BE49-F238E27FC236}">
                    <a16:creationId xmlns:a16="http://schemas.microsoft.com/office/drawing/2014/main" id="{A9F55B36-5CC7-4547-A747-3E2D9204A0B2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วงรี 28">
                <a:extLst>
                  <a:ext uri="{FF2B5EF4-FFF2-40B4-BE49-F238E27FC236}">
                    <a16:creationId xmlns:a16="http://schemas.microsoft.com/office/drawing/2014/main" id="{CC1926C8-F8A1-449A-A7C1-1215D911D6BC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</p:grpSp>
        <p:sp>
          <p:nvSpPr>
            <p:cNvPr id="39" name="สี่เหลี่ยมผืนผ้า 38">
              <a:extLst>
                <a:ext uri="{FF2B5EF4-FFF2-40B4-BE49-F238E27FC236}">
                  <a16:creationId xmlns:a16="http://schemas.microsoft.com/office/drawing/2014/main" id="{ACB57DD2-8244-48CD-857D-443E352DAE50}"/>
                </a:ext>
              </a:extLst>
            </p:cNvPr>
            <p:cNvSpPr/>
            <p:nvPr/>
          </p:nvSpPr>
          <p:spPr>
            <a:xfrm>
              <a:off x="7064154" y="1684110"/>
              <a:ext cx="3911071" cy="658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Communication and collaboration tools</a:t>
              </a: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(Slack, Skype, etc.)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FF126133-FD3D-45A8-BF42-8DB6CF801760}"/>
              </a:ext>
            </a:extLst>
          </p:cNvPr>
          <p:cNvGrpSpPr/>
          <p:nvPr/>
        </p:nvGrpSpPr>
        <p:grpSpPr>
          <a:xfrm>
            <a:off x="6159625" y="2562834"/>
            <a:ext cx="5397625" cy="690177"/>
            <a:chOff x="6159625" y="2562834"/>
            <a:chExt cx="5397625" cy="690177"/>
          </a:xfrm>
        </p:grpSpPr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D25927EF-C45D-423C-9016-3E2D6ECBBAF8}"/>
                </a:ext>
              </a:extLst>
            </p:cNvPr>
            <p:cNvGrpSpPr/>
            <p:nvPr/>
          </p:nvGrpSpPr>
          <p:grpSpPr>
            <a:xfrm>
              <a:off x="6159625" y="2562834"/>
              <a:ext cx="5397625" cy="664285"/>
              <a:chOff x="723525" y="1790697"/>
              <a:chExt cx="5397625" cy="664285"/>
            </a:xfrm>
          </p:grpSpPr>
          <p:sp>
            <p:nvSpPr>
              <p:cNvPr id="31" name="สี่เหลี่ยมผืนผ้า: มุมมน 30">
                <a:extLst>
                  <a:ext uri="{FF2B5EF4-FFF2-40B4-BE49-F238E27FC236}">
                    <a16:creationId xmlns:a16="http://schemas.microsoft.com/office/drawing/2014/main" id="{B0EE4E0A-990A-4A6B-9051-4755D85D93F2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วงรี 31">
                <a:extLst>
                  <a:ext uri="{FF2B5EF4-FFF2-40B4-BE49-F238E27FC236}">
                    <a16:creationId xmlns:a16="http://schemas.microsoft.com/office/drawing/2014/main" id="{22B85BD5-963F-495F-A67A-3EFDD4EE64A7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</p:grpSp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3D0221C6-5681-4AE4-99B1-93D63A8B44F5}"/>
                </a:ext>
              </a:extLst>
            </p:cNvPr>
            <p:cNvSpPr/>
            <p:nvPr/>
          </p:nvSpPr>
          <p:spPr>
            <a:xfrm>
              <a:off x="7288611" y="2594369"/>
              <a:ext cx="3544625" cy="658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Accounting software</a:t>
              </a:r>
            </a:p>
            <a:p>
              <a:pPr marR="0" lv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(QuickBooks, FreshBooks, Xero, etc.)</a:t>
              </a: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6F7ABD7E-349E-4EFE-9794-CDFF6C472BE2}"/>
              </a:ext>
            </a:extLst>
          </p:cNvPr>
          <p:cNvGrpSpPr/>
          <p:nvPr/>
        </p:nvGrpSpPr>
        <p:grpSpPr>
          <a:xfrm>
            <a:off x="6159625" y="3516777"/>
            <a:ext cx="5397625" cy="664285"/>
            <a:chOff x="6159625" y="3516777"/>
            <a:chExt cx="5397625" cy="664285"/>
          </a:xfrm>
        </p:grpSpPr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DE65F1D0-DB58-4825-9CF5-E9A72B5631D7}"/>
                </a:ext>
              </a:extLst>
            </p:cNvPr>
            <p:cNvGrpSpPr/>
            <p:nvPr/>
          </p:nvGrpSpPr>
          <p:grpSpPr>
            <a:xfrm>
              <a:off x="6159625" y="3516777"/>
              <a:ext cx="5397625" cy="664285"/>
              <a:chOff x="723525" y="1790697"/>
              <a:chExt cx="5397625" cy="664285"/>
            </a:xfrm>
          </p:grpSpPr>
          <p:sp>
            <p:nvSpPr>
              <p:cNvPr id="34" name="สี่เหลี่ยมผืนผ้า: มุมมน 33">
                <a:extLst>
                  <a:ext uri="{FF2B5EF4-FFF2-40B4-BE49-F238E27FC236}">
                    <a16:creationId xmlns:a16="http://schemas.microsoft.com/office/drawing/2014/main" id="{574503A0-743F-447B-8CB3-C281BE2F481D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7998B625-8A51-4FF8-8AC6-60C9594F0165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</p:grp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0A20E2AC-7ADE-409F-8FDE-BE5AC1D745AC}"/>
                </a:ext>
              </a:extLst>
            </p:cNvPr>
            <p:cNvSpPr/>
            <p:nvPr/>
          </p:nvSpPr>
          <p:spPr>
            <a:xfrm>
              <a:off x="6820275" y="3663184"/>
              <a:ext cx="4700774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Social media (Twitter, Facebook, Instagram, etc.)</a:t>
              </a:r>
              <a:endParaRPr lang="en-US" sz="1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17118B2E-17A7-426D-9F10-F1E1D8516D8F}"/>
              </a:ext>
            </a:extLst>
          </p:cNvPr>
          <p:cNvGrpSpPr/>
          <p:nvPr/>
        </p:nvGrpSpPr>
        <p:grpSpPr>
          <a:xfrm>
            <a:off x="6196949" y="4467085"/>
            <a:ext cx="5397625" cy="664285"/>
            <a:chOff x="6196949" y="4467085"/>
            <a:chExt cx="5397625" cy="664285"/>
          </a:xfrm>
        </p:grpSpPr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A5345EF9-241A-4AB1-A8D2-5125A676A78D}"/>
                </a:ext>
              </a:extLst>
            </p:cNvPr>
            <p:cNvGrpSpPr/>
            <p:nvPr/>
          </p:nvGrpSpPr>
          <p:grpSpPr>
            <a:xfrm>
              <a:off x="6196949" y="4467085"/>
              <a:ext cx="5397625" cy="664285"/>
              <a:chOff x="723525" y="1790697"/>
              <a:chExt cx="5397625" cy="664285"/>
            </a:xfrm>
          </p:grpSpPr>
          <p:sp>
            <p:nvSpPr>
              <p:cNvPr id="37" name="สี่เหลี่ยมผืนผ้า: มุมมน 36">
                <a:extLst>
                  <a:ext uri="{FF2B5EF4-FFF2-40B4-BE49-F238E27FC236}">
                    <a16:creationId xmlns:a16="http://schemas.microsoft.com/office/drawing/2014/main" id="{2E1472EB-774B-49A4-9224-D25B88CA7624}"/>
                  </a:ext>
                </a:extLst>
              </p:cNvPr>
              <p:cNvSpPr/>
              <p:nvPr/>
            </p:nvSpPr>
            <p:spPr>
              <a:xfrm>
                <a:off x="1053850" y="17907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วงรี 37">
                <a:extLst>
                  <a:ext uri="{FF2B5EF4-FFF2-40B4-BE49-F238E27FC236}">
                    <a16:creationId xmlns:a16="http://schemas.microsoft.com/office/drawing/2014/main" id="{13BA81DF-0F3B-42A2-8F7E-8A2CC67F2474}"/>
                  </a:ext>
                </a:extLst>
              </p:cNvPr>
              <p:cNvSpPr/>
              <p:nvPr/>
            </p:nvSpPr>
            <p:spPr>
              <a:xfrm>
                <a:off x="723525" y="1790697"/>
                <a:ext cx="660650" cy="6606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</p:grpSp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8320BD78-E6BB-4FF2-9465-8F13AD32FB33}"/>
                </a:ext>
              </a:extLst>
            </p:cNvPr>
            <p:cNvSpPr/>
            <p:nvPr/>
          </p:nvSpPr>
          <p:spPr>
            <a:xfrm>
              <a:off x="8089434" y="4616438"/>
              <a:ext cx="1860509" cy="37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Data visualization</a:t>
              </a:r>
            </a:p>
          </p:txBody>
        </p:sp>
      </p:grpSp>
      <p:sp>
        <p:nvSpPr>
          <p:cNvPr id="43" name="Trapezoid 13">
            <a:extLst>
              <a:ext uri="{FF2B5EF4-FFF2-40B4-BE49-F238E27FC236}">
                <a16:creationId xmlns:a16="http://schemas.microsoft.com/office/drawing/2014/main" id="{C15613FA-2DA1-43DA-806E-9109EB623661}"/>
              </a:ext>
            </a:extLst>
          </p:cNvPr>
          <p:cNvSpPr/>
          <p:nvPr/>
        </p:nvSpPr>
        <p:spPr>
          <a:xfrm>
            <a:off x="10263523" y="5547723"/>
            <a:ext cx="1378536" cy="116563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A22782F4-524C-4746-ACEB-F79E2B0B1135}"/>
              </a:ext>
            </a:extLst>
          </p:cNvPr>
          <p:cNvSpPr/>
          <p:nvPr/>
        </p:nvSpPr>
        <p:spPr>
          <a:xfrm>
            <a:off x="-28575" y="633971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Reference: </a:t>
            </a:r>
            <a:r>
              <a:rPr lang="en-US" sz="1400" u="sng" dirty="0">
                <a:solidFill>
                  <a:srgbClr val="00206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hlinkClick r:id="rId3"/>
              </a:rPr>
              <a:t>https</a:t>
            </a:r>
            <a:r>
              <a:rPr lang="en-US" sz="1400" u="sng" dirty="0">
                <a:solidFill>
                  <a:srgbClr val="0000FF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hlinkClick r:id="rId3"/>
              </a:rPr>
              <a:t>://www.indeed.com/career-advice/resumes-cover-letters/computer-skills</a:t>
            </a:r>
            <a:endParaRPr lang="en-US" sz="1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49647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4C81E991-EF67-4289-ABD6-A6F1191349CB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A90C662D-B1FD-4FD6-ACED-C2CF8089314A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รูปตัวแอล 5">
              <a:extLst>
                <a:ext uri="{FF2B5EF4-FFF2-40B4-BE49-F238E27FC236}">
                  <a16:creationId xmlns:a16="http://schemas.microsoft.com/office/drawing/2014/main" id="{BF94BE01-747E-449D-990A-01A3E69B9615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ตัวแอล 6">
              <a:extLst>
                <a:ext uri="{FF2B5EF4-FFF2-40B4-BE49-F238E27FC236}">
                  <a16:creationId xmlns:a16="http://schemas.microsoft.com/office/drawing/2014/main" id="{48C27C23-51F8-4593-93B2-9BF161679030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93E7A3F6-2F1F-4050-957F-88D3DAD644E0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9827312-CE67-434D-B9DB-FDA977D1E2A2}"/>
              </a:ext>
            </a:extLst>
          </p:cNvPr>
          <p:cNvSpPr/>
          <p:nvPr/>
        </p:nvSpPr>
        <p:spPr>
          <a:xfrm>
            <a:off x="2545829" y="208308"/>
            <a:ext cx="7524293" cy="658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 Interests</a:t>
            </a: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9FCB1DB-6908-4735-BF2D-C41DF131E348}"/>
              </a:ext>
            </a:extLst>
          </p:cNvPr>
          <p:cNvGrpSpPr/>
          <p:nvPr/>
        </p:nvGrpSpPr>
        <p:grpSpPr>
          <a:xfrm>
            <a:off x="6292264" y="2300333"/>
            <a:ext cx="5550715" cy="3375647"/>
            <a:chOff x="6292264" y="2300333"/>
            <a:chExt cx="5550715" cy="3375647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387CF76A-41F2-44A4-94AB-474417BA23CF}"/>
                </a:ext>
              </a:extLst>
            </p:cNvPr>
            <p:cNvGrpSpPr/>
            <p:nvPr/>
          </p:nvGrpSpPr>
          <p:grpSpPr>
            <a:xfrm>
              <a:off x="6292264" y="2500967"/>
              <a:ext cx="5550715" cy="3175013"/>
              <a:chOff x="1389486" y="3990487"/>
              <a:chExt cx="5249439" cy="2078466"/>
            </a:xfrm>
          </p:grpSpPr>
          <p:sp>
            <p:nvSpPr>
              <p:cNvPr id="11" name="สี่เหลี่ยมด้านขนาน 10">
                <a:extLst>
                  <a:ext uri="{FF2B5EF4-FFF2-40B4-BE49-F238E27FC236}">
                    <a16:creationId xmlns:a16="http://schemas.microsoft.com/office/drawing/2014/main" id="{3D903A89-2031-43A2-900A-D5A0CA46B7E5}"/>
                  </a:ext>
                </a:extLst>
              </p:cNvPr>
              <p:cNvSpPr/>
              <p:nvPr/>
            </p:nvSpPr>
            <p:spPr>
              <a:xfrm rot="21108391">
                <a:off x="1811002" y="3990487"/>
                <a:ext cx="4526121" cy="2078466"/>
              </a:xfrm>
              <a:prstGeom prst="parallelogram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สี่เหลี่ยมด้านขนาน 11">
                <a:extLst>
                  <a:ext uri="{FF2B5EF4-FFF2-40B4-BE49-F238E27FC236}">
                    <a16:creationId xmlns:a16="http://schemas.microsoft.com/office/drawing/2014/main" id="{A1F553E6-CB67-4AE5-A932-8E9D4AF6C2EE}"/>
                  </a:ext>
                </a:extLst>
              </p:cNvPr>
              <p:cNvSpPr/>
              <p:nvPr/>
            </p:nvSpPr>
            <p:spPr>
              <a:xfrm>
                <a:off x="1389486" y="4174486"/>
                <a:ext cx="5249439" cy="1710468"/>
              </a:xfrm>
              <a:prstGeom prst="parallelogram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id="{4091C0CA-D599-4693-8897-1E5EAFECE2B9}"/>
                </a:ext>
              </a:extLst>
            </p:cNvPr>
            <p:cNvSpPr/>
            <p:nvPr/>
          </p:nvSpPr>
          <p:spPr>
            <a:xfrm>
              <a:off x="6341945" y="2300333"/>
              <a:ext cx="626611" cy="579529"/>
            </a:xfrm>
            <a:custGeom>
              <a:avLst/>
              <a:gdLst/>
              <a:ahLst/>
              <a:cxnLst/>
              <a:rect l="l" t="t" r="r" b="b"/>
              <a:pathLst>
                <a:path w="152069" h="140643">
                  <a:moveTo>
                    <a:pt x="139177" y="0"/>
                  </a:moveTo>
                  <a:lnTo>
                    <a:pt x="152069" y="20510"/>
                  </a:lnTo>
                  <a:cubicBezTo>
                    <a:pt x="141326" y="25003"/>
                    <a:pt x="133415" y="31693"/>
                    <a:pt x="128336" y="40581"/>
                  </a:cubicBezTo>
                  <a:cubicBezTo>
                    <a:pt x="123257" y="49469"/>
                    <a:pt x="120425" y="62410"/>
                    <a:pt x="119839" y="79404"/>
                  </a:cubicBezTo>
                  <a:lnTo>
                    <a:pt x="147381" y="79404"/>
                  </a:lnTo>
                  <a:lnTo>
                    <a:pt x="147381" y="140643"/>
                  </a:lnTo>
                  <a:lnTo>
                    <a:pt x="90831" y="140643"/>
                  </a:lnTo>
                  <a:lnTo>
                    <a:pt x="90831" y="92297"/>
                  </a:lnTo>
                  <a:cubicBezTo>
                    <a:pt x="90831" y="66122"/>
                    <a:pt x="93957" y="47174"/>
                    <a:pt x="100207" y="35454"/>
                  </a:cubicBezTo>
                  <a:cubicBezTo>
                    <a:pt x="108412" y="19827"/>
                    <a:pt x="121401" y="8009"/>
                    <a:pt x="139177" y="0"/>
                  </a:cubicBezTo>
                  <a:close/>
                  <a:moveTo>
                    <a:pt x="48345" y="0"/>
                  </a:moveTo>
                  <a:lnTo>
                    <a:pt x="61238" y="20510"/>
                  </a:lnTo>
                  <a:cubicBezTo>
                    <a:pt x="50494" y="25003"/>
                    <a:pt x="42583" y="31693"/>
                    <a:pt x="37504" y="40581"/>
                  </a:cubicBezTo>
                  <a:cubicBezTo>
                    <a:pt x="32425" y="49469"/>
                    <a:pt x="29593" y="62410"/>
                    <a:pt x="29007" y="79404"/>
                  </a:cubicBezTo>
                  <a:lnTo>
                    <a:pt x="56550" y="79404"/>
                  </a:lnTo>
                  <a:lnTo>
                    <a:pt x="56550" y="140643"/>
                  </a:lnTo>
                  <a:lnTo>
                    <a:pt x="0" y="140643"/>
                  </a:lnTo>
                  <a:lnTo>
                    <a:pt x="0" y="92297"/>
                  </a:lnTo>
                  <a:cubicBezTo>
                    <a:pt x="0" y="66122"/>
                    <a:pt x="3125" y="47174"/>
                    <a:pt x="9376" y="35454"/>
                  </a:cubicBezTo>
                  <a:cubicBezTo>
                    <a:pt x="17580" y="19827"/>
                    <a:pt x="30570" y="8009"/>
                    <a:pt x="48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ADD2B5AB-B197-4729-B6A8-91A2125BA0FE}"/>
                </a:ext>
              </a:extLst>
            </p:cNvPr>
            <p:cNvSpPr/>
            <p:nvPr/>
          </p:nvSpPr>
          <p:spPr>
            <a:xfrm>
              <a:off x="6754266" y="3485763"/>
              <a:ext cx="4626710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Interests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นิยมใส่งานอดิเรกที่ผู้สมัครเห็นว่าเป็นประโยชน์ต่อการร่วมกิจกรรมนันทนาการให้แก่องค์กร(ถ้ามี)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42A81F2B-3500-420E-8E63-602800F669A5}"/>
              </a:ext>
            </a:extLst>
          </p:cNvPr>
          <p:cNvSpPr/>
          <p:nvPr/>
        </p:nvSpPr>
        <p:spPr>
          <a:xfrm>
            <a:off x="778330" y="1553676"/>
            <a:ext cx="5975936" cy="506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Personal interests</a:t>
            </a:r>
            <a:endParaRPr lang="en-US" sz="2200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Volunteer Work/Community Involvement</a:t>
            </a: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Club Memberships</a:t>
            </a: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Blogging</a:t>
            </a: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Sports</a:t>
            </a: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Art</a:t>
            </a: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Gaming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Traveling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Child Care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Pet Care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Music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Cooking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Collecting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Reading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055A84A-BC09-4059-BA85-7A6144D28C29}"/>
              </a:ext>
            </a:extLst>
          </p:cNvPr>
          <p:cNvSpPr/>
          <p:nvPr/>
        </p:nvSpPr>
        <p:spPr>
          <a:xfrm>
            <a:off x="5424257" y="6314709"/>
            <a:ext cx="6990513" cy="32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3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Reference: </a:t>
            </a:r>
            <a:r>
              <a:rPr lang="en-US" sz="1300" b="1" dirty="0">
                <a:solidFill>
                  <a:srgbClr val="519EA4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https://www.livecareer.com/resources/resumes/how-to/write/10-examples-of-good-interests-to-put-on-a-resume</a:t>
            </a:r>
            <a:endParaRPr lang="en-US" sz="1300" dirty="0">
              <a:solidFill>
                <a:srgbClr val="519EA4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2890B90B-56D9-4E24-8D93-6C99403988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80" y="6237523"/>
            <a:ext cx="2368777" cy="476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0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C5F7AEB1-89C6-455B-B8E3-868AA730C2A5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71E7B0CF-E4B9-4051-BBC2-82CC73CCA349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รูปตัวแอล 5">
              <a:extLst>
                <a:ext uri="{FF2B5EF4-FFF2-40B4-BE49-F238E27FC236}">
                  <a16:creationId xmlns:a16="http://schemas.microsoft.com/office/drawing/2014/main" id="{DB73F636-5821-4459-B2AB-6EE4E56E58C9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ตัวแอล 6">
              <a:extLst>
                <a:ext uri="{FF2B5EF4-FFF2-40B4-BE49-F238E27FC236}">
                  <a16:creationId xmlns:a16="http://schemas.microsoft.com/office/drawing/2014/main" id="{38513F6B-4667-4F23-B5C5-0301763B0581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2D2552C-43DA-459E-996F-DDEB8E928D85}"/>
              </a:ext>
            </a:extLst>
          </p:cNvPr>
          <p:cNvSpPr/>
          <p:nvPr/>
        </p:nvSpPr>
        <p:spPr>
          <a:xfrm>
            <a:off x="2345039" y="208308"/>
            <a:ext cx="7501925" cy="658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Resume: Reference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F3B9A33-3A80-4585-B69E-45811F4019FA}"/>
              </a:ext>
            </a:extLst>
          </p:cNvPr>
          <p:cNvGrpSpPr/>
          <p:nvPr/>
        </p:nvGrpSpPr>
        <p:grpSpPr>
          <a:xfrm>
            <a:off x="2744680" y="1691936"/>
            <a:ext cx="6702640" cy="1589103"/>
            <a:chOff x="2744680" y="1691936"/>
            <a:chExt cx="6702640" cy="1589103"/>
          </a:xfrm>
        </p:grpSpPr>
        <p:sp>
          <p:nvSpPr>
            <p:cNvPr id="9" name="สี่เหลี่ยมผืนผ้า: พับมุม 8">
              <a:extLst>
                <a:ext uri="{FF2B5EF4-FFF2-40B4-BE49-F238E27FC236}">
                  <a16:creationId xmlns:a16="http://schemas.microsoft.com/office/drawing/2014/main" id="{3AB33EE4-53F7-42CD-BD66-7907C65F1A18}"/>
                </a:ext>
              </a:extLst>
            </p:cNvPr>
            <p:cNvSpPr/>
            <p:nvPr/>
          </p:nvSpPr>
          <p:spPr>
            <a:xfrm>
              <a:off x="2744680" y="1691936"/>
              <a:ext cx="6702640" cy="1589103"/>
            </a:xfrm>
            <a:prstGeom prst="foldedCorner">
              <a:avLst>
                <a:gd name="adj" fmla="val 34544"/>
              </a:avLst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2C2F6490-CD20-4F4C-A1EF-32376E2C3A26}"/>
                </a:ext>
              </a:extLst>
            </p:cNvPr>
            <p:cNvSpPr/>
            <p:nvPr/>
          </p:nvSpPr>
          <p:spPr>
            <a:xfrm>
              <a:off x="3048000" y="1803223"/>
              <a:ext cx="6096000" cy="13665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Reference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ใน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resume 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ของ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Ms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Anchalee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Tumdee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ใส่ข้อมูลของหัวหน้างานในอดีต เพื่อยืนยันความสามารถและประสบการณ์การทำงานของผู้สมัคร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A6BA0D9B-2863-41C9-9F43-7CF842CDBF72}"/>
              </a:ext>
            </a:extLst>
          </p:cNvPr>
          <p:cNvSpPr/>
          <p:nvPr/>
        </p:nvSpPr>
        <p:spPr>
          <a:xfrm>
            <a:off x="2744680" y="3576962"/>
            <a:ext cx="607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79755" algn="l"/>
              </a:tabLst>
            </a:pPr>
            <a:r>
              <a:rPr lang="en-US" b="1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Generally, the best people to include as references are:</a:t>
            </a:r>
            <a:endParaRPr lang="en-US" sz="1400" dirty="0">
              <a:solidFill>
                <a:srgbClr val="519EA4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847E80D2-DE33-4F1B-A0F9-8A8FCD4BE412}"/>
              </a:ext>
            </a:extLst>
          </p:cNvPr>
          <p:cNvSpPr/>
          <p:nvPr/>
        </p:nvSpPr>
        <p:spPr>
          <a:xfrm>
            <a:off x="3048000" y="4067045"/>
            <a:ext cx="6096000" cy="2198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  <a:tab pos="579755" algn="l"/>
              </a:tabLst>
            </a:pPr>
            <a:r>
              <a:rPr lang="en-US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Current or former manager or direct supervisor</a:t>
            </a:r>
            <a:endParaRPr lang="en-US" sz="1400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  <a:tab pos="579755" algn="l"/>
              </a:tabLst>
            </a:pPr>
            <a:r>
              <a:rPr lang="en-US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Current or former co-worker</a:t>
            </a:r>
            <a:endParaRPr lang="en-US" sz="1400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  <a:tab pos="579755" algn="l"/>
              </a:tabLst>
            </a:pPr>
            <a:r>
              <a:rPr lang="en-US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Current or former employees/direct reports</a:t>
            </a:r>
            <a:endParaRPr lang="en-US" sz="1400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  <a:tab pos="579755" algn="l"/>
              </a:tabLst>
            </a:pPr>
            <a:r>
              <a:rPr lang="en-US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Academic advisor</a:t>
            </a:r>
            <a:endParaRPr lang="en-US" sz="1400" dirty="0">
              <a:solidFill>
                <a:srgbClr val="519EA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  <a:tab pos="579755" algn="l"/>
              </a:tabLst>
            </a:pPr>
            <a:r>
              <a:rPr lang="en-US" dirty="0">
                <a:solidFill>
                  <a:srgbClr val="519EA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Professional mentor</a:t>
            </a:r>
            <a:endParaRPr lang="en-US" sz="1400" dirty="0">
              <a:solidFill>
                <a:srgbClr val="519EA4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87FCAC72-3F82-4B89-996D-FF068E4C2861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9C005011-DFA0-45C3-BD00-BBDD01E3E1AB}"/>
              </a:ext>
            </a:extLst>
          </p:cNvPr>
          <p:cNvGrpSpPr/>
          <p:nvPr/>
        </p:nvGrpSpPr>
        <p:grpSpPr>
          <a:xfrm>
            <a:off x="4419600" y="3382380"/>
            <a:ext cx="3324225" cy="1919393"/>
            <a:chOff x="4419600" y="3382380"/>
            <a:chExt cx="3324225" cy="1919393"/>
          </a:xfrm>
        </p:grpSpPr>
        <p:sp>
          <p:nvSpPr>
            <p:cNvPr id="13" name="สี่เหลี่ยมผืนผ้า: มุมมน 12">
              <a:extLst>
                <a:ext uri="{FF2B5EF4-FFF2-40B4-BE49-F238E27FC236}">
                  <a16:creationId xmlns:a16="http://schemas.microsoft.com/office/drawing/2014/main" id="{4D6E14B5-1CD5-4F0B-A711-C29B69954872}"/>
                </a:ext>
              </a:extLst>
            </p:cNvPr>
            <p:cNvSpPr/>
            <p:nvPr/>
          </p:nvSpPr>
          <p:spPr>
            <a:xfrm>
              <a:off x="4419600" y="3382380"/>
              <a:ext cx="3324225" cy="1919393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สี่เหลี่ยมผืนผ้า: มุมมน 13">
              <a:extLst>
                <a:ext uri="{FF2B5EF4-FFF2-40B4-BE49-F238E27FC236}">
                  <a16:creationId xmlns:a16="http://schemas.microsoft.com/office/drawing/2014/main" id="{BB1A666B-DA4A-4651-B69C-889A6F52D342}"/>
                </a:ext>
              </a:extLst>
            </p:cNvPr>
            <p:cNvSpPr/>
            <p:nvPr/>
          </p:nvSpPr>
          <p:spPr>
            <a:xfrm>
              <a:off x="4566314" y="3590925"/>
              <a:ext cx="2997520" cy="661579"/>
            </a:xfrm>
            <a:prstGeom prst="round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loud" panose="02000000000000000000" pitchFamily="50" charset="-34"/>
                  <a:cs typeface="Cloud" panose="02000000000000000000" pitchFamily="50" charset="-34"/>
                </a:rPr>
                <a:t>American English</a:t>
              </a:r>
            </a:p>
          </p:txBody>
        </p:sp>
        <p:sp>
          <p:nvSpPr>
            <p:cNvPr id="15" name="สี่เหลี่ยมผืนผ้า 14">
              <a:extLst>
                <a:ext uri="{FF2B5EF4-FFF2-40B4-BE49-F238E27FC236}">
                  <a16:creationId xmlns:a16="http://schemas.microsoft.com/office/drawing/2014/main" id="{6F0BDDF5-6C32-4E93-9944-74D4E1EEEA03}"/>
                </a:ext>
              </a:extLst>
            </p:cNvPr>
            <p:cNvSpPr/>
            <p:nvPr/>
          </p:nvSpPr>
          <p:spPr>
            <a:xfrm>
              <a:off x="4632491" y="4439130"/>
              <a:ext cx="2865166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Resume</a:t>
              </a:r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5E37FB2-AA68-4BCE-860E-C5B3A53E9F3E}"/>
              </a:ext>
            </a:extLst>
          </p:cNvPr>
          <p:cNvGrpSpPr/>
          <p:nvPr/>
        </p:nvGrpSpPr>
        <p:grpSpPr>
          <a:xfrm>
            <a:off x="209550" y="3382380"/>
            <a:ext cx="4136693" cy="1919393"/>
            <a:chOff x="209550" y="3382380"/>
            <a:chExt cx="4136693" cy="1919393"/>
          </a:xfrm>
        </p:grpSpPr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846BC88F-57D9-4F78-AB83-F120FFC30555}"/>
                </a:ext>
              </a:extLst>
            </p:cNvPr>
            <p:cNvGrpSpPr/>
            <p:nvPr/>
          </p:nvGrpSpPr>
          <p:grpSpPr>
            <a:xfrm>
              <a:off x="209550" y="3382380"/>
              <a:ext cx="3324225" cy="1919393"/>
              <a:chOff x="209550" y="3382380"/>
              <a:chExt cx="3324225" cy="1919393"/>
            </a:xfrm>
          </p:grpSpPr>
          <p:sp>
            <p:nvSpPr>
              <p:cNvPr id="4" name="สี่เหลี่ยมผืนผ้า: มุมมน 3">
                <a:extLst>
                  <a:ext uri="{FF2B5EF4-FFF2-40B4-BE49-F238E27FC236}">
                    <a16:creationId xmlns:a16="http://schemas.microsoft.com/office/drawing/2014/main" id="{F18148B6-D263-403C-9CA8-38EA2141CA41}"/>
                  </a:ext>
                </a:extLst>
              </p:cNvPr>
              <p:cNvSpPr/>
              <p:nvPr/>
            </p:nvSpPr>
            <p:spPr>
              <a:xfrm>
                <a:off x="209550" y="3382380"/>
                <a:ext cx="3324225" cy="1919393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สี่เหลี่ยมผืนผ้า: มุมมน 4">
                <a:extLst>
                  <a:ext uri="{FF2B5EF4-FFF2-40B4-BE49-F238E27FC236}">
                    <a16:creationId xmlns:a16="http://schemas.microsoft.com/office/drawing/2014/main" id="{CEBEEB82-38F5-4796-A0B5-1A7B453F3EB1}"/>
                  </a:ext>
                </a:extLst>
              </p:cNvPr>
              <p:cNvSpPr/>
              <p:nvPr/>
            </p:nvSpPr>
            <p:spPr>
              <a:xfrm>
                <a:off x="356264" y="3590925"/>
                <a:ext cx="2997520" cy="661579"/>
              </a:xfrm>
              <a:prstGeom prst="roundRect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Cloud" panose="02000000000000000000" pitchFamily="50" charset="-34"/>
                    <a:cs typeface="Cloud" panose="02000000000000000000" pitchFamily="50" charset="-34"/>
                  </a:rPr>
                  <a:t>French</a:t>
                </a:r>
              </a:p>
            </p:txBody>
          </p:sp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78588374-9052-4BC7-8479-FEAC6C6012EE}"/>
                  </a:ext>
                </a:extLst>
              </p:cNvPr>
              <p:cNvSpPr/>
              <p:nvPr/>
            </p:nvSpPr>
            <p:spPr>
              <a:xfrm>
                <a:off x="422441" y="4439130"/>
                <a:ext cx="2865166" cy="65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Résumé</a:t>
                </a:r>
              </a:p>
            </p:txBody>
          </p:sp>
        </p:grpSp>
        <p:sp>
          <p:nvSpPr>
            <p:cNvPr id="19" name="ลูกศร: ขวาท้ายขีด 18">
              <a:extLst>
                <a:ext uri="{FF2B5EF4-FFF2-40B4-BE49-F238E27FC236}">
                  <a16:creationId xmlns:a16="http://schemas.microsoft.com/office/drawing/2014/main" id="{7080F1BD-28DE-41B3-A672-97FC7CF7E661}"/>
                </a:ext>
              </a:extLst>
            </p:cNvPr>
            <p:cNvSpPr/>
            <p:nvPr/>
          </p:nvSpPr>
          <p:spPr>
            <a:xfrm>
              <a:off x="3660443" y="3829050"/>
              <a:ext cx="685800" cy="1009650"/>
            </a:xfrm>
            <a:prstGeom prst="striped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44F394EC-F7ED-45AE-8CE1-6F796425EAFD}"/>
              </a:ext>
            </a:extLst>
          </p:cNvPr>
          <p:cNvGrpSpPr/>
          <p:nvPr/>
        </p:nvGrpSpPr>
        <p:grpSpPr>
          <a:xfrm>
            <a:off x="7843837" y="3382380"/>
            <a:ext cx="4110038" cy="1929398"/>
            <a:chOff x="7843837" y="3382380"/>
            <a:chExt cx="4110038" cy="1929398"/>
          </a:xfrm>
        </p:grpSpPr>
        <p:grpSp>
          <p:nvGrpSpPr>
            <p:cNvPr id="30" name="กลุ่ม 29">
              <a:extLst>
                <a:ext uri="{FF2B5EF4-FFF2-40B4-BE49-F238E27FC236}">
                  <a16:creationId xmlns:a16="http://schemas.microsoft.com/office/drawing/2014/main" id="{FC7A7AEB-5331-4677-9A9A-2CD75D5836D2}"/>
                </a:ext>
              </a:extLst>
            </p:cNvPr>
            <p:cNvGrpSpPr/>
            <p:nvPr/>
          </p:nvGrpSpPr>
          <p:grpSpPr>
            <a:xfrm>
              <a:off x="8629650" y="3382380"/>
              <a:ext cx="3324225" cy="1929398"/>
              <a:chOff x="8629650" y="3382380"/>
              <a:chExt cx="3324225" cy="1929398"/>
            </a:xfrm>
          </p:grpSpPr>
          <p:sp>
            <p:nvSpPr>
              <p:cNvPr id="16" name="สี่เหลี่ยมผืนผ้า: มุมมน 15">
                <a:extLst>
                  <a:ext uri="{FF2B5EF4-FFF2-40B4-BE49-F238E27FC236}">
                    <a16:creationId xmlns:a16="http://schemas.microsoft.com/office/drawing/2014/main" id="{717D8D1B-53D5-4DA2-8FC9-291B59776BC9}"/>
                  </a:ext>
                </a:extLst>
              </p:cNvPr>
              <p:cNvSpPr/>
              <p:nvPr/>
            </p:nvSpPr>
            <p:spPr>
              <a:xfrm>
                <a:off x="8629650" y="3382380"/>
                <a:ext cx="3324225" cy="1919393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สี่เหลี่ยมผืนผ้า: มุมมน 16">
                <a:extLst>
                  <a:ext uri="{FF2B5EF4-FFF2-40B4-BE49-F238E27FC236}">
                    <a16:creationId xmlns:a16="http://schemas.microsoft.com/office/drawing/2014/main" id="{1415B440-2304-46AC-95DC-43A136124CF7}"/>
                  </a:ext>
                </a:extLst>
              </p:cNvPr>
              <p:cNvSpPr/>
              <p:nvPr/>
            </p:nvSpPr>
            <p:spPr>
              <a:xfrm>
                <a:off x="8776364" y="3590925"/>
                <a:ext cx="2997520" cy="661579"/>
              </a:xfrm>
              <a:prstGeom prst="roundRect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Cloud" panose="02000000000000000000" pitchFamily="50" charset="-34"/>
                    <a:cs typeface="Cloud" panose="02000000000000000000" pitchFamily="50" charset="-34"/>
                  </a:rPr>
                  <a:t>British English</a:t>
                </a:r>
              </a:p>
            </p:txBody>
          </p:sp>
          <p:sp>
            <p:nvSpPr>
              <p:cNvPr id="18" name="สี่เหลี่ยมผืนผ้า 17">
                <a:extLst>
                  <a:ext uri="{FF2B5EF4-FFF2-40B4-BE49-F238E27FC236}">
                    <a16:creationId xmlns:a16="http://schemas.microsoft.com/office/drawing/2014/main" id="{357C6583-4D07-476B-A42E-018D9EDCADC0}"/>
                  </a:ext>
                </a:extLst>
              </p:cNvPr>
              <p:cNvSpPr/>
              <p:nvPr/>
            </p:nvSpPr>
            <p:spPr>
              <a:xfrm>
                <a:off x="8842541" y="4369982"/>
                <a:ext cx="2865166" cy="941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Curriculum Vitae (CV)</a:t>
                </a:r>
              </a:p>
            </p:txBody>
          </p:sp>
        </p:grpSp>
        <p:sp>
          <p:nvSpPr>
            <p:cNvPr id="20" name="ลูกศร: ขวาท้ายขีด 19">
              <a:extLst>
                <a:ext uri="{FF2B5EF4-FFF2-40B4-BE49-F238E27FC236}">
                  <a16:creationId xmlns:a16="http://schemas.microsoft.com/office/drawing/2014/main" id="{0F75BC3A-6ABC-467B-9242-131C421E278A}"/>
                </a:ext>
              </a:extLst>
            </p:cNvPr>
            <p:cNvSpPr/>
            <p:nvPr/>
          </p:nvSpPr>
          <p:spPr>
            <a:xfrm rot="10800000">
              <a:off x="7843837" y="3837251"/>
              <a:ext cx="685800" cy="1009650"/>
            </a:xfrm>
            <a:prstGeom prst="striped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BDD68769-A546-42E8-8987-327209EAC75D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6419E035-D2DE-4A0A-ABD6-D3A4A10A075C}"/>
              </a:ext>
            </a:extLst>
          </p:cNvPr>
          <p:cNvSpPr/>
          <p:nvPr/>
        </p:nvSpPr>
        <p:spPr>
          <a:xfrm>
            <a:off x="0" y="-1"/>
            <a:ext cx="12192000" cy="1075267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ประวัติ, ประวัติย่อ, ทำให้งานต้นแบบ, แอพลิเคชัน, ใช้">
            <a:extLst>
              <a:ext uri="{FF2B5EF4-FFF2-40B4-BE49-F238E27FC236}">
                <a16:creationId xmlns:a16="http://schemas.microsoft.com/office/drawing/2014/main" id="{C2CCFC47-D7EC-453B-B434-6CCBB316E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11250" r="6571" b="7639"/>
          <a:stretch/>
        </p:blipFill>
        <p:spPr bwMode="auto">
          <a:xfrm rot="1143465">
            <a:off x="5151681" y="392486"/>
            <a:ext cx="1888638" cy="2501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42E0C937-0BF1-4ECA-AB61-88384658E3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620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25FA08F-8A3B-4E64-9152-F11D65B10DD7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FA3D486-2FB3-403C-8EB5-AA035F5F0B3A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91D87E52-107E-4343-9C33-DEAF5C7AAD4C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FF82EBDF-3868-46F5-903B-76F9D7329068}"/>
                </a:ext>
              </a:extLst>
            </p:cNvPr>
            <p:cNvSpPr/>
            <p:nvPr/>
          </p:nvSpPr>
          <p:spPr>
            <a:xfrm>
              <a:off x="2067333" y="208308"/>
              <a:ext cx="8057334" cy="6586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64389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Vocabulary: Resume and Curriculum Vitae</a:t>
              </a:r>
            </a:p>
          </p:txBody>
        </p:sp>
        <p:sp>
          <p:nvSpPr>
            <p:cNvPr id="8" name="รูปตัวแอล 7">
              <a:extLst>
                <a:ext uri="{FF2B5EF4-FFF2-40B4-BE49-F238E27FC236}">
                  <a16:creationId xmlns:a16="http://schemas.microsoft.com/office/drawing/2014/main" id="{7E996391-9F75-44A9-A119-E87A90B00FCE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รูปตัวแอล 8">
              <a:extLst>
                <a:ext uri="{FF2B5EF4-FFF2-40B4-BE49-F238E27FC236}">
                  <a16:creationId xmlns:a16="http://schemas.microsoft.com/office/drawing/2014/main" id="{8932A03C-7AC7-4918-8F96-89147EDE3CCF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BB8C588-9685-4544-912C-320D2675C05D}"/>
              </a:ext>
            </a:extLst>
          </p:cNvPr>
          <p:cNvSpPr/>
          <p:nvPr/>
        </p:nvSpPr>
        <p:spPr>
          <a:xfrm>
            <a:off x="2395536" y="1854153"/>
            <a:ext cx="2786063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716280" algn="l"/>
              </a:tabLst>
            </a:pPr>
            <a:r>
              <a:rPr lang="en-US" sz="4000" b="1" dirty="0">
                <a:solidFill>
                  <a:schemeClr val="accent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Examples</a:t>
            </a:r>
            <a:endParaRPr lang="en-US" sz="4000" dirty="0">
              <a:solidFill>
                <a:schemeClr val="accent4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74FBECF-5BB7-498F-8AF7-B2698E8A96DE}"/>
              </a:ext>
            </a:extLst>
          </p:cNvPr>
          <p:cNvGrpSpPr/>
          <p:nvPr/>
        </p:nvGrpSpPr>
        <p:grpSpPr>
          <a:xfrm>
            <a:off x="2395537" y="2654372"/>
            <a:ext cx="7539038" cy="2905125"/>
            <a:chOff x="2395537" y="2654372"/>
            <a:chExt cx="7539038" cy="2905125"/>
          </a:xfrm>
        </p:grpSpPr>
        <p:sp>
          <p:nvSpPr>
            <p:cNvPr id="11" name="สี่เหลี่ยมผืนผ้า: พับมุม 10">
              <a:extLst>
                <a:ext uri="{FF2B5EF4-FFF2-40B4-BE49-F238E27FC236}">
                  <a16:creationId xmlns:a16="http://schemas.microsoft.com/office/drawing/2014/main" id="{3B94B94A-043C-4E2B-95CB-CFA07783239A}"/>
                </a:ext>
              </a:extLst>
            </p:cNvPr>
            <p:cNvSpPr/>
            <p:nvPr/>
          </p:nvSpPr>
          <p:spPr>
            <a:xfrm>
              <a:off x="2395537" y="2654372"/>
              <a:ext cx="7539038" cy="2905125"/>
            </a:xfrm>
            <a:prstGeom prst="foldedCorner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678E31E4-A7FB-41AE-9FC6-FFDDE609E1D6}"/>
                </a:ext>
              </a:extLst>
            </p:cNvPr>
            <p:cNvSpPr/>
            <p:nvPr/>
          </p:nvSpPr>
          <p:spPr>
            <a:xfrm>
              <a:off x="2661138" y="3005607"/>
              <a:ext cx="6873388" cy="22026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5000"/>
                </a:lnSpc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You can post your </a:t>
              </a:r>
              <a:r>
                <a:rPr lang="en-US" sz="2800" i="1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resume</a:t>
              </a:r>
              <a:r>
                <a:rPr lang="en-US" sz="2800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on the website free of charge.</a:t>
              </a:r>
            </a:p>
            <a:p>
              <a:pPr marL="457200" indent="-457200">
                <a:lnSpc>
                  <a:spcPct val="115000"/>
                </a:lnSpc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Send a full </a:t>
              </a:r>
              <a:r>
                <a:rPr lang="en-US" sz="2800" i="1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CV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with your job application.</a:t>
              </a:r>
            </a:p>
          </p:txBody>
        </p:sp>
      </p:grpSp>
      <p:pic>
        <p:nvPicPr>
          <p:cNvPr id="13" name="Picture 1">
            <a:extLst>
              <a:ext uri="{FF2B5EF4-FFF2-40B4-BE49-F238E27FC236}">
                <a16:creationId xmlns:a16="http://schemas.microsoft.com/office/drawing/2014/main" id="{9F814FCD-839D-4EDF-88C7-3E5D64DDDC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06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0BA044C5-9DD4-45A9-8ADF-6147D25192A5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859BECF4-515F-4DFA-9FE3-2C10DAA07103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ตัวแอล 7">
              <a:extLst>
                <a:ext uri="{FF2B5EF4-FFF2-40B4-BE49-F238E27FC236}">
                  <a16:creationId xmlns:a16="http://schemas.microsoft.com/office/drawing/2014/main" id="{489D6EA8-8432-40EC-B8B3-F441CFEE23D8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รูปตัวแอล 8">
              <a:extLst>
                <a:ext uri="{FF2B5EF4-FFF2-40B4-BE49-F238E27FC236}">
                  <a16:creationId xmlns:a16="http://schemas.microsoft.com/office/drawing/2014/main" id="{F737AD0B-564D-42AF-8767-1028B97FC6CE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F2DBF4E-729D-4278-9979-BEA81899F3F4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5D696E9-9FE8-48A0-8557-AE330D758BF2}"/>
              </a:ext>
            </a:extLst>
          </p:cNvPr>
          <p:cNvSpPr/>
          <p:nvPr/>
        </p:nvSpPr>
        <p:spPr>
          <a:xfrm>
            <a:off x="2743448" y="208308"/>
            <a:ext cx="670510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</a:t>
            </a: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44105FB9-968D-4E0B-BDB5-6B7803002630}"/>
              </a:ext>
            </a:extLst>
          </p:cNvPr>
          <p:cNvGrpSpPr/>
          <p:nvPr/>
        </p:nvGrpSpPr>
        <p:grpSpPr>
          <a:xfrm>
            <a:off x="900793" y="1638545"/>
            <a:ext cx="5220357" cy="896799"/>
            <a:chOff x="900793" y="1638545"/>
            <a:chExt cx="5220357" cy="896799"/>
          </a:xfrm>
        </p:grpSpPr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774A57F2-3CF2-4062-B894-A937903C4FDA}"/>
                </a:ext>
              </a:extLst>
            </p:cNvPr>
            <p:cNvGrpSpPr/>
            <p:nvPr/>
          </p:nvGrpSpPr>
          <p:grpSpPr>
            <a:xfrm>
              <a:off x="900793" y="1638545"/>
              <a:ext cx="5220357" cy="896799"/>
              <a:chOff x="3495018" y="2591045"/>
              <a:chExt cx="5220357" cy="896799"/>
            </a:xfrm>
          </p:grpSpPr>
          <p:sp>
            <p:nvSpPr>
              <p:cNvPr id="12" name="สี่เหลี่ยมผืนผ้า: มุมมน 11">
                <a:extLst>
                  <a:ext uri="{FF2B5EF4-FFF2-40B4-BE49-F238E27FC236}">
                    <a16:creationId xmlns:a16="http://schemas.microsoft.com/office/drawing/2014/main" id="{984AD962-E22E-4615-BF39-0D9B934E88E2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7">
                <a:extLst>
                  <a:ext uri="{FF2B5EF4-FFF2-40B4-BE49-F238E27FC236}">
                    <a16:creationId xmlns:a16="http://schemas.microsoft.com/office/drawing/2014/main" id="{CDDECE22-079C-49B1-9B41-40B6434260C9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36" name="สี่เหลี่ยมผืนผ้า 35">
              <a:extLst>
                <a:ext uri="{FF2B5EF4-FFF2-40B4-BE49-F238E27FC236}">
                  <a16:creationId xmlns:a16="http://schemas.microsoft.com/office/drawing/2014/main" id="{B6789A5C-E990-4138-B618-772EECE89C46}"/>
                </a:ext>
              </a:extLst>
            </p:cNvPr>
            <p:cNvSpPr/>
            <p:nvPr/>
          </p:nvSpPr>
          <p:spPr>
            <a:xfrm>
              <a:off x="3166486" y="1889840"/>
              <a:ext cx="1141659" cy="4462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Heading</a:t>
              </a:r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16289256-97C6-48FD-8F6C-E416BF9B7FDD}"/>
              </a:ext>
            </a:extLst>
          </p:cNvPr>
          <p:cNvGrpSpPr/>
          <p:nvPr/>
        </p:nvGrpSpPr>
        <p:grpSpPr>
          <a:xfrm>
            <a:off x="900793" y="2869157"/>
            <a:ext cx="5220357" cy="896799"/>
            <a:chOff x="900793" y="2869157"/>
            <a:chExt cx="5220357" cy="896799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1DCD9843-9FE9-436E-A0B1-DE80D57673A1}"/>
                </a:ext>
              </a:extLst>
            </p:cNvPr>
            <p:cNvGrpSpPr/>
            <p:nvPr/>
          </p:nvGrpSpPr>
          <p:grpSpPr>
            <a:xfrm>
              <a:off x="900793" y="2869157"/>
              <a:ext cx="5220357" cy="896799"/>
              <a:chOff x="3495018" y="2591045"/>
              <a:chExt cx="5220357" cy="896799"/>
            </a:xfrm>
          </p:grpSpPr>
          <p:sp>
            <p:nvSpPr>
              <p:cNvPr id="15" name="สี่เหลี่ยมผืนผ้า: มุมมน 14">
                <a:extLst>
                  <a:ext uri="{FF2B5EF4-FFF2-40B4-BE49-F238E27FC236}">
                    <a16:creationId xmlns:a16="http://schemas.microsoft.com/office/drawing/2014/main" id="{195EF52F-1E65-4624-98E1-2BC3728CAEF6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7">
                <a:extLst>
                  <a:ext uri="{FF2B5EF4-FFF2-40B4-BE49-F238E27FC236}">
                    <a16:creationId xmlns:a16="http://schemas.microsoft.com/office/drawing/2014/main" id="{EE3182EC-7343-44C6-8D96-91B82CE6D7FC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37" name="สี่เหลี่ยมผืนผ้า 36">
              <a:extLst>
                <a:ext uri="{FF2B5EF4-FFF2-40B4-BE49-F238E27FC236}">
                  <a16:creationId xmlns:a16="http://schemas.microsoft.com/office/drawing/2014/main" id="{56CAF9F3-CA56-4544-A711-2F921CEFB63C}"/>
                </a:ext>
              </a:extLst>
            </p:cNvPr>
            <p:cNvSpPr/>
            <p:nvPr/>
          </p:nvSpPr>
          <p:spPr>
            <a:xfrm>
              <a:off x="1568837" y="3161933"/>
              <a:ext cx="4336956" cy="410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Personal details / Personal information</a:t>
              </a:r>
            </a:p>
          </p:txBody>
        </p: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9D6B6141-5369-468A-AF27-373EDD0B406F}"/>
              </a:ext>
            </a:extLst>
          </p:cNvPr>
          <p:cNvGrpSpPr/>
          <p:nvPr/>
        </p:nvGrpSpPr>
        <p:grpSpPr>
          <a:xfrm>
            <a:off x="900793" y="4086097"/>
            <a:ext cx="5220357" cy="896799"/>
            <a:chOff x="900793" y="4086097"/>
            <a:chExt cx="5220357" cy="896799"/>
          </a:xfrm>
        </p:grpSpPr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EC7C1246-99CD-4468-AC07-682C57824B4F}"/>
                </a:ext>
              </a:extLst>
            </p:cNvPr>
            <p:cNvGrpSpPr/>
            <p:nvPr/>
          </p:nvGrpSpPr>
          <p:grpSpPr>
            <a:xfrm>
              <a:off x="900793" y="4086097"/>
              <a:ext cx="5220357" cy="896799"/>
              <a:chOff x="3495018" y="2591045"/>
              <a:chExt cx="5220357" cy="896799"/>
            </a:xfrm>
          </p:grpSpPr>
          <p:sp>
            <p:nvSpPr>
              <p:cNvPr id="18" name="สี่เหลี่ยมผืนผ้า: มุมมน 17">
                <a:extLst>
                  <a:ext uri="{FF2B5EF4-FFF2-40B4-BE49-F238E27FC236}">
                    <a16:creationId xmlns:a16="http://schemas.microsoft.com/office/drawing/2014/main" id="{89B4C6C1-A48C-40BB-8BC0-120897CF95CB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7">
                <a:extLst>
                  <a:ext uri="{FF2B5EF4-FFF2-40B4-BE49-F238E27FC236}">
                    <a16:creationId xmlns:a16="http://schemas.microsoft.com/office/drawing/2014/main" id="{0579CC26-8D72-40E7-A089-4C22C814FA0C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25B39402-BCFC-44D0-8A90-DBBEC8F36091}"/>
                </a:ext>
              </a:extLst>
            </p:cNvPr>
            <p:cNvSpPr/>
            <p:nvPr/>
          </p:nvSpPr>
          <p:spPr>
            <a:xfrm>
              <a:off x="1622112" y="4385826"/>
              <a:ext cx="4382033" cy="3754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objective / Career objective / Objective</a:t>
              </a:r>
            </a:p>
          </p:txBody>
        </p: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8DCDF702-1D8E-46D9-83B8-B0CDE229029F}"/>
              </a:ext>
            </a:extLst>
          </p:cNvPr>
          <p:cNvGrpSpPr/>
          <p:nvPr/>
        </p:nvGrpSpPr>
        <p:grpSpPr>
          <a:xfrm>
            <a:off x="900793" y="5336206"/>
            <a:ext cx="5220357" cy="896799"/>
            <a:chOff x="900793" y="5336206"/>
            <a:chExt cx="5220357" cy="896799"/>
          </a:xfrm>
        </p:grpSpPr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D5446B6F-BE34-4597-8B83-3146F45716BE}"/>
                </a:ext>
              </a:extLst>
            </p:cNvPr>
            <p:cNvGrpSpPr/>
            <p:nvPr/>
          </p:nvGrpSpPr>
          <p:grpSpPr>
            <a:xfrm>
              <a:off x="900793" y="5336206"/>
              <a:ext cx="5220357" cy="896799"/>
              <a:chOff x="3495018" y="2591045"/>
              <a:chExt cx="5220357" cy="896799"/>
            </a:xfrm>
          </p:grpSpPr>
          <p:sp>
            <p:nvSpPr>
              <p:cNvPr id="21" name="สี่เหลี่ยมผืนผ้า: มุมมน 20">
                <a:extLst>
                  <a:ext uri="{FF2B5EF4-FFF2-40B4-BE49-F238E27FC236}">
                    <a16:creationId xmlns:a16="http://schemas.microsoft.com/office/drawing/2014/main" id="{A7386DA2-7655-4214-9C7F-EEC91F7BB157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Triangle 17">
                <a:extLst>
                  <a:ext uri="{FF2B5EF4-FFF2-40B4-BE49-F238E27FC236}">
                    <a16:creationId xmlns:a16="http://schemas.microsoft.com/office/drawing/2014/main" id="{C28DAB32-17D2-4EAB-A6F5-3741ACEDB766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39" name="สี่เหลี่ยมผืนผ้า 38">
              <a:extLst>
                <a:ext uri="{FF2B5EF4-FFF2-40B4-BE49-F238E27FC236}">
                  <a16:creationId xmlns:a16="http://schemas.microsoft.com/office/drawing/2014/main" id="{8EAFAC18-B476-44A1-B370-FAE8E497DB9B}"/>
                </a:ext>
              </a:extLst>
            </p:cNvPr>
            <p:cNvSpPr/>
            <p:nvPr/>
          </p:nvSpPr>
          <p:spPr>
            <a:xfrm>
              <a:off x="1801519" y="5615061"/>
              <a:ext cx="4023217" cy="410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Education / Educational background</a:t>
              </a: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01AB9064-4AF7-42B1-BED1-87F0F2D8C755}"/>
              </a:ext>
            </a:extLst>
          </p:cNvPr>
          <p:cNvGrpSpPr/>
          <p:nvPr/>
        </p:nvGrpSpPr>
        <p:grpSpPr>
          <a:xfrm>
            <a:off x="6625318" y="1679684"/>
            <a:ext cx="5220357" cy="896799"/>
            <a:chOff x="6625318" y="1679684"/>
            <a:chExt cx="5220357" cy="896799"/>
          </a:xfrm>
        </p:grpSpPr>
        <p:grpSp>
          <p:nvGrpSpPr>
            <p:cNvPr id="23" name="กลุ่ม 22">
              <a:extLst>
                <a:ext uri="{FF2B5EF4-FFF2-40B4-BE49-F238E27FC236}">
                  <a16:creationId xmlns:a16="http://schemas.microsoft.com/office/drawing/2014/main" id="{E2648137-915E-4A19-9BBE-0BD46B88319A}"/>
                </a:ext>
              </a:extLst>
            </p:cNvPr>
            <p:cNvGrpSpPr/>
            <p:nvPr/>
          </p:nvGrpSpPr>
          <p:grpSpPr>
            <a:xfrm>
              <a:off x="6625318" y="1679684"/>
              <a:ext cx="5220357" cy="896799"/>
              <a:chOff x="3495018" y="2591045"/>
              <a:chExt cx="5220357" cy="896799"/>
            </a:xfrm>
          </p:grpSpPr>
          <p:sp>
            <p:nvSpPr>
              <p:cNvPr id="24" name="สี่เหลี่ยมผืนผ้า: มุมมน 23">
                <a:extLst>
                  <a:ext uri="{FF2B5EF4-FFF2-40B4-BE49-F238E27FC236}">
                    <a16:creationId xmlns:a16="http://schemas.microsoft.com/office/drawing/2014/main" id="{37BDF4EA-1930-4018-A329-96B937047D7F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Triangle 17">
                <a:extLst>
                  <a:ext uri="{FF2B5EF4-FFF2-40B4-BE49-F238E27FC236}">
                    <a16:creationId xmlns:a16="http://schemas.microsoft.com/office/drawing/2014/main" id="{2C1B350C-1078-4666-BC04-46221EC42D6E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FAA7BCD9-C0FE-4DDE-A591-DB5990148BD3}"/>
                </a:ext>
              </a:extLst>
            </p:cNvPr>
            <p:cNvSpPr/>
            <p:nvPr/>
          </p:nvSpPr>
          <p:spPr>
            <a:xfrm>
              <a:off x="8512366" y="1917400"/>
              <a:ext cx="2191241" cy="4462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Work experience</a:t>
              </a:r>
            </a:p>
          </p:txBody>
        </p: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0B270BC3-34EE-4018-BB17-BBCD518105AC}"/>
              </a:ext>
            </a:extLst>
          </p:cNvPr>
          <p:cNvGrpSpPr/>
          <p:nvPr/>
        </p:nvGrpSpPr>
        <p:grpSpPr>
          <a:xfrm>
            <a:off x="6625318" y="2910296"/>
            <a:ext cx="5220357" cy="896799"/>
            <a:chOff x="6625318" y="2910296"/>
            <a:chExt cx="5220357" cy="896799"/>
          </a:xfrm>
        </p:grpSpPr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3AE970F2-9E06-4772-820E-A468B05397AE}"/>
                </a:ext>
              </a:extLst>
            </p:cNvPr>
            <p:cNvGrpSpPr/>
            <p:nvPr/>
          </p:nvGrpSpPr>
          <p:grpSpPr>
            <a:xfrm>
              <a:off x="6625318" y="2910296"/>
              <a:ext cx="5220357" cy="896799"/>
              <a:chOff x="3495018" y="2591045"/>
              <a:chExt cx="5220357" cy="896799"/>
            </a:xfrm>
          </p:grpSpPr>
          <p:sp>
            <p:nvSpPr>
              <p:cNvPr id="27" name="สี่เหลี่ยมผืนผ้า: มุมมน 26">
                <a:extLst>
                  <a:ext uri="{FF2B5EF4-FFF2-40B4-BE49-F238E27FC236}">
                    <a16:creationId xmlns:a16="http://schemas.microsoft.com/office/drawing/2014/main" id="{D1518574-CE67-4FB5-931B-62C607F0775D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17">
                <a:extLst>
                  <a:ext uri="{FF2B5EF4-FFF2-40B4-BE49-F238E27FC236}">
                    <a16:creationId xmlns:a16="http://schemas.microsoft.com/office/drawing/2014/main" id="{F3BB941A-2A88-4C2F-BF46-9881C038EA2B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22C57A4B-567A-49AF-9643-1A47F7E23783}"/>
                </a:ext>
              </a:extLst>
            </p:cNvPr>
            <p:cNvSpPr/>
            <p:nvPr/>
          </p:nvSpPr>
          <p:spPr>
            <a:xfrm>
              <a:off x="9126990" y="3244273"/>
              <a:ext cx="828753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Skills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E7577890-82B0-4608-8443-E52E5ED41B72}"/>
              </a:ext>
            </a:extLst>
          </p:cNvPr>
          <p:cNvGrpSpPr/>
          <p:nvPr/>
        </p:nvGrpSpPr>
        <p:grpSpPr>
          <a:xfrm>
            <a:off x="6625318" y="4127236"/>
            <a:ext cx="5220357" cy="896799"/>
            <a:chOff x="6625318" y="4127236"/>
            <a:chExt cx="5220357" cy="896799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E0A2E12B-9B0E-4493-B06A-0D83B72949CD}"/>
                </a:ext>
              </a:extLst>
            </p:cNvPr>
            <p:cNvGrpSpPr/>
            <p:nvPr/>
          </p:nvGrpSpPr>
          <p:grpSpPr>
            <a:xfrm>
              <a:off x="6625318" y="4127236"/>
              <a:ext cx="5220357" cy="896799"/>
              <a:chOff x="3495018" y="2591045"/>
              <a:chExt cx="5220357" cy="896799"/>
            </a:xfrm>
          </p:grpSpPr>
          <p:sp>
            <p:nvSpPr>
              <p:cNvPr id="30" name="สี่เหลี่ยมผืนผ้า: มุมมน 29">
                <a:extLst>
                  <a:ext uri="{FF2B5EF4-FFF2-40B4-BE49-F238E27FC236}">
                    <a16:creationId xmlns:a16="http://schemas.microsoft.com/office/drawing/2014/main" id="{E8E568D0-36CA-41AC-9423-D0D8233E6E1F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17">
                <a:extLst>
                  <a:ext uri="{FF2B5EF4-FFF2-40B4-BE49-F238E27FC236}">
                    <a16:creationId xmlns:a16="http://schemas.microsoft.com/office/drawing/2014/main" id="{43BE9EDB-D27E-43E1-8469-741370B70E95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3990863D-3DF7-468F-9863-D365F6B81CA9}"/>
                </a:ext>
              </a:extLst>
            </p:cNvPr>
            <p:cNvSpPr/>
            <p:nvPr/>
          </p:nvSpPr>
          <p:spPr>
            <a:xfrm>
              <a:off x="8949344" y="4415452"/>
              <a:ext cx="1244123" cy="4462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Interests</a:t>
              </a: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345F1A4-F041-48AD-A5C5-999B7C2ADF82}"/>
              </a:ext>
            </a:extLst>
          </p:cNvPr>
          <p:cNvGrpSpPr/>
          <p:nvPr/>
        </p:nvGrpSpPr>
        <p:grpSpPr>
          <a:xfrm>
            <a:off x="6625318" y="5377345"/>
            <a:ext cx="5220357" cy="896799"/>
            <a:chOff x="6625318" y="5377345"/>
            <a:chExt cx="5220357" cy="896799"/>
          </a:xfrm>
        </p:grpSpPr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6F39F4ED-A14E-473F-9BB3-7B1C0C9549B6}"/>
                </a:ext>
              </a:extLst>
            </p:cNvPr>
            <p:cNvGrpSpPr/>
            <p:nvPr/>
          </p:nvGrpSpPr>
          <p:grpSpPr>
            <a:xfrm>
              <a:off x="6625318" y="5377345"/>
              <a:ext cx="5220357" cy="896799"/>
              <a:chOff x="3495018" y="2591045"/>
              <a:chExt cx="5220357" cy="896799"/>
            </a:xfrm>
          </p:grpSpPr>
          <p:sp>
            <p:nvSpPr>
              <p:cNvPr id="33" name="สี่เหลี่ยมผืนผ้า: มุมมน 32">
                <a:extLst>
                  <a:ext uri="{FF2B5EF4-FFF2-40B4-BE49-F238E27FC236}">
                    <a16:creationId xmlns:a16="http://schemas.microsoft.com/office/drawing/2014/main" id="{B31060E2-D3B2-4D84-BB53-BA72B6CB3A3D}"/>
                  </a:ext>
                </a:extLst>
              </p:cNvPr>
              <p:cNvSpPr/>
              <p:nvPr/>
            </p:nvSpPr>
            <p:spPr>
              <a:xfrm>
                <a:off x="3648075" y="2743200"/>
                <a:ext cx="5067300" cy="664282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Triangle 17">
                <a:extLst>
                  <a:ext uri="{FF2B5EF4-FFF2-40B4-BE49-F238E27FC236}">
                    <a16:creationId xmlns:a16="http://schemas.microsoft.com/office/drawing/2014/main" id="{85A898B4-A095-4662-B361-6253DCD9E35A}"/>
                  </a:ext>
                </a:extLst>
              </p:cNvPr>
              <p:cNvSpPr/>
              <p:nvPr/>
            </p:nvSpPr>
            <p:spPr>
              <a:xfrm rot="1268075">
                <a:off x="3495018" y="2591045"/>
                <a:ext cx="633201" cy="896799"/>
              </a:xfrm>
              <a:custGeom>
                <a:avLst/>
                <a:gdLst/>
                <a:ahLst/>
                <a:cxnLst/>
                <a:rect l="l" t="t" r="r" b="b"/>
                <a:pathLst>
                  <a:path w="2387678" h="3240000">
                    <a:moveTo>
                      <a:pt x="1645041" y="17032"/>
                    </a:moveTo>
                    <a:lnTo>
                      <a:pt x="2376264" y="17032"/>
                    </a:lnTo>
                    <a:lnTo>
                      <a:pt x="2376264" y="17033"/>
                    </a:lnTo>
                    <a:lnTo>
                      <a:pt x="1645042" y="17033"/>
                    </a:lnTo>
                    <a:close/>
                    <a:moveTo>
                      <a:pt x="0" y="17032"/>
                    </a:moveTo>
                    <a:lnTo>
                      <a:pt x="1379678" y="17032"/>
                    </a:lnTo>
                    <a:lnTo>
                      <a:pt x="1379678" y="996125"/>
                    </a:lnTo>
                    <a:lnTo>
                      <a:pt x="2376264" y="996125"/>
                    </a:lnTo>
                    <a:lnTo>
                      <a:pt x="2376264" y="3240000"/>
                    </a:lnTo>
                    <a:lnTo>
                      <a:pt x="0" y="3240000"/>
                    </a:lnTo>
                    <a:close/>
                    <a:moveTo>
                      <a:pt x="1498869" y="0"/>
                    </a:moveTo>
                    <a:lnTo>
                      <a:pt x="2387678" y="888809"/>
                    </a:lnTo>
                    <a:lnTo>
                      <a:pt x="1498869" y="888809"/>
                    </a:lnTo>
                    <a:close/>
                  </a:path>
                </a:pathLst>
              </a:custGeom>
              <a:solidFill>
                <a:srgbClr val="F29E9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248D2BED-04A6-430A-9D5B-419F7FF5E59D}"/>
                </a:ext>
              </a:extLst>
            </p:cNvPr>
            <p:cNvSpPr/>
            <p:nvPr/>
          </p:nvSpPr>
          <p:spPr>
            <a:xfrm>
              <a:off x="8426123" y="5629090"/>
              <a:ext cx="2566087" cy="4462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R="0" lv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Reference / Referee</a:t>
              </a:r>
            </a:p>
          </p:txBody>
        </p:sp>
      </p:grpSp>
      <p:pic>
        <p:nvPicPr>
          <p:cNvPr id="44" name="Picture 1">
            <a:extLst>
              <a:ext uri="{FF2B5EF4-FFF2-40B4-BE49-F238E27FC236}">
                <a16:creationId xmlns:a16="http://schemas.microsoft.com/office/drawing/2014/main" id="{E3D60215-820A-4CF8-866F-2C64D3AC6B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42" y="6318863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4C0EB4D-8EE1-4B0D-B429-83C967EB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422" r="11910" b="53209"/>
          <a:stretch/>
        </p:blipFill>
        <p:spPr>
          <a:xfrm>
            <a:off x="1354000" y="2105026"/>
            <a:ext cx="9380675" cy="3467100"/>
          </a:xfrm>
          <a:prstGeom prst="rect">
            <a:avLst/>
          </a:prstGeom>
        </p:spPr>
      </p:pic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02D48AD-BB14-4EC5-8FE6-F72BB52F5F97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53AF1A22-E6F6-4607-9426-6052F9E0B59A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รูปตัวแอล 12">
              <a:extLst>
                <a:ext uri="{FF2B5EF4-FFF2-40B4-BE49-F238E27FC236}">
                  <a16:creationId xmlns:a16="http://schemas.microsoft.com/office/drawing/2014/main" id="{A1BD0C96-3D11-40F4-9C1E-6F8FBA5BF606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รูปตัวแอล 13">
              <a:extLst>
                <a:ext uri="{FF2B5EF4-FFF2-40B4-BE49-F238E27FC236}">
                  <a16:creationId xmlns:a16="http://schemas.microsoft.com/office/drawing/2014/main" id="{4D37D22C-9918-470A-BDC7-7439F2EEC4EA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CCB99660-5807-4E8D-9B3B-A4C6060C3BBB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608675E-8454-4101-BB18-B3487CDBE4CB}"/>
              </a:ext>
            </a:extLst>
          </p:cNvPr>
          <p:cNvSpPr/>
          <p:nvPr/>
        </p:nvSpPr>
        <p:spPr>
          <a:xfrm>
            <a:off x="2743448" y="208308"/>
            <a:ext cx="670510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F6CD0B6-9884-4E87-B790-9C2DEE75B4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85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4EFCC6D-CA08-4CE9-9138-E0BAC58FF820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8A8200E7-9151-41B7-87CD-7B27D5E99750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รูปตัวแอล 5">
              <a:extLst>
                <a:ext uri="{FF2B5EF4-FFF2-40B4-BE49-F238E27FC236}">
                  <a16:creationId xmlns:a16="http://schemas.microsoft.com/office/drawing/2014/main" id="{CD641803-C9A6-417D-9651-E1A188339C62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ตัวแอล 6">
              <a:extLst>
                <a:ext uri="{FF2B5EF4-FFF2-40B4-BE49-F238E27FC236}">
                  <a16:creationId xmlns:a16="http://schemas.microsoft.com/office/drawing/2014/main" id="{83216FF0-76C3-48D7-8ACD-38CFF9D443B1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B3D6196-97AD-479A-A1B1-493F9D629D63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0C8F57-E35F-4D4F-8717-95E62380FBE8}"/>
              </a:ext>
            </a:extLst>
          </p:cNvPr>
          <p:cNvSpPr/>
          <p:nvPr/>
        </p:nvSpPr>
        <p:spPr>
          <a:xfrm>
            <a:off x="2743448" y="208308"/>
            <a:ext cx="670510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F9A0949-DC92-49F5-8F5F-F2BB19439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46282" r="12150" b="598"/>
          <a:stretch/>
        </p:blipFill>
        <p:spPr>
          <a:xfrm>
            <a:off x="1620700" y="1809751"/>
            <a:ext cx="9380675" cy="3971924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5730915D-5328-4E5E-A836-80F28FCF86B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20594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74D5F85-4576-4B63-AC3D-FCAEC560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/>
          <a:stretch/>
        </p:blipFill>
        <p:spPr>
          <a:xfrm>
            <a:off x="2076449" y="1914525"/>
            <a:ext cx="9306950" cy="3627257"/>
          </a:xfrm>
          <a:prstGeom prst="rect">
            <a:avLst/>
          </a:prstGeom>
        </p:spPr>
      </p:pic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8FEEF83C-22B7-4FA0-A797-3C9792BEA3FC}"/>
              </a:ext>
            </a:extLst>
          </p:cNvPr>
          <p:cNvGrpSpPr/>
          <p:nvPr/>
        </p:nvGrpSpPr>
        <p:grpSpPr>
          <a:xfrm>
            <a:off x="0" y="-5"/>
            <a:ext cx="12192000" cy="1075272"/>
            <a:chOff x="0" y="-5"/>
            <a:chExt cx="12192000" cy="1075272"/>
          </a:xfrm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4B463007-6B4F-4C0E-BFD2-E7A3060D4376}"/>
                </a:ext>
              </a:extLst>
            </p:cNvPr>
            <p:cNvSpPr/>
            <p:nvPr/>
          </p:nvSpPr>
          <p:spPr>
            <a:xfrm>
              <a:off x="0" y="-1"/>
              <a:ext cx="12192000" cy="107526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ตัวแอล 7">
              <a:extLst>
                <a:ext uri="{FF2B5EF4-FFF2-40B4-BE49-F238E27FC236}">
                  <a16:creationId xmlns:a16="http://schemas.microsoft.com/office/drawing/2014/main" id="{A84E4E2B-80C5-4541-B9FF-96351747645D}"/>
                </a:ext>
              </a:extLst>
            </p:cNvPr>
            <p:cNvSpPr/>
            <p:nvPr/>
          </p:nvSpPr>
          <p:spPr>
            <a:xfrm rot="10800000" flipH="1">
              <a:off x="1" y="-5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รูปตัวแอล 8">
              <a:extLst>
                <a:ext uri="{FF2B5EF4-FFF2-40B4-BE49-F238E27FC236}">
                  <a16:creationId xmlns:a16="http://schemas.microsoft.com/office/drawing/2014/main" id="{A35CCE3A-9FAB-4AF2-BF55-9E2241DC7DF5}"/>
                </a:ext>
              </a:extLst>
            </p:cNvPr>
            <p:cNvSpPr/>
            <p:nvPr/>
          </p:nvSpPr>
          <p:spPr>
            <a:xfrm flipH="1">
              <a:off x="11234058" y="0"/>
              <a:ext cx="957942" cy="1075267"/>
            </a:xfrm>
            <a:prstGeom prst="corner">
              <a:avLst>
                <a:gd name="adj1" fmla="val 35937"/>
                <a:gd name="adj2" fmla="val 3539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B318EE01-4BB4-4436-AFC9-B50BC349C7EC}"/>
              </a:ext>
            </a:extLst>
          </p:cNvPr>
          <p:cNvSpPr/>
          <p:nvPr/>
        </p:nvSpPr>
        <p:spPr>
          <a:xfrm>
            <a:off x="0" y="6667500"/>
            <a:ext cx="12192000" cy="190500"/>
          </a:xfrm>
          <a:prstGeom prst="rect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39FC034E-E524-4B55-8397-6CDF58D33B51}"/>
              </a:ext>
            </a:extLst>
          </p:cNvPr>
          <p:cNvSpPr/>
          <p:nvPr/>
        </p:nvSpPr>
        <p:spPr>
          <a:xfrm>
            <a:off x="2743448" y="208308"/>
            <a:ext cx="6705105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64389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Resume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1A02D6FC-1009-40EC-8F4B-4B6DBF7922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2" y="6139961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8412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FEC2737-B8D4-4259-80B0-3691513E759C}"/>
              </a:ext>
            </a:extLst>
          </p:cNvPr>
          <p:cNvSpPr/>
          <p:nvPr/>
        </p:nvSpPr>
        <p:spPr>
          <a:xfrm>
            <a:off x="0" y="0"/>
            <a:ext cx="3810000" cy="68580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E52F4A3-D0A4-4865-AF0A-B78DB62D6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/>
          <a:stretch/>
        </p:blipFill>
        <p:spPr>
          <a:xfrm>
            <a:off x="5250324" y="78572"/>
            <a:ext cx="6941676" cy="6779428"/>
          </a:xfrm>
          <a:prstGeom prst="rect">
            <a:avLst/>
          </a:prstGeom>
        </p:spPr>
      </p:pic>
      <p:sp>
        <p:nvSpPr>
          <p:cNvPr id="7" name="Parallelogram 15">
            <a:extLst>
              <a:ext uri="{FF2B5EF4-FFF2-40B4-BE49-F238E27FC236}">
                <a16:creationId xmlns:a16="http://schemas.microsoft.com/office/drawing/2014/main" id="{3655C643-C080-4DA2-80CE-BE07DE438E3B}"/>
              </a:ext>
            </a:extLst>
          </p:cNvPr>
          <p:cNvSpPr/>
          <p:nvPr/>
        </p:nvSpPr>
        <p:spPr>
          <a:xfrm rot="16200000">
            <a:off x="2956483" y="2277684"/>
            <a:ext cx="1707033" cy="1847803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F29E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D82040F6-2AB8-4E72-9D48-6AE994A2EE9E}"/>
              </a:ext>
            </a:extLst>
          </p:cNvPr>
          <p:cNvSpPr/>
          <p:nvPr/>
        </p:nvSpPr>
        <p:spPr>
          <a:xfrm>
            <a:off x="429371" y="1070746"/>
            <a:ext cx="2951257" cy="120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</a:t>
            </a:r>
            <a:endParaRPr lang="th-TH" sz="3200" b="1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of a Resume</a:t>
            </a:r>
            <a:endParaRPr lang="en-US" sz="3200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706B6C6-0A8A-48A1-B1E7-DD52FE6994E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" y="6292086"/>
            <a:ext cx="2990215" cy="601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4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675</Words>
  <Application>Microsoft Office PowerPoint</Application>
  <PresentationFormat>แบบจอกว้าง</PresentationFormat>
  <Paragraphs>128</Paragraphs>
  <Slides>24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25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</dc:creator>
  <cp:lastModifiedBy>จารุวรรณ แพรพันธ์</cp:lastModifiedBy>
  <cp:revision>29</cp:revision>
  <dcterms:created xsi:type="dcterms:W3CDTF">2020-06-19T18:20:24Z</dcterms:created>
  <dcterms:modified xsi:type="dcterms:W3CDTF">2025-02-18T04:20:01Z</dcterms:modified>
</cp:coreProperties>
</file>