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70" r:id="rId12"/>
    <p:sldId id="271" r:id="rId13"/>
    <p:sldId id="273" r:id="rId14"/>
    <p:sldId id="272" r:id="rId15"/>
    <p:sldId id="266" r:id="rId16"/>
    <p:sldId id="267" r:id="rId17"/>
    <p:sldId id="274" r:id="rId18"/>
    <p:sldId id="268" r:id="rId19"/>
    <p:sldId id="269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Angsana New" panose="02020603050405020304" pitchFamily="18" charset="-34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loud" panose="02000000000000000000"/>
      <p:bold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TH Sarabun New" panose="020B0500040200020003"/>
      <p:regular r:id="rId41"/>
      <p:bold r:id="rId42"/>
      <p:italic r:id="rId43"/>
      <p:boldItalic r:id="rId44"/>
    </p:embeddedFont>
    <p:embeddedFont>
      <p:font typeface="맑은 고딕" panose="020B0503020000020004" pitchFamily="34" charset="-127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EA4"/>
    <a:srgbClr val="F2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AA690B-83A7-487C-B994-286C4A42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DFD39C5-904B-4FEA-9DBA-C27630250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177748-072E-440C-9CCF-CA8613DD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6352EB-3367-46E0-B730-C3BCB390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99EA341-7841-4015-8D18-7048321C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BD7F2-967A-4FE7-A4D5-6C0AA410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D6A3C1-2F6F-4774-9481-3CF77B04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73A6A8E-CC5A-4660-99DC-97B98A0E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00DFC47-494D-4CBA-81A1-0AC5B19E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761E06-8993-4922-B62A-3AA990DC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291EFB4-3054-446E-BE83-A7F2343DB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54BCC5A-1CF2-44F8-A33F-E284E5094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340418-022C-42F0-B5D4-8991C35F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06691E3-F6F4-436D-AC88-EFFBF80E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A36588-EA60-4C55-9D3A-C560B84D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0DD3D2-8BB1-4240-A7F3-71CDBC9F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F434B1-BFB6-42AA-A475-A7EAC000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0B0607-9E5B-4352-ADE6-E4BDD08F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5A82E1-4F54-4B8F-8767-7AEE43A1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9F75DE0-D451-4A37-89D6-2F005ED5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BA59CD-D98A-4FF5-B070-EEB7CE7C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0F38B33-4F6F-478B-913A-351224ED4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3F6EED0-20CE-4F35-ABFE-CFB4FDAD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B0F10C-AEF1-494C-9D85-512D0B4B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E47E8DB-3F5E-4F79-A605-E4DA17AB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E4F804-5B91-4532-AD52-64D2988F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CD593A-194D-416B-9D6C-9DD520F85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12A8FC7-5A60-4EF6-8897-20340E5C5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9663582-0700-41C3-842E-F14507A0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6CA24C0-975B-4804-9484-37CF08AA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8428C6-86AF-484C-B2DB-A96CA523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D7BF8F-6246-4563-8ED5-6D4F4617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644F2A5-CCE2-4B10-9EA5-2D2FF579C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B143168-09CB-4F11-9599-46DF0610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D23F020-67ED-48CC-B942-CF5A1F864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93AA7FA-B721-4DD2-82DF-8BD638A4D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E67450A5-3B48-4439-8167-8CAA6A2B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3E53BD3-AD36-415A-91BF-B394E304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83E4929-904B-4EF8-AAB5-046CEB94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93CA29-0D53-4C05-ACC9-C03BDD60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F660807-7583-43A7-8123-6DC419E2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AEB94FA-36FE-4791-95C3-AE317F06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FB9D42D-154D-491F-8021-C5DB783C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3D16482-7C7B-40E5-86F8-D1F8432F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8806C00-3C8B-4DF7-ACD6-271F3554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D98A5FB-AD83-4F45-A173-7EF922DE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7D0ED4-A109-40A9-BC05-3DD3BB69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F477E3-3B39-4BA8-A4B5-6AA40E13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012F567-5114-450B-A899-E5820B4C5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83D1332-11B7-4390-B8ED-11018861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BD49214-CE1B-422E-B495-046F718D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7BC0E8-C757-4941-8DA0-941C42B4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C7045A-3681-4971-BD4E-40A2CFB0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A2AAD4A-32FD-40EF-9E2B-7BFA8D0A5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BB33588-507F-4ACF-9C02-29E77C1E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5C71D2E-AA7D-4584-8005-9CE1976B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DDD6C03-833C-4E19-8A5A-D1DF0366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C86EC29-2949-42D6-A172-B22255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56D038C-58B7-4175-9723-7B678397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CBE9697-805A-4640-BC7A-BD18A890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3F4FB18-B045-4F79-9EF6-6E5C76AB8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8773-3F0C-4C33-999D-939C1363AA6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838552A-172E-4C06-B274-3C2E5429D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CF87C28-3E56-447A-8E8F-51FE553CD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9FE0-1711-4170-951C-0451D65A0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26D7D0E9-4E6F-40F8-A69B-8B71A2EC3B22}"/>
              </a:ext>
            </a:extLst>
          </p:cNvPr>
          <p:cNvSpPr/>
          <p:nvPr/>
        </p:nvSpPr>
        <p:spPr>
          <a:xfrm>
            <a:off x="1171575" y="838200"/>
            <a:ext cx="10077450" cy="2447925"/>
          </a:xfrm>
          <a:prstGeom prst="snip2Diag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ด้านขนาน 5">
            <a:extLst>
              <a:ext uri="{FF2B5EF4-FFF2-40B4-BE49-F238E27FC236}">
                <a16:creationId xmlns:a16="http://schemas.microsoft.com/office/drawing/2014/main" id="{C1930438-39CF-4E32-9FCD-3939BE17AA99}"/>
              </a:ext>
            </a:extLst>
          </p:cNvPr>
          <p:cNvSpPr/>
          <p:nvPr/>
        </p:nvSpPr>
        <p:spPr>
          <a:xfrm>
            <a:off x="1085850" y="1000125"/>
            <a:ext cx="10429875" cy="2152650"/>
          </a:xfrm>
          <a:prstGeom prst="parallelogram">
            <a:avLst/>
          </a:prstGeom>
          <a:solidFill>
            <a:srgbClr val="519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864E6E3-8652-42C8-92FA-92B0A666820D}"/>
              </a:ext>
            </a:extLst>
          </p:cNvPr>
          <p:cNvSpPr/>
          <p:nvPr/>
        </p:nvSpPr>
        <p:spPr>
          <a:xfrm>
            <a:off x="3162300" y="1142626"/>
            <a:ext cx="6096000" cy="1636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Unit 4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Letters of Application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D69064E-146A-4099-9A15-E86C6CFDF0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11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4ACDCC2-6218-456E-B373-9A423405E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594"/>
          <a:stretch/>
        </p:blipFill>
        <p:spPr>
          <a:xfrm>
            <a:off x="466725" y="1236283"/>
            <a:ext cx="6391275" cy="5433531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E9EC3274-FF45-45D7-9387-4FC3F58BDE56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D35294A0-7E90-4E8B-855C-956AB2E08ABB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0B79F7A5-FA72-4EBD-8F3F-4DD74DA4D7E8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6305E7B-EF0D-455F-99E2-A0ABD66CCB60}"/>
              </a:ext>
            </a:extLst>
          </p:cNvPr>
          <p:cNvSpPr/>
          <p:nvPr/>
        </p:nvSpPr>
        <p:spPr>
          <a:xfrm>
            <a:off x="2230549" y="184085"/>
            <a:ext cx="8014182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American style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C4D76D18-7003-45B1-86EA-3D42715447D7}"/>
              </a:ext>
            </a:extLst>
          </p:cNvPr>
          <p:cNvGrpSpPr/>
          <p:nvPr/>
        </p:nvGrpSpPr>
        <p:grpSpPr>
          <a:xfrm>
            <a:off x="3524250" y="1894925"/>
            <a:ext cx="8201025" cy="2829475"/>
            <a:chOff x="3524250" y="1894925"/>
            <a:chExt cx="8201025" cy="2829475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156DCD33-8F3D-4152-80EA-7108F0E291AE}"/>
                </a:ext>
              </a:extLst>
            </p:cNvPr>
            <p:cNvSpPr/>
            <p:nvPr/>
          </p:nvSpPr>
          <p:spPr>
            <a:xfrm>
              <a:off x="7305516" y="2390775"/>
              <a:ext cx="4419759" cy="2333625"/>
            </a:xfrm>
            <a:prstGeom prst="round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6E115380-DD8B-49C6-A61D-E05415C89BD8}"/>
                </a:ext>
              </a:extLst>
            </p:cNvPr>
            <p:cNvSpPr/>
            <p:nvPr/>
          </p:nvSpPr>
          <p:spPr>
            <a:xfrm>
              <a:off x="7593469" y="2874323"/>
              <a:ext cx="4099062" cy="136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ข้อความทุกส่วนจะชิดกั้นหน้าซ้าย แต่ละองค์ประกอบของจดหมายมีการแบ่งพื้นที่เท่าๆ กัน</a:t>
              </a:r>
              <a:endParaRPr lang="en-US" sz="24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  <p:sp>
          <p:nvSpPr>
            <p:cNvPr id="13" name="วงเล็บเหลี่ยมขวา 12">
              <a:extLst>
                <a:ext uri="{FF2B5EF4-FFF2-40B4-BE49-F238E27FC236}">
                  <a16:creationId xmlns:a16="http://schemas.microsoft.com/office/drawing/2014/main" id="{766404CC-8D86-42A5-992D-47F2294A7A24}"/>
                </a:ext>
              </a:extLst>
            </p:cNvPr>
            <p:cNvSpPr/>
            <p:nvPr/>
          </p:nvSpPr>
          <p:spPr>
            <a:xfrm>
              <a:off x="3524250" y="1894925"/>
              <a:ext cx="171450" cy="1819825"/>
            </a:xfrm>
            <a:prstGeom prst="rightBracket">
              <a:avLst/>
            </a:prstGeom>
            <a:ln w="38100">
              <a:solidFill>
                <a:srgbClr val="519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ลูกศรเชื่อมต่อแบบตรง 14">
              <a:extLst>
                <a:ext uri="{FF2B5EF4-FFF2-40B4-BE49-F238E27FC236}">
                  <a16:creationId xmlns:a16="http://schemas.microsoft.com/office/drawing/2014/main" id="{892CB1CF-1336-4B61-A4BC-70805961FEC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3695700" y="2804838"/>
              <a:ext cx="3450253" cy="726534"/>
            </a:xfrm>
            <a:prstGeom prst="straightConnector1">
              <a:avLst/>
            </a:prstGeom>
            <a:ln w="38100">
              <a:solidFill>
                <a:srgbClr val="519EA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299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46DF53D-ACFA-4626-99D7-4AEB84C530AE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7" name="สี่เหลี่ยมผืนผ้า: พับมุม 6">
              <a:extLst>
                <a:ext uri="{FF2B5EF4-FFF2-40B4-BE49-F238E27FC236}">
                  <a16:creationId xmlns:a16="http://schemas.microsoft.com/office/drawing/2014/main" id="{9800225D-DC05-4050-8769-296C365DB93B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รูปครึ่งกรอบ 7">
              <a:extLst>
                <a:ext uri="{FF2B5EF4-FFF2-40B4-BE49-F238E27FC236}">
                  <a16:creationId xmlns:a16="http://schemas.microsoft.com/office/drawing/2014/main" id="{9E1EC2EF-EFAA-4BF0-831D-F8C3686D8089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A19007D-FC14-4764-B1D0-EFC7B471B184}"/>
              </a:ext>
            </a:extLst>
          </p:cNvPr>
          <p:cNvSpPr/>
          <p:nvPr/>
        </p:nvSpPr>
        <p:spPr>
          <a:xfrm>
            <a:off x="2230549" y="184085"/>
            <a:ext cx="7291227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British style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97DCEE2-3EE8-496E-A23E-7F57901DBF13}"/>
              </a:ext>
            </a:extLst>
          </p:cNvPr>
          <p:cNvGrpSpPr/>
          <p:nvPr/>
        </p:nvGrpSpPr>
        <p:grpSpPr>
          <a:xfrm>
            <a:off x="2381250" y="2085975"/>
            <a:ext cx="7115175" cy="2867025"/>
            <a:chOff x="2381250" y="2085975"/>
            <a:chExt cx="7115175" cy="2867025"/>
          </a:xfrm>
        </p:grpSpPr>
        <p:sp>
          <p:nvSpPr>
            <p:cNvPr id="11" name="คำบรรยายภาพ: สี่เหลี่ยมมุมมน 10">
              <a:extLst>
                <a:ext uri="{FF2B5EF4-FFF2-40B4-BE49-F238E27FC236}">
                  <a16:creationId xmlns:a16="http://schemas.microsoft.com/office/drawing/2014/main" id="{5579C06C-43E4-4170-A167-F1A4530F6931}"/>
                </a:ext>
              </a:extLst>
            </p:cNvPr>
            <p:cNvSpPr/>
            <p:nvPr/>
          </p:nvSpPr>
          <p:spPr>
            <a:xfrm>
              <a:off x="2381250" y="2085975"/>
              <a:ext cx="7115175" cy="2867025"/>
            </a:xfrm>
            <a:prstGeom prst="wedgeRoundRectCallout">
              <a:avLst>
                <a:gd name="adj1" fmla="val -26991"/>
                <a:gd name="adj2" fmla="val 71802"/>
                <a:gd name="adj3" fmla="val 16667"/>
              </a:avLst>
            </a:prstGeom>
            <a:solidFill>
              <a:srgbClr val="519EA4"/>
            </a:solidFill>
            <a:ln w="50800">
              <a:solidFill>
                <a:srgbClr val="F29E9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21210873-1594-4F96-B708-0244570E0052}"/>
                </a:ext>
              </a:extLst>
            </p:cNvPr>
            <p:cNvSpPr/>
            <p:nvPr/>
          </p:nvSpPr>
          <p:spPr>
            <a:xfrm>
              <a:off x="2828924" y="2489364"/>
              <a:ext cx="6219826" cy="149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British style /Modified block style: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All parts begin at the left, except for the sender’s address and date. </a:t>
              </a:r>
              <a:endParaRPr lang="en-US" sz="24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Diamond 5">
              <a:extLst>
                <a:ext uri="{FF2B5EF4-FFF2-40B4-BE49-F238E27FC236}">
                  <a16:creationId xmlns:a16="http://schemas.microsoft.com/office/drawing/2014/main" id="{8CD5522F-DE71-485E-ADDD-6D7FC0FA7CF3}"/>
                </a:ext>
              </a:extLst>
            </p:cNvPr>
            <p:cNvSpPr/>
            <p:nvPr/>
          </p:nvSpPr>
          <p:spPr>
            <a:xfrm rot="1089471">
              <a:off x="8133150" y="3751602"/>
              <a:ext cx="900357" cy="903018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4467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6CEC43E-42AA-47E9-8FF8-88AA61340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"/>
          <a:stretch/>
        </p:blipFill>
        <p:spPr>
          <a:xfrm>
            <a:off x="8215122" y="0"/>
            <a:ext cx="3395694" cy="6858000"/>
          </a:xfrm>
          <a:prstGeom prst="rect">
            <a:avLst/>
          </a:prstGeom>
        </p:spPr>
      </p:pic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00343A2D-351B-4F52-9E95-A84C4DC137B4}"/>
              </a:ext>
            </a:extLst>
          </p:cNvPr>
          <p:cNvGrpSpPr/>
          <p:nvPr/>
        </p:nvGrpSpPr>
        <p:grpSpPr>
          <a:xfrm>
            <a:off x="4900071" y="246263"/>
            <a:ext cx="4843844" cy="3191568"/>
            <a:chOff x="4900071" y="246263"/>
            <a:chExt cx="4843844" cy="3191568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2A058CBA-F50A-4F94-8F2F-6D2AA0686797}"/>
                </a:ext>
              </a:extLst>
            </p:cNvPr>
            <p:cNvGrpSpPr/>
            <p:nvPr/>
          </p:nvGrpSpPr>
          <p:grpSpPr>
            <a:xfrm>
              <a:off x="4900071" y="328692"/>
              <a:ext cx="2860248" cy="3109139"/>
              <a:chOff x="4305301" y="488997"/>
              <a:chExt cx="2860248" cy="3109139"/>
            </a:xfrm>
          </p:grpSpPr>
          <p:sp>
            <p:nvSpPr>
              <p:cNvPr id="11" name="สี่เหลี่ยมผืนผ้า: มุมมน 10">
                <a:extLst>
                  <a:ext uri="{FF2B5EF4-FFF2-40B4-BE49-F238E27FC236}">
                    <a16:creationId xmlns:a16="http://schemas.microsoft.com/office/drawing/2014/main" id="{156DCD33-8F3D-4152-80EA-7108F0E291AE}"/>
                  </a:ext>
                </a:extLst>
              </p:cNvPr>
              <p:cNvSpPr/>
              <p:nvPr/>
            </p:nvSpPr>
            <p:spPr>
              <a:xfrm>
                <a:off x="4305301" y="488997"/>
                <a:ext cx="2860248" cy="3109139"/>
              </a:xfrm>
              <a:prstGeom prst="roundRect">
                <a:avLst/>
              </a:prstGeom>
              <a:solidFill>
                <a:srgbClr val="519EA4"/>
              </a:solidFill>
              <a:ln w="50800">
                <a:solidFill>
                  <a:srgbClr val="F29E9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6E115380-DD8B-49C6-A61D-E05415C89BD8}"/>
                  </a:ext>
                </a:extLst>
              </p:cNvPr>
              <p:cNvSpPr/>
              <p:nvPr/>
            </p:nvSpPr>
            <p:spPr>
              <a:xfrm>
                <a:off x="4555900" y="723206"/>
                <a:ext cx="2521175" cy="264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แบบ </a:t>
                </a:r>
                <a:r>
                  <a:rPr lang="en-US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British style </a:t>
                </a: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มีการวางที่อยู่ของผู้ส่ง และวันที่ ไว้ตรงกึ่งกลางหน้ากระดาษ นอกนั้นส่วนอื่นชิดกั้นหน้าซ้ายมือ</a:t>
                </a:r>
                <a:endParaRPr lang="en-US" sz="24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13" name="วงเล็บเหลี่ยมขวา 12">
              <a:extLst>
                <a:ext uri="{FF2B5EF4-FFF2-40B4-BE49-F238E27FC236}">
                  <a16:creationId xmlns:a16="http://schemas.microsoft.com/office/drawing/2014/main" id="{766404CC-8D86-42A5-992D-47F2294A7A24}"/>
                </a:ext>
              </a:extLst>
            </p:cNvPr>
            <p:cNvSpPr/>
            <p:nvPr/>
          </p:nvSpPr>
          <p:spPr>
            <a:xfrm rot="10800000">
              <a:off x="9639141" y="246263"/>
              <a:ext cx="104774" cy="877687"/>
            </a:xfrm>
            <a:prstGeom prst="rightBracket">
              <a:avLst/>
            </a:prstGeom>
            <a:ln w="38100">
              <a:solidFill>
                <a:srgbClr val="519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ลูกศรเชื่อมต่อแบบตรง 14">
              <a:extLst>
                <a:ext uri="{FF2B5EF4-FFF2-40B4-BE49-F238E27FC236}">
                  <a16:creationId xmlns:a16="http://schemas.microsoft.com/office/drawing/2014/main" id="{892CB1CF-1336-4B61-A4BC-70805961FEC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8010918" y="685106"/>
              <a:ext cx="1628223" cy="1172269"/>
            </a:xfrm>
            <a:prstGeom prst="straightConnector1">
              <a:avLst/>
            </a:prstGeom>
            <a:ln w="38100">
              <a:solidFill>
                <a:srgbClr val="519EA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5BB243A6-7234-417A-9600-28971851AE04}"/>
              </a:ext>
            </a:extLst>
          </p:cNvPr>
          <p:cNvSpPr/>
          <p:nvPr/>
        </p:nvSpPr>
        <p:spPr>
          <a:xfrm>
            <a:off x="0" y="0"/>
            <a:ext cx="3857625" cy="6858000"/>
          </a:xfrm>
          <a:prstGeom prst="rect">
            <a:avLst/>
          </a:prstGeom>
          <a:solidFill>
            <a:srgbClr val="519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22B21812-E327-4D48-BC6F-64D25CB07A5F}"/>
              </a:ext>
            </a:extLst>
          </p:cNvPr>
          <p:cNvSpPr/>
          <p:nvPr/>
        </p:nvSpPr>
        <p:spPr>
          <a:xfrm>
            <a:off x="188945" y="1883261"/>
            <a:ext cx="3479734" cy="1353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9276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9276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British style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251040B3-0DA0-418A-B6BB-E06DB088C072}"/>
              </a:ext>
            </a:extLst>
          </p:cNvPr>
          <p:cNvSpPr/>
          <p:nvPr/>
        </p:nvSpPr>
        <p:spPr>
          <a:xfrm rot="12970904">
            <a:off x="1472691" y="4103684"/>
            <a:ext cx="691998" cy="1564398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22208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46DF53D-ACFA-4626-99D7-4AEB84C530AE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7" name="สี่เหลี่ยมผืนผ้า: พับมุม 6">
              <a:extLst>
                <a:ext uri="{FF2B5EF4-FFF2-40B4-BE49-F238E27FC236}">
                  <a16:creationId xmlns:a16="http://schemas.microsoft.com/office/drawing/2014/main" id="{9800225D-DC05-4050-8769-296C365DB93B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รูปครึ่งกรอบ 7">
              <a:extLst>
                <a:ext uri="{FF2B5EF4-FFF2-40B4-BE49-F238E27FC236}">
                  <a16:creationId xmlns:a16="http://schemas.microsoft.com/office/drawing/2014/main" id="{9E1EC2EF-EFAA-4BF0-831D-F8C3686D8089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A19007D-FC14-4764-B1D0-EFC7B471B184}"/>
              </a:ext>
            </a:extLst>
          </p:cNvPr>
          <p:cNvSpPr/>
          <p:nvPr/>
        </p:nvSpPr>
        <p:spPr>
          <a:xfrm>
            <a:off x="2230549" y="184085"/>
            <a:ext cx="8164543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Indented style 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0FCB6DE-7B48-460A-BCF8-548F8A9A34EA}"/>
              </a:ext>
            </a:extLst>
          </p:cNvPr>
          <p:cNvGrpSpPr/>
          <p:nvPr/>
        </p:nvGrpSpPr>
        <p:grpSpPr>
          <a:xfrm>
            <a:off x="2381250" y="2085975"/>
            <a:ext cx="7115175" cy="2867025"/>
            <a:chOff x="2381250" y="2085975"/>
            <a:chExt cx="7115175" cy="2867025"/>
          </a:xfrm>
        </p:grpSpPr>
        <p:sp>
          <p:nvSpPr>
            <p:cNvPr id="11" name="คำบรรยายภาพ: สี่เหลี่ยมมุมมน 10">
              <a:extLst>
                <a:ext uri="{FF2B5EF4-FFF2-40B4-BE49-F238E27FC236}">
                  <a16:creationId xmlns:a16="http://schemas.microsoft.com/office/drawing/2014/main" id="{5579C06C-43E4-4170-A167-F1A4530F6931}"/>
                </a:ext>
              </a:extLst>
            </p:cNvPr>
            <p:cNvSpPr/>
            <p:nvPr/>
          </p:nvSpPr>
          <p:spPr>
            <a:xfrm>
              <a:off x="2381250" y="2085975"/>
              <a:ext cx="7115175" cy="2867025"/>
            </a:xfrm>
            <a:prstGeom prst="wedgeRoundRectCallout">
              <a:avLst>
                <a:gd name="adj1" fmla="val -26991"/>
                <a:gd name="adj2" fmla="val 71802"/>
                <a:gd name="adj3" fmla="val 16667"/>
              </a:avLst>
            </a:prstGeom>
            <a:solidFill>
              <a:srgbClr val="519EA4"/>
            </a:solidFill>
            <a:ln w="50800">
              <a:solidFill>
                <a:srgbClr val="F29E9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21210873-1594-4F96-B708-0244570E0052}"/>
                </a:ext>
              </a:extLst>
            </p:cNvPr>
            <p:cNvSpPr/>
            <p:nvPr/>
          </p:nvSpPr>
          <p:spPr>
            <a:xfrm>
              <a:off x="2828924" y="2489364"/>
              <a:ext cx="6219826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Indented style: </a:t>
              </a:r>
              <a:br>
                <a:rPr lang="en-US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The parts which begin at the right margin are the sender’s address, date, complimentary close, signature, printed</a:t>
              </a:r>
              <a:b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name and job title. Sometimes, each paragraph is</a:t>
              </a:r>
              <a:b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also indented.</a:t>
              </a:r>
              <a:endParaRPr lang="en-US" sz="24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Diamond 5">
              <a:extLst>
                <a:ext uri="{FF2B5EF4-FFF2-40B4-BE49-F238E27FC236}">
                  <a16:creationId xmlns:a16="http://schemas.microsoft.com/office/drawing/2014/main" id="{8CD5522F-DE71-485E-ADDD-6D7FC0FA7CF3}"/>
                </a:ext>
              </a:extLst>
            </p:cNvPr>
            <p:cNvSpPr/>
            <p:nvPr/>
          </p:nvSpPr>
          <p:spPr>
            <a:xfrm rot="1089471">
              <a:off x="8133150" y="3751602"/>
              <a:ext cx="900357" cy="903018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2217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37960C7-57FC-4CDA-B723-BF6DD1E0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"/>
          <a:stretch/>
        </p:blipFill>
        <p:spPr>
          <a:xfrm>
            <a:off x="8488440" y="0"/>
            <a:ext cx="3389235" cy="68378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F99102E-2DA5-479E-98A0-AD23FBEEB730}"/>
              </a:ext>
            </a:extLst>
          </p:cNvPr>
          <p:cNvGrpSpPr/>
          <p:nvPr/>
        </p:nvGrpSpPr>
        <p:grpSpPr>
          <a:xfrm>
            <a:off x="4911909" y="246263"/>
            <a:ext cx="4832006" cy="1234101"/>
            <a:chOff x="4911909" y="246263"/>
            <a:chExt cx="4832006" cy="123410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2A058CBA-F50A-4F94-8F2F-6D2AA0686797}"/>
                </a:ext>
              </a:extLst>
            </p:cNvPr>
            <p:cNvGrpSpPr/>
            <p:nvPr/>
          </p:nvGrpSpPr>
          <p:grpSpPr>
            <a:xfrm>
              <a:off x="4911909" y="685106"/>
              <a:ext cx="2860248" cy="795258"/>
              <a:chOff x="4305301" y="488998"/>
              <a:chExt cx="2860248" cy="3109138"/>
            </a:xfrm>
          </p:grpSpPr>
          <p:sp>
            <p:nvSpPr>
              <p:cNvPr id="11" name="สี่เหลี่ยมผืนผ้า: มุมมน 10">
                <a:extLst>
                  <a:ext uri="{FF2B5EF4-FFF2-40B4-BE49-F238E27FC236}">
                    <a16:creationId xmlns:a16="http://schemas.microsoft.com/office/drawing/2014/main" id="{156DCD33-8F3D-4152-80EA-7108F0E291AE}"/>
                  </a:ext>
                </a:extLst>
              </p:cNvPr>
              <p:cNvSpPr/>
              <p:nvPr/>
            </p:nvSpPr>
            <p:spPr>
              <a:xfrm>
                <a:off x="4305301" y="488998"/>
                <a:ext cx="2860248" cy="3109138"/>
              </a:xfrm>
              <a:prstGeom prst="roundRect">
                <a:avLst/>
              </a:prstGeom>
              <a:solidFill>
                <a:srgbClr val="519EA4"/>
              </a:solidFill>
              <a:ln w="50800">
                <a:solidFill>
                  <a:srgbClr val="F29E9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6E115380-DD8B-49C6-A61D-E05415C89BD8}"/>
                  </a:ext>
                </a:extLst>
              </p:cNvPr>
              <p:cNvSpPr/>
              <p:nvPr/>
            </p:nvSpPr>
            <p:spPr>
              <a:xfrm>
                <a:off x="4450667" y="1021118"/>
                <a:ext cx="2521175" cy="5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2400" dirty="0">
                    <a:solidFill>
                      <a:schemeClr val="bg1"/>
                    </a:solidFill>
                    <a:effectLst/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ย่อหน้า</a:t>
                </a:r>
                <a:endParaRPr lang="en-US" sz="24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13" name="วงเล็บเหลี่ยมขวา 12">
              <a:extLst>
                <a:ext uri="{FF2B5EF4-FFF2-40B4-BE49-F238E27FC236}">
                  <a16:creationId xmlns:a16="http://schemas.microsoft.com/office/drawing/2014/main" id="{766404CC-8D86-42A5-992D-47F2294A7A24}"/>
                </a:ext>
              </a:extLst>
            </p:cNvPr>
            <p:cNvSpPr/>
            <p:nvPr/>
          </p:nvSpPr>
          <p:spPr>
            <a:xfrm rot="10800000">
              <a:off x="9639141" y="246263"/>
              <a:ext cx="104774" cy="877687"/>
            </a:xfrm>
            <a:prstGeom prst="rightBracket">
              <a:avLst/>
            </a:prstGeom>
            <a:ln w="38100">
              <a:solidFill>
                <a:srgbClr val="519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ลูกศรเชื่อมต่อแบบตรง 14">
              <a:extLst>
                <a:ext uri="{FF2B5EF4-FFF2-40B4-BE49-F238E27FC236}">
                  <a16:creationId xmlns:a16="http://schemas.microsoft.com/office/drawing/2014/main" id="{892CB1CF-1336-4B61-A4BC-70805961FEC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7917523" y="685106"/>
              <a:ext cx="1721618" cy="438844"/>
            </a:xfrm>
            <a:prstGeom prst="straightConnector1">
              <a:avLst/>
            </a:prstGeom>
            <a:ln w="38100">
              <a:solidFill>
                <a:srgbClr val="519EA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5BB243A6-7234-417A-9600-28971851AE04}"/>
              </a:ext>
            </a:extLst>
          </p:cNvPr>
          <p:cNvSpPr/>
          <p:nvPr/>
        </p:nvSpPr>
        <p:spPr>
          <a:xfrm>
            <a:off x="0" y="0"/>
            <a:ext cx="3857625" cy="6858000"/>
          </a:xfrm>
          <a:prstGeom prst="rect">
            <a:avLst/>
          </a:prstGeom>
          <a:solidFill>
            <a:srgbClr val="519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22B21812-E327-4D48-BC6F-64D25CB07A5F}"/>
              </a:ext>
            </a:extLst>
          </p:cNvPr>
          <p:cNvSpPr/>
          <p:nvPr/>
        </p:nvSpPr>
        <p:spPr>
          <a:xfrm>
            <a:off x="188945" y="1883261"/>
            <a:ext cx="3479734" cy="1353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9276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9276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Indented style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B89DA90-3B2E-423D-A6F6-2A15AB1C876C}"/>
              </a:ext>
            </a:extLst>
          </p:cNvPr>
          <p:cNvGrpSpPr/>
          <p:nvPr/>
        </p:nvGrpSpPr>
        <p:grpSpPr>
          <a:xfrm>
            <a:off x="4911909" y="2555614"/>
            <a:ext cx="3527241" cy="3054610"/>
            <a:chOff x="4911909" y="2555614"/>
            <a:chExt cx="3527241" cy="3054610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051BA4C0-EA60-4607-A72F-179C09E6CC5A}"/>
                </a:ext>
              </a:extLst>
            </p:cNvPr>
            <p:cNvGrpSpPr/>
            <p:nvPr/>
          </p:nvGrpSpPr>
          <p:grpSpPr>
            <a:xfrm>
              <a:off x="4911909" y="2555614"/>
              <a:ext cx="2860248" cy="1321554"/>
              <a:chOff x="4305301" y="488998"/>
              <a:chExt cx="2860248" cy="3109138"/>
            </a:xfrm>
          </p:grpSpPr>
          <p:sp>
            <p:nvSpPr>
              <p:cNvPr id="16" name="สี่เหลี่ยมผืนผ้า: มุมมน 15">
                <a:extLst>
                  <a:ext uri="{FF2B5EF4-FFF2-40B4-BE49-F238E27FC236}">
                    <a16:creationId xmlns:a16="http://schemas.microsoft.com/office/drawing/2014/main" id="{D7465C22-6BB6-4C8E-B96C-0C73C47B6F11}"/>
                  </a:ext>
                </a:extLst>
              </p:cNvPr>
              <p:cNvSpPr/>
              <p:nvPr/>
            </p:nvSpPr>
            <p:spPr>
              <a:xfrm>
                <a:off x="4305301" y="488998"/>
                <a:ext cx="2860248" cy="3109138"/>
              </a:xfrm>
              <a:prstGeom prst="roundRect">
                <a:avLst/>
              </a:prstGeom>
              <a:solidFill>
                <a:srgbClr val="519EA4"/>
              </a:solidFill>
              <a:ln w="50800">
                <a:solidFill>
                  <a:srgbClr val="F29E9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สี่เหลี่ยมผืนผ้า 16">
                <a:extLst>
                  <a:ext uri="{FF2B5EF4-FFF2-40B4-BE49-F238E27FC236}">
                    <a16:creationId xmlns:a16="http://schemas.microsoft.com/office/drawing/2014/main" id="{F11FE7B6-096A-47A0-B15F-ED7581C282D9}"/>
                  </a:ext>
                </a:extLst>
              </p:cNvPr>
              <p:cNvSpPr/>
              <p:nvPr/>
            </p:nvSpPr>
            <p:spPr>
              <a:xfrm>
                <a:off x="4450667" y="1021118"/>
                <a:ext cx="2521175" cy="221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ย่อหน้าเมื่อขึ้น</a:t>
                </a:r>
                <a:r>
                  <a:rPr lang="en-US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Paragraph </a:t>
                </a: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ใหม่</a:t>
                </a:r>
                <a:endParaRPr lang="en-US" sz="24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18" name="วงเล็บเหลี่ยมขวา 17">
              <a:extLst>
                <a:ext uri="{FF2B5EF4-FFF2-40B4-BE49-F238E27FC236}">
                  <a16:creationId xmlns:a16="http://schemas.microsoft.com/office/drawing/2014/main" id="{09E72BDD-BA97-4D0C-AB1D-07E728E3A136}"/>
                </a:ext>
              </a:extLst>
            </p:cNvPr>
            <p:cNvSpPr/>
            <p:nvPr/>
          </p:nvSpPr>
          <p:spPr>
            <a:xfrm rot="10800000">
              <a:off x="8343073" y="2671541"/>
              <a:ext cx="96077" cy="2938683"/>
            </a:xfrm>
            <a:prstGeom prst="rightBracket">
              <a:avLst/>
            </a:prstGeom>
            <a:ln w="38100">
              <a:solidFill>
                <a:srgbClr val="519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ลูกศรเชื่อมต่อแบบตรง 18">
              <a:extLst>
                <a:ext uri="{FF2B5EF4-FFF2-40B4-BE49-F238E27FC236}">
                  <a16:creationId xmlns:a16="http://schemas.microsoft.com/office/drawing/2014/main" id="{8A8E19B5-5DB2-4230-8FAC-378E3CF139EA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 flipV="1">
              <a:off x="7917525" y="3305176"/>
              <a:ext cx="425548" cy="835706"/>
            </a:xfrm>
            <a:prstGeom prst="straightConnector1">
              <a:avLst/>
            </a:prstGeom>
            <a:ln w="38100">
              <a:solidFill>
                <a:srgbClr val="519EA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7CC49F19-6809-4134-9495-09CC0EB12E41}"/>
              </a:ext>
            </a:extLst>
          </p:cNvPr>
          <p:cNvGrpSpPr/>
          <p:nvPr/>
        </p:nvGrpSpPr>
        <p:grpSpPr>
          <a:xfrm>
            <a:off x="4911909" y="5161856"/>
            <a:ext cx="5089665" cy="1644670"/>
            <a:chOff x="4911909" y="5161856"/>
            <a:chExt cx="5089665" cy="1644670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C037470-C173-4553-88D4-9D1A47016DB0}"/>
                </a:ext>
              </a:extLst>
            </p:cNvPr>
            <p:cNvGrpSpPr/>
            <p:nvPr/>
          </p:nvGrpSpPr>
          <p:grpSpPr>
            <a:xfrm>
              <a:off x="4911909" y="5161856"/>
              <a:ext cx="2860248" cy="795258"/>
              <a:chOff x="4305301" y="488998"/>
              <a:chExt cx="2860248" cy="3109138"/>
            </a:xfrm>
          </p:grpSpPr>
          <p:sp>
            <p:nvSpPr>
              <p:cNvPr id="26" name="สี่เหลี่ยมผืนผ้า: มุมมน 25">
                <a:extLst>
                  <a:ext uri="{FF2B5EF4-FFF2-40B4-BE49-F238E27FC236}">
                    <a16:creationId xmlns:a16="http://schemas.microsoft.com/office/drawing/2014/main" id="{F4DFD1D0-A210-469F-8094-7FE3817BB565}"/>
                  </a:ext>
                </a:extLst>
              </p:cNvPr>
              <p:cNvSpPr/>
              <p:nvPr/>
            </p:nvSpPr>
            <p:spPr>
              <a:xfrm>
                <a:off x="4305301" y="488998"/>
                <a:ext cx="2860248" cy="3109138"/>
              </a:xfrm>
              <a:prstGeom prst="roundRect">
                <a:avLst/>
              </a:prstGeom>
              <a:solidFill>
                <a:srgbClr val="519EA4"/>
              </a:solidFill>
              <a:ln w="50800">
                <a:solidFill>
                  <a:srgbClr val="F29E9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สี่เหลี่ยมผืนผ้า 26">
                <a:extLst>
                  <a:ext uri="{FF2B5EF4-FFF2-40B4-BE49-F238E27FC236}">
                    <a16:creationId xmlns:a16="http://schemas.microsoft.com/office/drawing/2014/main" id="{39CC884D-F697-4043-9D2F-47A8C19C5420}"/>
                  </a:ext>
                </a:extLst>
              </p:cNvPr>
              <p:cNvSpPr/>
              <p:nvPr/>
            </p:nvSpPr>
            <p:spPr>
              <a:xfrm>
                <a:off x="4450667" y="1021118"/>
                <a:ext cx="2521175" cy="5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2400" dirty="0">
                    <a:solidFill>
                      <a:schemeClr val="bg1"/>
                    </a:solidFill>
                    <a:effectLst/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ย่อหน้า</a:t>
                </a:r>
                <a:endParaRPr lang="en-US" sz="24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28" name="วงเล็บเหลี่ยมขวา 27">
              <a:extLst>
                <a:ext uri="{FF2B5EF4-FFF2-40B4-BE49-F238E27FC236}">
                  <a16:creationId xmlns:a16="http://schemas.microsoft.com/office/drawing/2014/main" id="{CA8C0509-FB9A-415D-B0E8-14959215F497}"/>
                </a:ext>
              </a:extLst>
            </p:cNvPr>
            <p:cNvSpPr/>
            <p:nvPr/>
          </p:nvSpPr>
          <p:spPr>
            <a:xfrm rot="10800000">
              <a:off x="9886950" y="6273972"/>
              <a:ext cx="114624" cy="532554"/>
            </a:xfrm>
            <a:prstGeom prst="rightBracket">
              <a:avLst/>
            </a:prstGeom>
            <a:ln w="38100">
              <a:solidFill>
                <a:srgbClr val="519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ลูกศรเชื่อมต่อแบบตรง 28">
              <a:extLst>
                <a:ext uri="{FF2B5EF4-FFF2-40B4-BE49-F238E27FC236}">
                  <a16:creationId xmlns:a16="http://schemas.microsoft.com/office/drawing/2014/main" id="{85F6B43D-41EA-4E2E-9E11-38BA0F365642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 flipV="1">
              <a:off x="7917523" y="5689485"/>
              <a:ext cx="1969427" cy="850764"/>
            </a:xfrm>
            <a:prstGeom prst="straightConnector1">
              <a:avLst/>
            </a:prstGeom>
            <a:ln w="38100">
              <a:solidFill>
                <a:srgbClr val="519EA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Isosceles Triangle 57">
            <a:extLst>
              <a:ext uri="{FF2B5EF4-FFF2-40B4-BE49-F238E27FC236}">
                <a16:creationId xmlns:a16="http://schemas.microsoft.com/office/drawing/2014/main" id="{59E9A3C7-083A-4270-8111-371D42DE5A70}"/>
              </a:ext>
            </a:extLst>
          </p:cNvPr>
          <p:cNvSpPr/>
          <p:nvPr/>
        </p:nvSpPr>
        <p:spPr>
          <a:xfrm rot="12970904">
            <a:off x="1472691" y="4103684"/>
            <a:ext cx="691998" cy="1564398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16328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BCD3535-47C5-4CAC-91A3-F3A1A7FA7C78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1E967333-ECE2-436F-B8E8-A607B96A3319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13CCF462-21D2-451F-B6A8-D196A476C464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81EFE79-99EC-449B-BFB0-B770216B767D}"/>
              </a:ext>
            </a:extLst>
          </p:cNvPr>
          <p:cNvSpPr/>
          <p:nvPr/>
        </p:nvSpPr>
        <p:spPr>
          <a:xfrm>
            <a:off x="3319052" y="184085"/>
            <a:ext cx="5553893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Date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0A8C597-B941-47A4-8E35-66161409FB9C}"/>
              </a:ext>
            </a:extLst>
          </p:cNvPr>
          <p:cNvSpPr/>
          <p:nvPr/>
        </p:nvSpPr>
        <p:spPr>
          <a:xfrm>
            <a:off x="3010764" y="1766389"/>
            <a:ext cx="6779035" cy="58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C000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Date  (</a:t>
            </a:r>
            <a:r>
              <a:rPr lang="th-TH" sz="2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การเขียนวันที่</a:t>
            </a:r>
            <a:r>
              <a:rPr lang="en-US" sz="2800" dirty="0">
                <a:solidFill>
                  <a:srgbClr val="FFC000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) </a:t>
            </a:r>
            <a:r>
              <a:rPr lang="th-TH" sz="2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แบ่งออกเป็น  </a:t>
            </a:r>
            <a:r>
              <a:rPr lang="en-US" sz="2800" dirty="0">
                <a:solidFill>
                  <a:srgbClr val="FFC000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2</a:t>
            </a:r>
            <a:r>
              <a:rPr lang="th-TH" sz="2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 แบบได้แก่ </a:t>
            </a:r>
            <a:endParaRPr lang="en-US" sz="2800" dirty="0">
              <a:solidFill>
                <a:srgbClr val="FFC000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84127D0-8592-4A65-9673-1152728D5BBF}"/>
              </a:ext>
            </a:extLst>
          </p:cNvPr>
          <p:cNvGrpSpPr/>
          <p:nvPr/>
        </p:nvGrpSpPr>
        <p:grpSpPr>
          <a:xfrm>
            <a:off x="3185176" y="2894780"/>
            <a:ext cx="5539723" cy="1381945"/>
            <a:chOff x="480076" y="1659079"/>
            <a:chExt cx="5539723" cy="1381945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2DAD8858-FBE2-40DD-BDED-2D7169B18A5C}"/>
                </a:ext>
              </a:extLst>
            </p:cNvPr>
            <p:cNvGrpSpPr/>
            <p:nvPr/>
          </p:nvGrpSpPr>
          <p:grpSpPr>
            <a:xfrm>
              <a:off x="480076" y="1659079"/>
              <a:ext cx="5539723" cy="1381945"/>
              <a:chOff x="723525" y="1790697"/>
              <a:chExt cx="5539723" cy="1381945"/>
            </a:xfrm>
          </p:grpSpPr>
          <p:sp>
            <p:nvSpPr>
              <p:cNvPr id="11" name="สี่เหลี่ยมผืนผ้า: มุมมน 10">
                <a:extLst>
                  <a:ext uri="{FF2B5EF4-FFF2-40B4-BE49-F238E27FC236}">
                    <a16:creationId xmlns:a16="http://schemas.microsoft.com/office/drawing/2014/main" id="{0F0F614F-60FE-439B-9BBD-48EF7915939C}"/>
                  </a:ext>
                </a:extLst>
              </p:cNvPr>
              <p:cNvSpPr/>
              <p:nvPr/>
            </p:nvSpPr>
            <p:spPr>
              <a:xfrm>
                <a:off x="1053849" y="1790700"/>
                <a:ext cx="5209399" cy="1381942"/>
              </a:xfrm>
              <a:prstGeom prst="roundRect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วงรี 11">
                <a:extLst>
                  <a:ext uri="{FF2B5EF4-FFF2-40B4-BE49-F238E27FC236}">
                    <a16:creationId xmlns:a16="http://schemas.microsoft.com/office/drawing/2014/main" id="{A8C99B08-5578-4FF1-86E3-91CF057DEE4D}"/>
                  </a:ext>
                </a:extLst>
              </p:cNvPr>
              <p:cNvSpPr/>
              <p:nvPr/>
            </p:nvSpPr>
            <p:spPr>
              <a:xfrm>
                <a:off x="723525" y="1790697"/>
                <a:ext cx="660650" cy="6606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1</a:t>
                </a:r>
              </a:p>
            </p:txBody>
          </p:sp>
        </p:grp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1CA0C6EC-6994-4A40-826A-13FDABC1176F}"/>
                </a:ext>
              </a:extLst>
            </p:cNvPr>
            <p:cNvSpPr/>
            <p:nvPr/>
          </p:nvSpPr>
          <p:spPr>
            <a:xfrm>
              <a:off x="1301318" y="1919619"/>
              <a:ext cx="457817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American style ------ Month Date, Year</a:t>
              </a:r>
            </a:p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January 1, 2019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8C03338-EB73-4B72-B965-F7F5C9332B29}"/>
              </a:ext>
            </a:extLst>
          </p:cNvPr>
          <p:cNvGrpSpPr/>
          <p:nvPr/>
        </p:nvGrpSpPr>
        <p:grpSpPr>
          <a:xfrm>
            <a:off x="3185176" y="4447355"/>
            <a:ext cx="5539723" cy="1381945"/>
            <a:chOff x="480076" y="1659079"/>
            <a:chExt cx="5539723" cy="1381945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D9436FC3-6B57-4B71-8CD8-F2475DB4A2B8}"/>
                </a:ext>
              </a:extLst>
            </p:cNvPr>
            <p:cNvGrpSpPr/>
            <p:nvPr/>
          </p:nvGrpSpPr>
          <p:grpSpPr>
            <a:xfrm>
              <a:off x="480076" y="1659079"/>
              <a:ext cx="5539723" cy="1381945"/>
              <a:chOff x="723525" y="1790697"/>
              <a:chExt cx="5539723" cy="1381945"/>
            </a:xfrm>
          </p:grpSpPr>
          <p:sp>
            <p:nvSpPr>
              <p:cNvPr id="16" name="สี่เหลี่ยมผืนผ้า: มุมมน 15">
                <a:extLst>
                  <a:ext uri="{FF2B5EF4-FFF2-40B4-BE49-F238E27FC236}">
                    <a16:creationId xmlns:a16="http://schemas.microsoft.com/office/drawing/2014/main" id="{12932F36-E8AF-4B62-AD5E-672F1EFAC65C}"/>
                  </a:ext>
                </a:extLst>
              </p:cNvPr>
              <p:cNvSpPr/>
              <p:nvPr/>
            </p:nvSpPr>
            <p:spPr>
              <a:xfrm>
                <a:off x="1053849" y="1790700"/>
                <a:ext cx="5209399" cy="1381942"/>
              </a:xfrm>
              <a:prstGeom prst="roundRect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วงรี 16">
                <a:extLst>
                  <a:ext uri="{FF2B5EF4-FFF2-40B4-BE49-F238E27FC236}">
                    <a16:creationId xmlns:a16="http://schemas.microsoft.com/office/drawing/2014/main" id="{27185B91-2907-4C30-B8B6-DC81CF26AA16}"/>
                  </a:ext>
                </a:extLst>
              </p:cNvPr>
              <p:cNvSpPr/>
              <p:nvPr/>
            </p:nvSpPr>
            <p:spPr>
              <a:xfrm>
                <a:off x="723525" y="1790697"/>
                <a:ext cx="660650" cy="6606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Cloud" panose="02000000000000000000" pitchFamily="50" charset="-34"/>
                    <a:cs typeface="Cloud" panose="02000000000000000000" pitchFamily="50" charset="-34"/>
                  </a:rPr>
                  <a:t>2</a:t>
                </a:r>
                <a:endParaRPr lang="en-US" b="1" dirty="0">
                  <a:latin typeface="Cloud" panose="02000000000000000000" pitchFamily="50" charset="-34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E9F3934F-37D3-4D8F-AD5C-B16A3A71C85D}"/>
                </a:ext>
              </a:extLst>
            </p:cNvPr>
            <p:cNvSpPr/>
            <p:nvPr/>
          </p:nvSpPr>
          <p:spPr>
            <a:xfrm>
              <a:off x="1301318" y="1919619"/>
              <a:ext cx="4495141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British style ------ Date Month Year</a:t>
              </a:r>
            </a:p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1 January 2019 </a:t>
              </a: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/ </a:t>
              </a: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1</a:t>
              </a:r>
              <a:r>
                <a:rPr lang="en-US" sz="2000" baseline="30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st</a:t>
              </a: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 January 2019 </a:t>
              </a: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 </a:t>
              </a:r>
            </a:p>
          </p:txBody>
        </p:sp>
      </p:grp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27B2CCDA-68FE-48F4-A464-9BA451A80349}"/>
              </a:ext>
            </a:extLst>
          </p:cNvPr>
          <p:cNvSpPr/>
          <p:nvPr/>
        </p:nvSpPr>
        <p:spPr>
          <a:xfrm>
            <a:off x="2743200" y="1666927"/>
            <a:ext cx="129019" cy="729316"/>
          </a:xfrm>
          <a:prstGeom prst="rect">
            <a:avLst/>
          </a:prstGeom>
          <a:solidFill>
            <a:srgbClr val="519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Letter Flat Vector Icon - SuperAwesomeVectors">
            <a:extLst>
              <a:ext uri="{FF2B5EF4-FFF2-40B4-BE49-F238E27FC236}">
                <a16:creationId xmlns:a16="http://schemas.microsoft.com/office/drawing/2014/main" id="{DED7DA71-1BB5-4A50-84CC-93D2BF81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375" y1="47880" x2="39125" y2="33039"/>
                        <a14:foregroundMark x1="39125" y1="33039" x2="60625" y2="32686"/>
                        <a14:foregroundMark x1="60750" y1="33039" x2="61000" y2="55477"/>
                        <a14:foregroundMark x1="61000" y1="55830" x2="57625" y2="62721"/>
                        <a14:foregroundMark x1="57375" y1="62721" x2="39125" y2="60601"/>
                        <a14:foregroundMark x1="38875" y1="60424" x2="39000" y2="46643"/>
                        <a14:foregroundMark x1="39250" y1="46466" x2="46000" y2="40813"/>
                        <a14:foregroundMark x1="46000" y1="40813" x2="51500" y2="54064"/>
                        <a14:foregroundMark x1="51500" y1="54064" x2="55625" y2="4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23" y="4840082"/>
            <a:ext cx="2888241" cy="2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8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CAC96E5-1E29-4320-B047-70377A972EC9}"/>
              </a:ext>
            </a:extLst>
          </p:cNvPr>
          <p:cNvGrpSpPr/>
          <p:nvPr/>
        </p:nvGrpSpPr>
        <p:grpSpPr>
          <a:xfrm>
            <a:off x="0" y="-26670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91870755-08FD-497E-90DB-1CF17831461C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4BD3596A-3486-4104-905D-7852D1DE155F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8765340-BABB-4F39-BD72-660F2A52E577}"/>
              </a:ext>
            </a:extLst>
          </p:cNvPr>
          <p:cNvSpPr/>
          <p:nvPr/>
        </p:nvSpPr>
        <p:spPr>
          <a:xfrm>
            <a:off x="2665027" y="184085"/>
            <a:ext cx="6861943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Salutation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60E0138B-BFD3-4156-8BF0-99668352EA3C}"/>
              </a:ext>
            </a:extLst>
          </p:cNvPr>
          <p:cNvGrpSpPr/>
          <p:nvPr/>
        </p:nvGrpSpPr>
        <p:grpSpPr>
          <a:xfrm>
            <a:off x="1257299" y="2991439"/>
            <a:ext cx="10010775" cy="2771185"/>
            <a:chOff x="1257299" y="2991439"/>
            <a:chExt cx="10010775" cy="2771185"/>
          </a:xfrm>
        </p:grpSpPr>
        <p:sp>
          <p:nvSpPr>
            <p:cNvPr id="2" name="สี่เหลี่ยมผืนผ้า: พับมุม 1">
              <a:extLst>
                <a:ext uri="{FF2B5EF4-FFF2-40B4-BE49-F238E27FC236}">
                  <a16:creationId xmlns:a16="http://schemas.microsoft.com/office/drawing/2014/main" id="{E9FF3403-FF58-4594-A5EA-19591BD26F63}"/>
                </a:ext>
              </a:extLst>
            </p:cNvPr>
            <p:cNvSpPr/>
            <p:nvPr/>
          </p:nvSpPr>
          <p:spPr>
            <a:xfrm>
              <a:off x="1257299" y="2991439"/>
              <a:ext cx="10010775" cy="2771185"/>
            </a:xfrm>
            <a:prstGeom prst="foldedCorner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33094FBC-2702-485B-BDC1-19B17B819B18}"/>
                </a:ext>
              </a:extLst>
            </p:cNvPr>
            <p:cNvSpPr/>
            <p:nvPr/>
          </p:nvSpPr>
          <p:spPr>
            <a:xfrm>
              <a:off x="1752439" y="3162852"/>
              <a:ext cx="9020494" cy="2428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การขึ้นต้นโดยไม่ระบุชื่อ เช่น  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Dear Sir, Dear Madam, Dear Sir or Madam, To whom it may concern, Dear Gentleman </a:t>
              </a: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ถือเป็นคำขึ้นต้นที่เป็นทางการ เมื่อต้องการเขียนถึงองค์กร </a:t>
              </a:r>
              <a:r>
                <a:rPr lang="en-US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หรือหน่วยงานที่ไม่เฉพาะเจาะจงผู้รับเป็นผู้ใด</a:t>
              </a:r>
              <a:endParaRPr lang="en-US" sz="2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การขึ้นต้นโดระบุชื่อ หรือชื่อสกุล เช่น 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Dear </a:t>
              </a:r>
              <a:r>
                <a:rPr lang="en-US" sz="2200" b="1" dirty="0" err="1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Mr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(Name), Dear </a:t>
              </a:r>
              <a:r>
                <a:rPr lang="en-US" sz="2200" b="1" dirty="0" err="1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Ms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(Name), Dear </a:t>
              </a:r>
              <a:r>
                <a:rPr lang="en-US" sz="2200" b="1" dirty="0" err="1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Mrs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(Last name), Dear (Full name) </a:t>
              </a: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ถือเป็นคำขึ้นต้นที่เป็นทางการ </a:t>
              </a:r>
              <a:r>
                <a:rPr lang="en-US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แต่ทั้งผู้รับและผู้ส่งมีการรู้จักกันมาก่อนหน้านี้ ดังนั้นจึงสามารถ ระบุชื่อผู้รับได้อย่างเฉพาะเจาะจง แต่สิ่งที่สำคัญคือ การใช้ </a:t>
              </a:r>
              <a:r>
                <a:rPr lang="en-US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initial name </a:t>
              </a:r>
              <a:r>
                <a:rPr lang="th-TH" sz="22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ที่ถูกต้องในการนำหน้าชื่อผู้รับ</a:t>
              </a:r>
              <a:endParaRPr lang="en-US" sz="22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72CCAA0-BAC3-4AB8-84FA-199DA0331F88}"/>
              </a:ext>
            </a:extLst>
          </p:cNvPr>
          <p:cNvGrpSpPr/>
          <p:nvPr/>
        </p:nvGrpSpPr>
        <p:grpSpPr>
          <a:xfrm>
            <a:off x="2730400" y="1913755"/>
            <a:ext cx="6796570" cy="729316"/>
            <a:chOff x="2536008" y="2113780"/>
            <a:chExt cx="6796570" cy="729316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AB2D3A01-F496-463B-BBF6-0F62F301ED5D}"/>
                </a:ext>
              </a:extLst>
            </p:cNvPr>
            <p:cNvSpPr/>
            <p:nvPr/>
          </p:nvSpPr>
          <p:spPr>
            <a:xfrm>
              <a:off x="2763536" y="2184512"/>
              <a:ext cx="6569042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dirty="0">
                  <a:solidFill>
                    <a:schemeClr val="accent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Salutation </a:t>
              </a:r>
              <a:r>
                <a:rPr lang="en-US" sz="2000" b="1" dirty="0">
                  <a:solidFill>
                    <a:schemeClr val="accent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(</a:t>
              </a:r>
              <a:r>
                <a:rPr lang="th-TH" sz="2000" b="1" dirty="0">
                  <a:solidFill>
                    <a:schemeClr val="accent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คำขึ้นต้น) </a:t>
              </a:r>
              <a:r>
                <a:rPr lang="th-TH" sz="2000" dirty="0">
                  <a:solidFill>
                    <a:schemeClr val="accent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แบบทางการ แบ่งออกเป็น 2 แบบได้แก่</a:t>
              </a:r>
              <a:endParaRPr lang="en-US" sz="2000" dirty="0">
                <a:solidFill>
                  <a:schemeClr val="accent4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67EF4845-A43A-4695-A616-832FC1555EF1}"/>
                </a:ext>
              </a:extLst>
            </p:cNvPr>
            <p:cNvSpPr/>
            <p:nvPr/>
          </p:nvSpPr>
          <p:spPr>
            <a:xfrm>
              <a:off x="2536008" y="2113780"/>
              <a:ext cx="129019" cy="729316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Letter Flat Vector Icon - SuperAwesomeVectors">
            <a:extLst>
              <a:ext uri="{FF2B5EF4-FFF2-40B4-BE49-F238E27FC236}">
                <a16:creationId xmlns:a16="http://schemas.microsoft.com/office/drawing/2014/main" id="{05EB8E2B-4DC1-491B-922A-1AB9D956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375" y1="47880" x2="39125" y2="33039"/>
                        <a14:foregroundMark x1="39125" y1="33039" x2="60625" y2="32686"/>
                        <a14:foregroundMark x1="60750" y1="33039" x2="61000" y2="55477"/>
                        <a14:foregroundMark x1="61000" y1="55830" x2="57625" y2="62721"/>
                        <a14:foregroundMark x1="57375" y1="62721" x2="39125" y2="60601"/>
                        <a14:foregroundMark x1="38875" y1="60424" x2="39000" y2="46643"/>
                        <a14:foregroundMark x1="39250" y1="46466" x2="46000" y2="40813"/>
                        <a14:foregroundMark x1="46000" y1="40813" x2="51500" y2="54064"/>
                        <a14:foregroundMark x1="51500" y1="54064" x2="55625" y2="4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23" y="4840082"/>
            <a:ext cx="2888241" cy="2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3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BCD3535-47C5-4CAC-91A3-F3A1A7FA7C78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1E967333-ECE2-436F-B8E8-A607B96A3319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13CCF462-21D2-451F-B6A8-D196A476C464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81EFE79-99EC-449B-BFB0-B770216B767D}"/>
              </a:ext>
            </a:extLst>
          </p:cNvPr>
          <p:cNvSpPr/>
          <p:nvPr/>
        </p:nvSpPr>
        <p:spPr>
          <a:xfrm>
            <a:off x="1055708" y="184085"/>
            <a:ext cx="10080581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Complimentary close(1)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0A8C597-B941-47A4-8E35-66161409FB9C}"/>
              </a:ext>
            </a:extLst>
          </p:cNvPr>
          <p:cNvSpPr/>
          <p:nvPr/>
        </p:nvSpPr>
        <p:spPr>
          <a:xfrm>
            <a:off x="2363064" y="1876229"/>
            <a:ext cx="8231677" cy="58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Complimentary close </a:t>
            </a:r>
            <a:r>
              <a:rPr lang="th-TH" sz="20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คำลงท้ายแบบเป็นทางการ แบ่งเป็น 2 แบบ ได้แก่</a:t>
            </a:r>
            <a:endParaRPr lang="en-US" sz="2000" dirty="0">
              <a:solidFill>
                <a:srgbClr val="FFC000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84127D0-8592-4A65-9673-1152728D5BBF}"/>
              </a:ext>
            </a:extLst>
          </p:cNvPr>
          <p:cNvGrpSpPr/>
          <p:nvPr/>
        </p:nvGrpSpPr>
        <p:grpSpPr>
          <a:xfrm>
            <a:off x="3052624" y="2751907"/>
            <a:ext cx="6243776" cy="1522077"/>
            <a:chOff x="489220" y="1659081"/>
            <a:chExt cx="5530579" cy="1522077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2DAD8858-FBE2-40DD-BDED-2D7169B18A5C}"/>
                </a:ext>
              </a:extLst>
            </p:cNvPr>
            <p:cNvGrpSpPr/>
            <p:nvPr/>
          </p:nvGrpSpPr>
          <p:grpSpPr>
            <a:xfrm>
              <a:off x="489220" y="1659081"/>
              <a:ext cx="5530579" cy="1522077"/>
              <a:chOff x="732669" y="1790699"/>
              <a:chExt cx="5530579" cy="1522077"/>
            </a:xfrm>
          </p:grpSpPr>
          <p:sp>
            <p:nvSpPr>
              <p:cNvPr id="11" name="สี่เหลี่ยมผืนผ้า: มุมมน 10">
                <a:extLst>
                  <a:ext uri="{FF2B5EF4-FFF2-40B4-BE49-F238E27FC236}">
                    <a16:creationId xmlns:a16="http://schemas.microsoft.com/office/drawing/2014/main" id="{0F0F614F-60FE-439B-9BBD-48EF7915939C}"/>
                  </a:ext>
                </a:extLst>
              </p:cNvPr>
              <p:cNvSpPr/>
              <p:nvPr/>
            </p:nvSpPr>
            <p:spPr>
              <a:xfrm>
                <a:off x="1053849" y="1790699"/>
                <a:ext cx="5209399" cy="1522077"/>
              </a:xfrm>
              <a:prstGeom prst="roundRect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วงรี 11">
                <a:extLst>
                  <a:ext uri="{FF2B5EF4-FFF2-40B4-BE49-F238E27FC236}">
                    <a16:creationId xmlns:a16="http://schemas.microsoft.com/office/drawing/2014/main" id="{A8C99B08-5578-4FF1-86E3-91CF057DEE4D}"/>
                  </a:ext>
                </a:extLst>
              </p:cNvPr>
              <p:cNvSpPr/>
              <p:nvPr/>
            </p:nvSpPr>
            <p:spPr>
              <a:xfrm>
                <a:off x="732669" y="1790699"/>
                <a:ext cx="585187" cy="6606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1</a:t>
                </a:r>
              </a:p>
            </p:txBody>
          </p:sp>
        </p:grp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1CA0C6EC-6994-4A40-826A-13FDABC1176F}"/>
                </a:ext>
              </a:extLst>
            </p:cNvPr>
            <p:cNvSpPr/>
            <p:nvPr/>
          </p:nvSpPr>
          <p:spPr>
            <a:xfrm>
              <a:off x="1248165" y="1843038"/>
              <a:ext cx="4631328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Yours faithfully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หรือ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Faithfully yours</a:t>
              </a:r>
            </a:p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ใช้ลงท้าย คำขึ้นต้น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Dear Sir, Dear Sirs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หรือ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 Dear Sir or Madam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มีการใช้น้อยมากในประเทศอเมริกา</a:t>
              </a: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8C03338-EB73-4B72-B965-F7F5C9332B29}"/>
              </a:ext>
            </a:extLst>
          </p:cNvPr>
          <p:cNvGrpSpPr/>
          <p:nvPr/>
        </p:nvGrpSpPr>
        <p:grpSpPr>
          <a:xfrm>
            <a:off x="3042301" y="4508569"/>
            <a:ext cx="6254099" cy="1622529"/>
            <a:chOff x="480076" y="1659079"/>
            <a:chExt cx="6254099" cy="1622529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D9436FC3-6B57-4B71-8CD8-F2475DB4A2B8}"/>
                </a:ext>
              </a:extLst>
            </p:cNvPr>
            <p:cNvGrpSpPr/>
            <p:nvPr/>
          </p:nvGrpSpPr>
          <p:grpSpPr>
            <a:xfrm>
              <a:off x="480076" y="1659079"/>
              <a:ext cx="6254099" cy="1622529"/>
              <a:chOff x="723525" y="1790697"/>
              <a:chExt cx="6254099" cy="1622529"/>
            </a:xfrm>
          </p:grpSpPr>
          <p:sp>
            <p:nvSpPr>
              <p:cNvPr id="16" name="สี่เหลี่ยมผืนผ้า: มุมมน 15">
                <a:extLst>
                  <a:ext uri="{FF2B5EF4-FFF2-40B4-BE49-F238E27FC236}">
                    <a16:creationId xmlns:a16="http://schemas.microsoft.com/office/drawing/2014/main" id="{12932F36-E8AF-4B62-AD5E-672F1EFAC65C}"/>
                  </a:ext>
                </a:extLst>
              </p:cNvPr>
              <p:cNvSpPr/>
              <p:nvPr/>
            </p:nvSpPr>
            <p:spPr>
              <a:xfrm>
                <a:off x="1053849" y="1790700"/>
                <a:ext cx="5923775" cy="1622526"/>
              </a:xfrm>
              <a:prstGeom prst="roundRect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วงรี 16">
                <a:extLst>
                  <a:ext uri="{FF2B5EF4-FFF2-40B4-BE49-F238E27FC236}">
                    <a16:creationId xmlns:a16="http://schemas.microsoft.com/office/drawing/2014/main" id="{27185B91-2907-4C30-B8B6-DC81CF26AA16}"/>
                  </a:ext>
                </a:extLst>
              </p:cNvPr>
              <p:cNvSpPr/>
              <p:nvPr/>
            </p:nvSpPr>
            <p:spPr>
              <a:xfrm>
                <a:off x="723525" y="1790697"/>
                <a:ext cx="660650" cy="6606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Cloud" panose="02000000000000000000" pitchFamily="50" charset="-34"/>
                    <a:cs typeface="Cloud" panose="02000000000000000000" pitchFamily="50" charset="-34"/>
                  </a:rPr>
                  <a:t>2</a:t>
                </a:r>
                <a:endParaRPr lang="en-US" b="1" dirty="0">
                  <a:latin typeface="Cloud" panose="02000000000000000000" pitchFamily="50" charset="-34"/>
                  <a:cs typeface="Cloud" panose="02000000000000000000" pitchFamily="50" charset="-34"/>
                </a:endParaRPr>
              </a:p>
            </p:txBody>
          </p:sp>
        </p:grp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E9F3934F-37D3-4D8F-AD5C-B16A3A71C85D}"/>
                </a:ext>
              </a:extLst>
            </p:cNvPr>
            <p:cNvSpPr/>
            <p:nvPr/>
          </p:nvSpPr>
          <p:spPr>
            <a:xfrm>
              <a:off x="1151049" y="1716293"/>
              <a:ext cx="542472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Yours sincerely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หรือ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Sincerely yours</a:t>
              </a:r>
            </a:p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ใช้ลงท้าย คำขึ้นต้น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Dear initial name+ Name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หรือ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Last name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เช่น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Dear Mr. Thomas, </a:t>
              </a:r>
            </a:p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Dear Mr. White </a:t>
              </a:r>
              <a:r>
                <a:rPr lang="th-TH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หรือ </a:t>
              </a:r>
              <a:r>
                <a:rPr lang="en-US" sz="20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Dear Thomas White</a:t>
              </a:r>
            </a:p>
          </p:txBody>
        </p:sp>
      </p:grp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27B2CCDA-68FE-48F4-A464-9BA451A80349}"/>
              </a:ext>
            </a:extLst>
          </p:cNvPr>
          <p:cNvSpPr/>
          <p:nvPr/>
        </p:nvSpPr>
        <p:spPr>
          <a:xfrm>
            <a:off x="2095500" y="1776767"/>
            <a:ext cx="129019" cy="729316"/>
          </a:xfrm>
          <a:prstGeom prst="rect">
            <a:avLst/>
          </a:prstGeom>
          <a:solidFill>
            <a:srgbClr val="519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etter Flat Vector Icon - SuperAwesomeVectors">
            <a:extLst>
              <a:ext uri="{FF2B5EF4-FFF2-40B4-BE49-F238E27FC236}">
                <a16:creationId xmlns:a16="http://schemas.microsoft.com/office/drawing/2014/main" id="{7333A2E7-AE1B-4F38-B5DD-F0019806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375" y1="47880" x2="39125" y2="33039"/>
                        <a14:foregroundMark x1="39125" y1="33039" x2="60625" y2="32686"/>
                        <a14:foregroundMark x1="60750" y1="33039" x2="61000" y2="55477"/>
                        <a14:foregroundMark x1="61000" y1="55830" x2="57625" y2="62721"/>
                        <a14:foregroundMark x1="57375" y1="62721" x2="39125" y2="60601"/>
                        <a14:foregroundMark x1="38875" y1="60424" x2="39000" y2="46643"/>
                        <a14:foregroundMark x1="39250" y1="46466" x2="46000" y2="40813"/>
                        <a14:foregroundMark x1="46000" y1="40813" x2="51500" y2="54064"/>
                        <a14:foregroundMark x1="51500" y1="54064" x2="55625" y2="4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23" y="4840082"/>
            <a:ext cx="2888241" cy="2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AA154D2-247D-46CF-B363-A3A77DC05AEE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0011DB2A-EC09-416B-BEF7-B48DA25A487E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7B740F82-2688-4E30-A406-A0EB078232A5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C3A3A74-FC23-41CA-8689-2A7F0D6B438E}"/>
              </a:ext>
            </a:extLst>
          </p:cNvPr>
          <p:cNvSpPr/>
          <p:nvPr/>
        </p:nvSpPr>
        <p:spPr>
          <a:xfrm>
            <a:off x="1165754" y="184085"/>
            <a:ext cx="10080581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Complimentary close(2)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5C992BC2-4398-4774-ABC8-3E65FA2FD1CE}"/>
              </a:ext>
            </a:extLst>
          </p:cNvPr>
          <p:cNvGrpSpPr/>
          <p:nvPr/>
        </p:nvGrpSpPr>
        <p:grpSpPr>
          <a:xfrm>
            <a:off x="2785437" y="2756121"/>
            <a:ext cx="4202092" cy="3082895"/>
            <a:chOff x="2970233" y="2663193"/>
            <a:chExt cx="4202092" cy="3082895"/>
          </a:xfrm>
        </p:grpSpPr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id="{C4948FF9-193B-45B2-BB4E-D5E416C7A3C6}"/>
                </a:ext>
              </a:extLst>
            </p:cNvPr>
            <p:cNvSpPr/>
            <p:nvPr/>
          </p:nvSpPr>
          <p:spPr>
            <a:xfrm>
              <a:off x="3695700" y="2663193"/>
              <a:ext cx="3476625" cy="3082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Yours truly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Truly yours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Very truly yours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Sincerely yours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Sincerely</a:t>
              </a: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0B59F8B3-AE7D-47B9-BC75-D9E23D86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2663193"/>
              <a:ext cx="563542" cy="563542"/>
            </a:xfrm>
            <a:prstGeom prst="rect">
              <a:avLst/>
            </a:prstGeom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7F7E91F5-1D23-4407-905E-DC40B7E4A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3295272"/>
              <a:ext cx="563542" cy="563542"/>
            </a:xfrm>
            <a:prstGeom prst="rect">
              <a:avLst/>
            </a:prstGeom>
          </p:spPr>
        </p:pic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CAD71474-94B2-4425-B789-E0F8AAF3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3922869"/>
              <a:ext cx="563542" cy="563542"/>
            </a:xfrm>
            <a:prstGeom prst="rect">
              <a:avLst/>
            </a:prstGeom>
          </p:spPr>
        </p:pic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FEF49C9C-B3D9-43AC-AD3C-15B8F1D50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4554949"/>
              <a:ext cx="563542" cy="563542"/>
            </a:xfrm>
            <a:prstGeom prst="rect">
              <a:avLst/>
            </a:prstGeom>
          </p:spPr>
        </p:pic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8A47A3E2-890F-4A54-84B9-72BC0B4C0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5182546"/>
              <a:ext cx="563542" cy="563542"/>
            </a:xfrm>
            <a:prstGeom prst="rect">
              <a:avLst/>
            </a:prstGeom>
          </p:spPr>
        </p:pic>
      </p:grp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15F95549-F5CA-4180-91EA-650BAB5477FA}"/>
              </a:ext>
            </a:extLst>
          </p:cNvPr>
          <p:cNvSpPr/>
          <p:nvPr/>
        </p:nvSpPr>
        <p:spPr>
          <a:xfrm>
            <a:off x="2150798" y="1618636"/>
            <a:ext cx="5471370" cy="941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American English </a:t>
            </a:r>
            <a:r>
              <a:rPr lang="th-TH" sz="4800" dirty="0">
                <a:solidFill>
                  <a:srgbClr val="FFC000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 </a:t>
            </a:r>
            <a:endParaRPr lang="en-US" sz="4800" dirty="0">
              <a:solidFill>
                <a:srgbClr val="FFC000"/>
              </a:solidFill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9A4D5639-B3BD-4770-A127-B45D7A0F1A48}"/>
              </a:ext>
            </a:extLst>
          </p:cNvPr>
          <p:cNvGrpSpPr/>
          <p:nvPr/>
        </p:nvGrpSpPr>
        <p:grpSpPr>
          <a:xfrm>
            <a:off x="6669542" y="2792522"/>
            <a:ext cx="4611735" cy="3010091"/>
            <a:chOff x="6669542" y="2792522"/>
            <a:chExt cx="4611735" cy="3010091"/>
          </a:xfrm>
        </p:grpSpPr>
        <p:sp>
          <p:nvSpPr>
            <p:cNvPr id="16" name="วงเล็บปีกกาขวา 15">
              <a:extLst>
                <a:ext uri="{FF2B5EF4-FFF2-40B4-BE49-F238E27FC236}">
                  <a16:creationId xmlns:a16="http://schemas.microsoft.com/office/drawing/2014/main" id="{ACD7A3F9-ECAA-47A5-89B4-9449223319FE}"/>
                </a:ext>
              </a:extLst>
            </p:cNvPr>
            <p:cNvSpPr/>
            <p:nvPr/>
          </p:nvSpPr>
          <p:spPr>
            <a:xfrm>
              <a:off x="6669542" y="2792522"/>
              <a:ext cx="317987" cy="3010091"/>
            </a:xfrm>
            <a:prstGeom prst="rightBrace">
              <a:avLst/>
            </a:prstGeom>
            <a:ln w="31750">
              <a:solidFill>
                <a:srgbClr val="F29E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สี่เหลี่ยมผืนผ้า: มุมมน 17">
              <a:extLst>
                <a:ext uri="{FF2B5EF4-FFF2-40B4-BE49-F238E27FC236}">
                  <a16:creationId xmlns:a16="http://schemas.microsoft.com/office/drawing/2014/main" id="{AF0C746B-073B-4A73-A178-6E686996726E}"/>
                </a:ext>
              </a:extLst>
            </p:cNvPr>
            <p:cNvSpPr/>
            <p:nvPr/>
          </p:nvSpPr>
          <p:spPr>
            <a:xfrm>
              <a:off x="7502020" y="3880332"/>
              <a:ext cx="3779257" cy="807439"/>
            </a:xfrm>
            <a:prstGeom prst="roundRect">
              <a:avLst/>
            </a:prstGeom>
            <a:solidFill>
              <a:srgbClr val="F29E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5025890B-05EB-4F55-BCA3-74BA262E6B8C}"/>
                </a:ext>
              </a:extLst>
            </p:cNvPr>
            <p:cNvSpPr/>
            <p:nvPr/>
          </p:nvSpPr>
          <p:spPr>
            <a:xfrm>
              <a:off x="7622168" y="4039034"/>
              <a:ext cx="3624167" cy="5170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ใช้ลงท้ายคำขึ้นต้นได้ทุกแบบ</a:t>
              </a:r>
              <a:endParaRPr lang="en-US" sz="24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3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25200A0-0EBB-4092-B79B-5AD016CF9C74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C96C392B-E37A-4BBA-BA58-4948FF3FB2D0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8368A222-950B-4C9E-9AE3-C8DD24EA17FE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C1232C3-7229-4241-A873-A91B3CDAAF85}"/>
              </a:ext>
            </a:extLst>
          </p:cNvPr>
          <p:cNvSpPr/>
          <p:nvPr/>
        </p:nvSpPr>
        <p:spPr>
          <a:xfrm>
            <a:off x="1055708" y="184085"/>
            <a:ext cx="10080581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Complimentary close(3)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73BA3AA8-9CE0-479E-9A99-3F60D838CCB4}"/>
              </a:ext>
            </a:extLst>
          </p:cNvPr>
          <p:cNvGrpSpPr/>
          <p:nvPr/>
        </p:nvGrpSpPr>
        <p:grpSpPr>
          <a:xfrm>
            <a:off x="2299662" y="2527521"/>
            <a:ext cx="4202092" cy="2459135"/>
            <a:chOff x="2970233" y="2663193"/>
            <a:chExt cx="4202092" cy="2459135"/>
          </a:xfrm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842E7640-161A-467D-827D-0B4543246575}"/>
                </a:ext>
              </a:extLst>
            </p:cNvPr>
            <p:cNvSpPr/>
            <p:nvPr/>
          </p:nvSpPr>
          <p:spPr>
            <a:xfrm>
              <a:off x="3695700" y="2663193"/>
              <a:ext cx="3476625" cy="2459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Best wishes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Kindest regards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Kind regards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dirty="0">
                  <a:solidFill>
                    <a:srgbClr val="519EA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Regards</a:t>
              </a:r>
            </a:p>
          </p:txBody>
        </p:sp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C88E7AAE-1002-4FDA-9668-F130E8C3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2663193"/>
              <a:ext cx="563542" cy="563542"/>
            </a:xfrm>
            <a:prstGeom prst="rect">
              <a:avLst/>
            </a:prstGeom>
          </p:spPr>
        </p:pic>
        <p:pic>
          <p:nvPicPr>
            <p:cNvPr id="20" name="รูปภาพ 19">
              <a:extLst>
                <a:ext uri="{FF2B5EF4-FFF2-40B4-BE49-F238E27FC236}">
                  <a16:creationId xmlns:a16="http://schemas.microsoft.com/office/drawing/2014/main" id="{FD587312-B4F9-44E5-9770-169E3B28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3295272"/>
              <a:ext cx="563542" cy="563542"/>
            </a:xfrm>
            <a:prstGeom prst="rect">
              <a:avLst/>
            </a:prstGeom>
          </p:spPr>
        </p:pic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2ABD484A-84FB-4403-B011-F2F2A4BDE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3922869"/>
              <a:ext cx="563542" cy="563542"/>
            </a:xfrm>
            <a:prstGeom prst="rect">
              <a:avLst/>
            </a:prstGeom>
          </p:spPr>
        </p:pic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665E9CE5-2E83-4E02-A7C0-5C9D11A0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33" y="4554949"/>
              <a:ext cx="563542" cy="563542"/>
            </a:xfrm>
            <a:prstGeom prst="rect">
              <a:avLst/>
            </a:prstGeom>
          </p:spPr>
        </p:pic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88D3C32B-4440-4815-A62B-9AEA7FD63287}"/>
              </a:ext>
            </a:extLst>
          </p:cNvPr>
          <p:cNvGrpSpPr/>
          <p:nvPr/>
        </p:nvGrpSpPr>
        <p:grpSpPr>
          <a:xfrm>
            <a:off x="5962651" y="2563922"/>
            <a:ext cx="5692537" cy="2303353"/>
            <a:chOff x="5962651" y="2563922"/>
            <a:chExt cx="4861426" cy="2303353"/>
          </a:xfrm>
        </p:grpSpPr>
        <p:sp>
          <p:nvSpPr>
            <p:cNvPr id="24" name="วงเล็บปีกกาขวา 23">
              <a:extLst>
                <a:ext uri="{FF2B5EF4-FFF2-40B4-BE49-F238E27FC236}">
                  <a16:creationId xmlns:a16="http://schemas.microsoft.com/office/drawing/2014/main" id="{30909DF8-33BD-4FB6-BB5F-90733D1ACED3}"/>
                </a:ext>
              </a:extLst>
            </p:cNvPr>
            <p:cNvSpPr/>
            <p:nvPr/>
          </p:nvSpPr>
          <p:spPr>
            <a:xfrm>
              <a:off x="5962651" y="2563922"/>
              <a:ext cx="539104" cy="2303353"/>
            </a:xfrm>
            <a:prstGeom prst="rightBrace">
              <a:avLst>
                <a:gd name="adj1" fmla="val 56037"/>
                <a:gd name="adj2" fmla="val 50000"/>
              </a:avLst>
            </a:prstGeom>
            <a:ln w="31750">
              <a:solidFill>
                <a:srgbClr val="F29E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id="{872AB1B7-5FF7-4C73-94D2-4DAA74CC0E03}"/>
                </a:ext>
              </a:extLst>
            </p:cNvPr>
            <p:cNvGrpSpPr/>
            <p:nvPr/>
          </p:nvGrpSpPr>
          <p:grpSpPr>
            <a:xfrm>
              <a:off x="7044820" y="3091063"/>
              <a:ext cx="3779257" cy="1215543"/>
              <a:chOff x="7016245" y="3651732"/>
              <a:chExt cx="3779257" cy="1215543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4A739974-6A70-40E7-9A38-32D76BEBBF5F}"/>
                  </a:ext>
                </a:extLst>
              </p:cNvPr>
              <p:cNvSpPr/>
              <p:nvPr/>
            </p:nvSpPr>
            <p:spPr>
              <a:xfrm>
                <a:off x="7016245" y="3651732"/>
                <a:ext cx="3779257" cy="1215543"/>
              </a:xfrm>
              <a:prstGeom prst="roundRect">
                <a:avLst/>
              </a:prstGeom>
              <a:solidFill>
                <a:srgbClr val="F29E9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สี่เหลี่ยมผืนผ้า 25">
                <a:extLst>
                  <a:ext uri="{FF2B5EF4-FFF2-40B4-BE49-F238E27FC236}">
                    <a16:creationId xmlns:a16="http://schemas.microsoft.com/office/drawing/2014/main" id="{C8D3ABCB-FED4-44EB-B763-B70060637FB6}"/>
                  </a:ext>
                </a:extLst>
              </p:cNvPr>
              <p:cNvSpPr/>
              <p:nvPr/>
            </p:nvSpPr>
            <p:spPr>
              <a:xfrm>
                <a:off x="7136393" y="3810434"/>
                <a:ext cx="3624167" cy="9417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ใช้ลงท้ายจดหมายธุรกิจ</a:t>
                </a:r>
                <a:br>
                  <a:rPr lang="en-US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</a:br>
                <a:r>
                  <a:rPr lang="th-TH" sz="2400" dirty="0">
                    <a:solidFill>
                      <a:schemeClr val="bg1"/>
                    </a:solidFill>
                    <a:latin typeface="Cloud" panose="02000000000000000000" pitchFamily="50" charset="-34"/>
                    <a:ea typeface="Calibri" panose="020F0502020204030204" pitchFamily="34" charset="0"/>
                    <a:cs typeface="Cloud" panose="02000000000000000000" pitchFamily="50" charset="-34"/>
                  </a:rPr>
                  <a:t>ที่ต้องการลดความเป็นทางการ</a:t>
                </a:r>
                <a:endParaRPr lang="en-US" sz="24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54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F332A42-8504-4448-87D9-D17870C32106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4" name="สี่เหลี่ยมผืนผ้า: พับมุม 3">
              <a:extLst>
                <a:ext uri="{FF2B5EF4-FFF2-40B4-BE49-F238E27FC236}">
                  <a16:creationId xmlns:a16="http://schemas.microsoft.com/office/drawing/2014/main" id="{7C43F9CA-C85F-4615-9D6E-E431EA8ECF5D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รูปครึ่งกรอบ 4">
              <a:extLst>
                <a:ext uri="{FF2B5EF4-FFF2-40B4-BE49-F238E27FC236}">
                  <a16:creationId xmlns:a16="http://schemas.microsoft.com/office/drawing/2014/main" id="{DC4FA756-BD87-471C-AB35-E24C8801801C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1">
            <a:extLst>
              <a:ext uri="{FF2B5EF4-FFF2-40B4-BE49-F238E27FC236}">
                <a16:creationId xmlns:a16="http://schemas.microsoft.com/office/drawing/2014/main" id="{A235961E-D28E-4463-B375-0F4B7C2BE2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69C0D47D-46ED-4850-84D2-F29C0D123D4C}"/>
              </a:ext>
            </a:extLst>
          </p:cNvPr>
          <p:cNvSpPr/>
          <p:nvPr/>
        </p:nvSpPr>
        <p:spPr>
          <a:xfrm>
            <a:off x="0" y="2324100"/>
            <a:ext cx="12192000" cy="303847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068A396-970E-4CC7-850D-30A2E367186D}"/>
              </a:ext>
            </a:extLst>
          </p:cNvPr>
          <p:cNvSpPr/>
          <p:nvPr/>
        </p:nvSpPr>
        <p:spPr>
          <a:xfrm>
            <a:off x="3936561" y="184085"/>
            <a:ext cx="427078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39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Group Discussion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5533672-E02E-43C7-AF13-97868DF6DECC}"/>
              </a:ext>
            </a:extLst>
          </p:cNvPr>
          <p:cNvSpPr/>
          <p:nvPr/>
        </p:nvSpPr>
        <p:spPr>
          <a:xfrm>
            <a:off x="876300" y="2484946"/>
            <a:ext cx="5019675" cy="2472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What is the personal letter?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What is the business letter? 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What are the differences between the personal letter and business letter? 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98F4C5D-8FEA-4956-B5B5-059E43716CF4}"/>
              </a:ext>
            </a:extLst>
          </p:cNvPr>
          <p:cNvSpPr/>
          <p:nvPr/>
        </p:nvSpPr>
        <p:spPr>
          <a:xfrm>
            <a:off x="6095998" y="2484946"/>
            <a:ext cx="5848350" cy="2472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Give examples of the business letter?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Is</a:t>
            </a:r>
            <a:r>
              <a:rPr lang="th-TH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 </a:t>
            </a: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 formal or informal style?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339850" algn="l"/>
              </a:tabLst>
            </a:pPr>
            <a:r>
              <a:rPr lang="en-US" sz="2400" dirty="0">
                <a:solidFill>
                  <a:srgbClr val="519EA4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What are the main elements of business letter?</a:t>
            </a:r>
            <a:endParaRPr lang="en-US" sz="2400" dirty="0">
              <a:solidFill>
                <a:srgbClr val="519EA4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0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BA30278-7C10-4CEB-8164-979C3FEE634F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92644024-1D90-481C-AE25-99050DEF0970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AAA8441E-A186-47A7-B9BD-D7953F3D79F8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6C17B4C-E312-4C4A-9538-C6C768B39B7E}"/>
              </a:ext>
            </a:extLst>
          </p:cNvPr>
          <p:cNvSpPr/>
          <p:nvPr/>
        </p:nvSpPr>
        <p:spPr>
          <a:xfrm>
            <a:off x="2151104" y="184085"/>
            <a:ext cx="7889788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Punctuation(1)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4204321A-0689-4B21-AA9D-04C5EC6023BA}"/>
              </a:ext>
            </a:extLst>
          </p:cNvPr>
          <p:cNvGrpSpPr/>
          <p:nvPr/>
        </p:nvGrpSpPr>
        <p:grpSpPr>
          <a:xfrm>
            <a:off x="2219325" y="1476375"/>
            <a:ext cx="7506006" cy="4972050"/>
            <a:chOff x="2219325" y="1476375"/>
            <a:chExt cx="7506006" cy="4972050"/>
          </a:xfrm>
        </p:grpSpPr>
        <p:sp>
          <p:nvSpPr>
            <p:cNvPr id="10" name="สี่เหลี่ยมผืนผ้า: มุมตัดด้านทแยง 9">
              <a:extLst>
                <a:ext uri="{FF2B5EF4-FFF2-40B4-BE49-F238E27FC236}">
                  <a16:creationId xmlns:a16="http://schemas.microsoft.com/office/drawing/2014/main" id="{ABA0D45D-C047-44DB-A1BC-065D46AC2557}"/>
                </a:ext>
              </a:extLst>
            </p:cNvPr>
            <p:cNvSpPr/>
            <p:nvPr/>
          </p:nvSpPr>
          <p:spPr>
            <a:xfrm>
              <a:off x="2219325" y="1476375"/>
              <a:ext cx="7506006" cy="4972050"/>
            </a:xfrm>
            <a:prstGeom prst="snip2DiagRect">
              <a:avLst/>
            </a:prstGeom>
            <a:solidFill>
              <a:srgbClr val="F29E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ABEA556E-147E-4CA6-BAFA-46D2DF5A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669" y="1674299"/>
              <a:ext cx="7049111" cy="45190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">
            <a:extLst>
              <a:ext uri="{FF2B5EF4-FFF2-40B4-BE49-F238E27FC236}">
                <a16:creationId xmlns:a16="http://schemas.microsoft.com/office/drawing/2014/main" id="{E66C1D2A-8AF2-431E-A63B-6FA3E45A6F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7364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19CA8EA-6966-42E4-BEB7-49F78FAAF8DF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2AEA5B8E-B731-46D5-B29E-DCD31EE38868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B7D7B93C-73C7-4B77-A9F2-C82BD0854C38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7368F26-1A70-4DF8-8A1C-21FB219AF3B5}"/>
              </a:ext>
            </a:extLst>
          </p:cNvPr>
          <p:cNvSpPr/>
          <p:nvPr/>
        </p:nvSpPr>
        <p:spPr>
          <a:xfrm>
            <a:off x="2151103" y="184085"/>
            <a:ext cx="7889789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Punctuation(2)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F89442C2-7F4D-4629-A24C-8C774881D3C9}"/>
              </a:ext>
            </a:extLst>
          </p:cNvPr>
          <p:cNvGrpSpPr/>
          <p:nvPr/>
        </p:nvGrpSpPr>
        <p:grpSpPr>
          <a:xfrm>
            <a:off x="2609850" y="1222985"/>
            <a:ext cx="6734507" cy="5575309"/>
            <a:chOff x="2609850" y="1222985"/>
            <a:chExt cx="6734507" cy="5575309"/>
          </a:xfrm>
        </p:grpSpPr>
        <p:sp>
          <p:nvSpPr>
            <p:cNvPr id="10" name="สี่เหลี่ยมผืนผ้า: มุมตัดด้านทแยง 9">
              <a:extLst>
                <a:ext uri="{FF2B5EF4-FFF2-40B4-BE49-F238E27FC236}">
                  <a16:creationId xmlns:a16="http://schemas.microsoft.com/office/drawing/2014/main" id="{F2043F1B-E702-44AE-AD56-129314926FE3}"/>
                </a:ext>
              </a:extLst>
            </p:cNvPr>
            <p:cNvSpPr/>
            <p:nvPr/>
          </p:nvSpPr>
          <p:spPr>
            <a:xfrm>
              <a:off x="2609850" y="1222985"/>
              <a:ext cx="6734507" cy="5575309"/>
            </a:xfrm>
            <a:prstGeom prst="snip2Diag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EEEC6E6B-26A5-4260-BAB9-83B227AA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643" y="1420455"/>
              <a:ext cx="6220157" cy="51803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">
            <a:extLst>
              <a:ext uri="{FF2B5EF4-FFF2-40B4-BE49-F238E27FC236}">
                <a16:creationId xmlns:a16="http://schemas.microsoft.com/office/drawing/2014/main" id="{C62CD26C-6FA7-4F1D-9724-CC84C901F2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73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8FB920E-AFEE-45C8-A198-86CAD9FA9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529" b="-1"/>
          <a:stretch/>
        </p:blipFill>
        <p:spPr>
          <a:xfrm>
            <a:off x="2494189" y="220590"/>
            <a:ext cx="7924800" cy="6443268"/>
          </a:xfrm>
          <a:prstGeom prst="rect">
            <a:avLst/>
          </a:prstGeom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5D0C691D-918A-4ED6-AE47-65E60DE0096D}"/>
              </a:ext>
            </a:extLst>
          </p:cNvPr>
          <p:cNvGrpSpPr/>
          <p:nvPr/>
        </p:nvGrpSpPr>
        <p:grpSpPr>
          <a:xfrm>
            <a:off x="6029325" y="1844497"/>
            <a:ext cx="1474133" cy="401816"/>
            <a:chOff x="6029325" y="1844497"/>
            <a:chExt cx="1474133" cy="4018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9A848CB2-A6A6-452B-A30C-96EB499BEE76}"/>
                </a:ext>
              </a:extLst>
            </p:cNvPr>
            <p:cNvSpPr/>
            <p:nvPr/>
          </p:nvSpPr>
          <p:spPr>
            <a:xfrm>
              <a:off x="6033247" y="1846263"/>
              <a:ext cx="1470211" cy="400050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Date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AB67BC79-5307-4963-9925-EECCA56AA46C}"/>
                </a:ext>
              </a:extLst>
            </p:cNvPr>
            <p:cNvSpPr/>
            <p:nvPr/>
          </p:nvSpPr>
          <p:spPr>
            <a:xfrm>
              <a:off x="6029325" y="1844497"/>
              <a:ext cx="1464607" cy="79553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81F859A3-47E3-4128-8807-18847D6DA549}"/>
              </a:ext>
            </a:extLst>
          </p:cNvPr>
          <p:cNvGrpSpPr/>
          <p:nvPr/>
        </p:nvGrpSpPr>
        <p:grpSpPr>
          <a:xfrm>
            <a:off x="10001809" y="3760023"/>
            <a:ext cx="2117725" cy="513527"/>
            <a:chOff x="10001809" y="3760023"/>
            <a:chExt cx="2117725" cy="513527"/>
          </a:xfrm>
        </p:grpSpPr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7E4324CE-A625-4FAF-AD18-385BE1CDF58A}"/>
                </a:ext>
              </a:extLst>
            </p:cNvPr>
            <p:cNvSpPr/>
            <p:nvPr/>
          </p:nvSpPr>
          <p:spPr>
            <a:xfrm>
              <a:off x="10001809" y="3760023"/>
              <a:ext cx="2117725" cy="513527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Body of the letter</a:t>
              </a: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CF4F9DA9-2C94-446C-B0C4-9E4511EF852B}"/>
                </a:ext>
              </a:extLst>
            </p:cNvPr>
            <p:cNvSpPr/>
            <p:nvPr/>
          </p:nvSpPr>
          <p:spPr>
            <a:xfrm>
              <a:off x="10001809" y="3760023"/>
              <a:ext cx="2117725" cy="97602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3F54E575-A6C8-44AF-BF2E-F58EF02D6854}"/>
              </a:ext>
            </a:extLst>
          </p:cNvPr>
          <p:cNvGrpSpPr/>
          <p:nvPr/>
        </p:nvGrpSpPr>
        <p:grpSpPr>
          <a:xfrm>
            <a:off x="3479799" y="842869"/>
            <a:ext cx="2189631" cy="609600"/>
            <a:chOff x="3479799" y="842869"/>
            <a:chExt cx="2189631" cy="609600"/>
          </a:xfrm>
        </p:grpSpPr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8A352F99-06B7-4C5B-A055-3B92AF0AFF32}"/>
                </a:ext>
              </a:extLst>
            </p:cNvPr>
            <p:cNvSpPr/>
            <p:nvPr/>
          </p:nvSpPr>
          <p:spPr>
            <a:xfrm>
              <a:off x="3479799" y="842869"/>
              <a:ext cx="2151531" cy="609600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Applicant’s address</a:t>
              </a: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EE139596-53FA-4082-83AE-238FC4BE567F}"/>
                </a:ext>
              </a:extLst>
            </p:cNvPr>
            <p:cNvSpPr/>
            <p:nvPr/>
          </p:nvSpPr>
          <p:spPr>
            <a:xfrm>
              <a:off x="3479799" y="842869"/>
              <a:ext cx="2189631" cy="71531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D578C971-3577-4FA2-BCC6-0317C74A184F}"/>
              </a:ext>
            </a:extLst>
          </p:cNvPr>
          <p:cNvGrpSpPr/>
          <p:nvPr/>
        </p:nvGrpSpPr>
        <p:grpSpPr>
          <a:xfrm>
            <a:off x="493618" y="1200804"/>
            <a:ext cx="2087657" cy="645459"/>
            <a:chOff x="493618" y="1200804"/>
            <a:chExt cx="2087657" cy="645459"/>
          </a:xfrm>
        </p:grpSpPr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45361C94-6595-4523-B378-91E161EF1082}"/>
                </a:ext>
              </a:extLst>
            </p:cNvPr>
            <p:cNvSpPr/>
            <p:nvPr/>
          </p:nvSpPr>
          <p:spPr>
            <a:xfrm>
              <a:off x="493618" y="1200804"/>
              <a:ext cx="2087657" cy="645459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Company address</a:t>
              </a: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96D3424E-0CFF-4320-84FD-7D707640DEBA}"/>
                </a:ext>
              </a:extLst>
            </p:cNvPr>
            <p:cNvSpPr/>
            <p:nvPr/>
          </p:nvSpPr>
          <p:spPr>
            <a:xfrm>
              <a:off x="493618" y="1210329"/>
              <a:ext cx="2087657" cy="85071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B5E1485E-1897-40DA-A0D8-49206A124FE7}"/>
              </a:ext>
            </a:extLst>
          </p:cNvPr>
          <p:cNvGrpSpPr/>
          <p:nvPr/>
        </p:nvGrpSpPr>
        <p:grpSpPr>
          <a:xfrm>
            <a:off x="4913969" y="2699077"/>
            <a:ext cx="1721409" cy="479921"/>
            <a:chOff x="4913969" y="2699077"/>
            <a:chExt cx="1721409" cy="479921"/>
          </a:xfrm>
        </p:grpSpPr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ACA8215F-942E-4D59-811B-F2862908EC48}"/>
                </a:ext>
              </a:extLst>
            </p:cNvPr>
            <p:cNvSpPr/>
            <p:nvPr/>
          </p:nvSpPr>
          <p:spPr>
            <a:xfrm>
              <a:off x="4913969" y="2699981"/>
              <a:ext cx="1721409" cy="479017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Salutation</a:t>
              </a: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36D057D-9FC8-40F6-B444-EE87A2E6372B}"/>
                </a:ext>
              </a:extLst>
            </p:cNvPr>
            <p:cNvSpPr/>
            <p:nvPr/>
          </p:nvSpPr>
          <p:spPr>
            <a:xfrm>
              <a:off x="4913969" y="2699077"/>
              <a:ext cx="1721409" cy="79553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607BF5AC-1C14-4CDC-803D-7E76F274C685}"/>
              </a:ext>
            </a:extLst>
          </p:cNvPr>
          <p:cNvGrpSpPr/>
          <p:nvPr/>
        </p:nvGrpSpPr>
        <p:grpSpPr>
          <a:xfrm>
            <a:off x="8360615" y="5734050"/>
            <a:ext cx="1450137" cy="444500"/>
            <a:chOff x="8360615" y="5734050"/>
            <a:chExt cx="1450137" cy="444500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38B2A4E-B0E8-4ECD-9020-A1CA1649DDE8}"/>
                </a:ext>
              </a:extLst>
            </p:cNvPr>
            <p:cNvSpPr/>
            <p:nvPr/>
          </p:nvSpPr>
          <p:spPr>
            <a:xfrm>
              <a:off x="8360615" y="5734050"/>
              <a:ext cx="1450136" cy="444500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Signature</a:t>
              </a: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89C7A414-59D8-4C32-9A0D-F2161555BB5B}"/>
                </a:ext>
              </a:extLst>
            </p:cNvPr>
            <p:cNvSpPr/>
            <p:nvPr/>
          </p:nvSpPr>
          <p:spPr>
            <a:xfrm>
              <a:off x="8360616" y="5734050"/>
              <a:ext cx="1450136" cy="85725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E6E3419B-E23E-42C6-B299-3E47D07FA3A2}"/>
              </a:ext>
            </a:extLst>
          </p:cNvPr>
          <p:cNvGrpSpPr/>
          <p:nvPr/>
        </p:nvGrpSpPr>
        <p:grpSpPr>
          <a:xfrm>
            <a:off x="3092543" y="5197475"/>
            <a:ext cx="2724152" cy="466725"/>
            <a:chOff x="3092543" y="5197475"/>
            <a:chExt cx="2724152" cy="466725"/>
          </a:xfrm>
        </p:grpSpPr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A5273332-5A61-4FE0-8E0F-1D1D1EFB1BAE}"/>
                </a:ext>
              </a:extLst>
            </p:cNvPr>
            <p:cNvSpPr/>
            <p:nvPr/>
          </p:nvSpPr>
          <p:spPr>
            <a:xfrm>
              <a:off x="3092544" y="5197475"/>
              <a:ext cx="2724151" cy="466725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Complimentary close</a:t>
              </a: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38D5C9BB-2B87-44A5-B958-02A6E3A26221}"/>
                </a:ext>
              </a:extLst>
            </p:cNvPr>
            <p:cNvSpPr/>
            <p:nvPr/>
          </p:nvSpPr>
          <p:spPr>
            <a:xfrm>
              <a:off x="3092543" y="5197475"/>
              <a:ext cx="2724151" cy="79553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12E56EEE-3870-43B9-9830-DC9B81AB919B}"/>
              </a:ext>
            </a:extLst>
          </p:cNvPr>
          <p:cNvGrpSpPr/>
          <p:nvPr/>
        </p:nvGrpSpPr>
        <p:grpSpPr>
          <a:xfrm>
            <a:off x="2945279" y="6156325"/>
            <a:ext cx="2724151" cy="507533"/>
            <a:chOff x="2945279" y="6156325"/>
            <a:chExt cx="2724151" cy="507533"/>
          </a:xfrm>
        </p:grpSpPr>
        <p:sp>
          <p:nvSpPr>
            <p:cNvPr id="13" name="Rectangle 55">
              <a:extLst>
                <a:ext uri="{FF2B5EF4-FFF2-40B4-BE49-F238E27FC236}">
                  <a16:creationId xmlns:a16="http://schemas.microsoft.com/office/drawing/2014/main" id="{D2101EE5-0874-4439-BDF1-933D1EDC88EE}"/>
                </a:ext>
              </a:extLst>
            </p:cNvPr>
            <p:cNvSpPr/>
            <p:nvPr/>
          </p:nvSpPr>
          <p:spPr>
            <a:xfrm>
              <a:off x="2945279" y="6159781"/>
              <a:ext cx="2724151" cy="504077"/>
            </a:xfrm>
            <a:prstGeom prst="rect">
              <a:avLst/>
            </a:prstGeom>
            <a:solidFill>
              <a:srgbClr val="519E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Full printed name</a:t>
              </a: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C411C717-B004-4C20-BCF6-38A7DCAD9DFF}"/>
                </a:ext>
              </a:extLst>
            </p:cNvPr>
            <p:cNvSpPr/>
            <p:nvPr/>
          </p:nvSpPr>
          <p:spPr>
            <a:xfrm>
              <a:off x="2945279" y="6156325"/>
              <a:ext cx="2724151" cy="79553"/>
            </a:xfrm>
            <a:prstGeom prst="rect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รูปครึ่งกรอบ 22">
            <a:extLst>
              <a:ext uri="{FF2B5EF4-FFF2-40B4-BE49-F238E27FC236}">
                <a16:creationId xmlns:a16="http://schemas.microsoft.com/office/drawing/2014/main" id="{0B80C059-2747-4EC1-AC4E-E09A77D4AC97}"/>
              </a:ext>
            </a:extLst>
          </p:cNvPr>
          <p:cNvSpPr/>
          <p:nvPr/>
        </p:nvSpPr>
        <p:spPr>
          <a:xfrm rot="5400000">
            <a:off x="10629899" y="-38098"/>
            <a:ext cx="1524002" cy="160020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รูปครึ่งกรอบ 23">
            <a:extLst>
              <a:ext uri="{FF2B5EF4-FFF2-40B4-BE49-F238E27FC236}">
                <a16:creationId xmlns:a16="http://schemas.microsoft.com/office/drawing/2014/main" id="{620C80A8-A047-463E-A8D2-D285BACB4A9D}"/>
              </a:ext>
            </a:extLst>
          </p:cNvPr>
          <p:cNvSpPr/>
          <p:nvPr/>
        </p:nvSpPr>
        <p:spPr>
          <a:xfrm rot="16200000">
            <a:off x="37586" y="5295899"/>
            <a:ext cx="1524002" cy="160020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D14FF486-DF57-4739-A911-E87A723EE0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62" y="6352068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552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1BA9D77-4719-4F83-A796-72134D5ACECB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60584118-D90A-40E2-9597-4514632E12A1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69F4B73C-7FF0-4EFD-9834-373678784C5D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6B686C3-74ED-4834-B693-10A21CA2ABAF}"/>
              </a:ext>
            </a:extLst>
          </p:cNvPr>
          <p:cNvSpPr/>
          <p:nvPr/>
        </p:nvSpPr>
        <p:spPr>
          <a:xfrm>
            <a:off x="1797385" y="184085"/>
            <a:ext cx="8597226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Elements of an application letter(1)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490C60E3-AA5D-4B8C-8FBD-3AAF48298C72}"/>
              </a:ext>
            </a:extLst>
          </p:cNvPr>
          <p:cNvGrpSpPr/>
          <p:nvPr/>
        </p:nvGrpSpPr>
        <p:grpSpPr>
          <a:xfrm>
            <a:off x="2881310" y="1484921"/>
            <a:ext cx="6034090" cy="1201455"/>
            <a:chOff x="2881310" y="1484921"/>
            <a:chExt cx="6034090" cy="1201455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A22F2129-F4B9-413F-82FA-4433F9BF5158}"/>
                </a:ext>
              </a:extLst>
            </p:cNvPr>
            <p:cNvGrpSpPr/>
            <p:nvPr/>
          </p:nvGrpSpPr>
          <p:grpSpPr>
            <a:xfrm>
              <a:off x="2881310" y="1484921"/>
              <a:ext cx="5948365" cy="1201455"/>
              <a:chOff x="2847975" y="2025713"/>
              <a:chExt cx="6696075" cy="1352478"/>
            </a:xfrm>
          </p:grpSpPr>
          <p:sp>
            <p:nvSpPr>
              <p:cNvPr id="8" name="สี่เหลี่ยมผืนผ้า: พับมุม 7">
                <a:extLst>
                  <a:ext uri="{FF2B5EF4-FFF2-40B4-BE49-F238E27FC236}">
                    <a16:creationId xmlns:a16="http://schemas.microsoft.com/office/drawing/2014/main" id="{FD54A998-1CDF-42EB-B0C0-41569ACFAD9E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สี่เหลี่ยมผืนผ้า: มุมตัดด้านทแยง 8">
                <a:extLst>
                  <a:ext uri="{FF2B5EF4-FFF2-40B4-BE49-F238E27FC236}">
                    <a16:creationId xmlns:a16="http://schemas.microsoft.com/office/drawing/2014/main" id="{7D847C5A-707A-46B7-8AAD-5CEEC952E8CA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1</a:t>
                </a:r>
              </a:p>
            </p:txBody>
          </p:sp>
        </p:grp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7573F9C2-AB77-43AB-B26D-4F8DA8A6D487}"/>
                </a:ext>
              </a:extLst>
            </p:cNvPr>
            <p:cNvSpPr/>
            <p:nvPr/>
          </p:nvSpPr>
          <p:spPr>
            <a:xfrm>
              <a:off x="4055720" y="1885323"/>
              <a:ext cx="485968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Sender’s address (Applicant’s address)</a:t>
              </a:r>
              <a:b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ที่อยู่ของผู้สมัคร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endParaRP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B3354E4-1681-4A7E-BE0E-2E37BC21C47E}"/>
              </a:ext>
            </a:extLst>
          </p:cNvPr>
          <p:cNvGrpSpPr/>
          <p:nvPr/>
        </p:nvGrpSpPr>
        <p:grpSpPr>
          <a:xfrm>
            <a:off x="2881310" y="2772352"/>
            <a:ext cx="6034090" cy="1201455"/>
            <a:chOff x="2881310" y="2772352"/>
            <a:chExt cx="6034090" cy="1201455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21D71BB-FE68-497C-8DC7-ACF76CF1FD91}"/>
                </a:ext>
              </a:extLst>
            </p:cNvPr>
            <p:cNvGrpSpPr/>
            <p:nvPr/>
          </p:nvGrpSpPr>
          <p:grpSpPr>
            <a:xfrm>
              <a:off x="2881310" y="2772352"/>
              <a:ext cx="5948365" cy="1201455"/>
              <a:chOff x="2847975" y="2025713"/>
              <a:chExt cx="6696075" cy="1352478"/>
            </a:xfrm>
          </p:grpSpPr>
          <p:sp>
            <p:nvSpPr>
              <p:cNvPr id="12" name="สี่เหลี่ยมผืนผ้า: พับมุม 11">
                <a:extLst>
                  <a:ext uri="{FF2B5EF4-FFF2-40B4-BE49-F238E27FC236}">
                    <a16:creationId xmlns:a16="http://schemas.microsoft.com/office/drawing/2014/main" id="{9402155B-46E7-4495-9C89-ED648076EFB2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สี่เหลี่ยมผืนผ้า: มุมตัดด้านทแยง 12">
                <a:extLst>
                  <a:ext uri="{FF2B5EF4-FFF2-40B4-BE49-F238E27FC236}">
                    <a16:creationId xmlns:a16="http://schemas.microsoft.com/office/drawing/2014/main" id="{D2882150-361E-4D5C-A01E-FC6296E3964A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2</a:t>
                </a:r>
              </a:p>
            </p:txBody>
          </p:sp>
        </p:grp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5484B055-8FD8-4ADD-A4EC-1DB547E20069}"/>
                </a:ext>
              </a:extLst>
            </p:cNvPr>
            <p:cNvSpPr/>
            <p:nvPr/>
          </p:nvSpPr>
          <p:spPr>
            <a:xfrm>
              <a:off x="4055720" y="3079720"/>
              <a:ext cx="485968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Date</a:t>
              </a:r>
              <a:b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วันที่พิมพ์เอกสาร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endParaRPr>
            </a:p>
          </p:txBody>
        </p: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7184D7CC-7AE3-4ED5-A60E-4DE75539A720}"/>
              </a:ext>
            </a:extLst>
          </p:cNvPr>
          <p:cNvGrpSpPr/>
          <p:nvPr/>
        </p:nvGrpSpPr>
        <p:grpSpPr>
          <a:xfrm>
            <a:off x="2881310" y="4059783"/>
            <a:ext cx="6021729" cy="1201455"/>
            <a:chOff x="2881310" y="4059783"/>
            <a:chExt cx="6021729" cy="1201455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174155CF-7ABD-4A43-9B89-1981B0FAD090}"/>
                </a:ext>
              </a:extLst>
            </p:cNvPr>
            <p:cNvGrpSpPr/>
            <p:nvPr/>
          </p:nvGrpSpPr>
          <p:grpSpPr>
            <a:xfrm>
              <a:off x="2881310" y="4059783"/>
              <a:ext cx="5948365" cy="1201455"/>
              <a:chOff x="2847975" y="2025713"/>
              <a:chExt cx="6696075" cy="1352478"/>
            </a:xfrm>
          </p:grpSpPr>
          <p:sp>
            <p:nvSpPr>
              <p:cNvPr id="15" name="สี่เหลี่ยมผืนผ้า: พับมุม 14">
                <a:extLst>
                  <a:ext uri="{FF2B5EF4-FFF2-40B4-BE49-F238E27FC236}">
                    <a16:creationId xmlns:a16="http://schemas.microsoft.com/office/drawing/2014/main" id="{E973B203-3105-4BAB-A2DB-4ABD79CCDF1C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สี่เหลี่ยมผืนผ้า: มุมตัดด้านทแยง 15">
                <a:extLst>
                  <a:ext uri="{FF2B5EF4-FFF2-40B4-BE49-F238E27FC236}">
                    <a16:creationId xmlns:a16="http://schemas.microsoft.com/office/drawing/2014/main" id="{26E51813-F7D7-485B-A54D-6AA3D4AE392B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3</a:t>
                </a:r>
              </a:p>
            </p:txBody>
          </p:sp>
        </p:grp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0C9A2C82-C20E-4BDA-A14B-36626B7ED121}"/>
                </a:ext>
              </a:extLst>
            </p:cNvPr>
            <p:cNvSpPr/>
            <p:nvPr/>
          </p:nvSpPr>
          <p:spPr>
            <a:xfrm>
              <a:off x="4043359" y="4483828"/>
              <a:ext cx="485968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Recipient’s address (Inside address)</a:t>
              </a:r>
              <a:b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ที่อยู่ของบริษัท</a:t>
              </a:r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E8BE1B59-CBEB-4ACC-B3B2-171209D0729A}"/>
              </a:ext>
            </a:extLst>
          </p:cNvPr>
          <p:cNvGrpSpPr/>
          <p:nvPr/>
        </p:nvGrpSpPr>
        <p:grpSpPr>
          <a:xfrm>
            <a:off x="2881310" y="5347214"/>
            <a:ext cx="6034090" cy="1201455"/>
            <a:chOff x="2881310" y="5347214"/>
            <a:chExt cx="6034090" cy="1201455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29518E3B-36E5-41F7-9295-C329BB288106}"/>
                </a:ext>
              </a:extLst>
            </p:cNvPr>
            <p:cNvGrpSpPr/>
            <p:nvPr/>
          </p:nvGrpSpPr>
          <p:grpSpPr>
            <a:xfrm>
              <a:off x="2881310" y="5347214"/>
              <a:ext cx="5948365" cy="1201455"/>
              <a:chOff x="2847975" y="2025713"/>
              <a:chExt cx="6696075" cy="1352478"/>
            </a:xfrm>
          </p:grpSpPr>
          <p:sp>
            <p:nvSpPr>
              <p:cNvPr id="18" name="สี่เหลี่ยมผืนผ้า: พับมุม 17">
                <a:extLst>
                  <a:ext uri="{FF2B5EF4-FFF2-40B4-BE49-F238E27FC236}">
                    <a16:creationId xmlns:a16="http://schemas.microsoft.com/office/drawing/2014/main" id="{6C587BA4-72B5-4DF5-A0D2-483833266EE0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สี่เหลี่ยมผืนผ้า: มุมตัดด้านทแยง 18">
                <a:extLst>
                  <a:ext uri="{FF2B5EF4-FFF2-40B4-BE49-F238E27FC236}">
                    <a16:creationId xmlns:a16="http://schemas.microsoft.com/office/drawing/2014/main" id="{2EEFADDD-13C1-42B0-A90B-36D1A8BFCB6F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4</a:t>
                </a:r>
              </a:p>
            </p:txBody>
          </p:sp>
        </p:grpSp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00D312EA-A394-482D-9105-A796845AE5CD}"/>
                </a:ext>
              </a:extLst>
            </p:cNvPr>
            <p:cNvSpPr/>
            <p:nvPr/>
          </p:nvSpPr>
          <p:spPr>
            <a:xfrm>
              <a:off x="4055720" y="5729419"/>
              <a:ext cx="485968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Salutation</a:t>
              </a:r>
              <a:b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คำขึ้นต้นจดหมาย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endParaRPr>
            </a:p>
          </p:txBody>
        </p:sp>
      </p:grpSp>
      <p:pic>
        <p:nvPicPr>
          <p:cNvPr id="26" name="Picture 1">
            <a:extLst>
              <a:ext uri="{FF2B5EF4-FFF2-40B4-BE49-F238E27FC236}">
                <a16:creationId xmlns:a16="http://schemas.microsoft.com/office/drawing/2014/main" id="{ED077864-E8A8-488E-AFDF-D932B24BBF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1" y="6488127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55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3065583-D7F7-4F2A-8052-477B59E6698E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5" name="สี่เหลี่ยมผืนผ้า: พับมุม 4">
              <a:extLst>
                <a:ext uri="{FF2B5EF4-FFF2-40B4-BE49-F238E27FC236}">
                  <a16:creationId xmlns:a16="http://schemas.microsoft.com/office/drawing/2014/main" id="{EDB44E14-2916-4586-A990-AE8EF90388F9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รูปครึ่งกรอบ 5">
              <a:extLst>
                <a:ext uri="{FF2B5EF4-FFF2-40B4-BE49-F238E27FC236}">
                  <a16:creationId xmlns:a16="http://schemas.microsoft.com/office/drawing/2014/main" id="{9BD5DD31-6479-4AB4-AD2D-177D688E45DE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7386D71-9986-4821-97E7-2257691F9E73}"/>
              </a:ext>
            </a:extLst>
          </p:cNvPr>
          <p:cNvSpPr/>
          <p:nvPr/>
        </p:nvSpPr>
        <p:spPr>
          <a:xfrm>
            <a:off x="1797385" y="184085"/>
            <a:ext cx="8597226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Elements of an application letter(2)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04DA8CD3-EFB9-48D8-8ABB-62088ECF7F5F}"/>
              </a:ext>
            </a:extLst>
          </p:cNvPr>
          <p:cNvGrpSpPr/>
          <p:nvPr/>
        </p:nvGrpSpPr>
        <p:grpSpPr>
          <a:xfrm>
            <a:off x="91389" y="1535633"/>
            <a:ext cx="5776011" cy="4326332"/>
            <a:chOff x="91389" y="1535633"/>
            <a:chExt cx="5776011" cy="4326332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013FB416-D083-432A-BAF1-3F8F91E4FAFA}"/>
                </a:ext>
              </a:extLst>
            </p:cNvPr>
            <p:cNvGrpSpPr/>
            <p:nvPr/>
          </p:nvGrpSpPr>
          <p:grpSpPr>
            <a:xfrm>
              <a:off x="91389" y="1535633"/>
              <a:ext cx="5776011" cy="4326332"/>
              <a:chOff x="2847975" y="2025713"/>
              <a:chExt cx="6502056" cy="4870153"/>
            </a:xfrm>
          </p:grpSpPr>
          <p:sp>
            <p:nvSpPr>
              <p:cNvPr id="9" name="สี่เหลี่ยมผืนผ้า: พับมุม 8">
                <a:extLst>
                  <a:ext uri="{FF2B5EF4-FFF2-40B4-BE49-F238E27FC236}">
                    <a16:creationId xmlns:a16="http://schemas.microsoft.com/office/drawing/2014/main" id="{5AD649A2-DAE9-4115-B127-E02E7DEFCA59}"/>
                  </a:ext>
                </a:extLst>
              </p:cNvPr>
              <p:cNvSpPr/>
              <p:nvPr/>
            </p:nvSpPr>
            <p:spPr>
              <a:xfrm>
                <a:off x="3162300" y="2209799"/>
                <a:ext cx="6187731" cy="4686067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สี่เหลี่ยมผืนผ้า: มุมตัดด้านทแยง 9">
                <a:extLst>
                  <a:ext uri="{FF2B5EF4-FFF2-40B4-BE49-F238E27FC236}">
                    <a16:creationId xmlns:a16="http://schemas.microsoft.com/office/drawing/2014/main" id="{CB7A95D1-7142-4699-9C7A-A215CDB61E90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5</a:t>
                </a:r>
              </a:p>
            </p:txBody>
          </p:sp>
        </p:grp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EFEB1C1A-6525-4C13-9E58-E098038A1C34}"/>
                </a:ext>
              </a:extLst>
            </p:cNvPr>
            <p:cNvSpPr/>
            <p:nvPr/>
          </p:nvSpPr>
          <p:spPr>
            <a:xfrm>
              <a:off x="800100" y="2568841"/>
              <a:ext cx="4714875" cy="32070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br>
                <a:rPr lang="en-US" sz="1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en-US" sz="1400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- </a:t>
              </a:r>
              <a:r>
                <a:rPr lang="en-US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Introduction</a:t>
              </a:r>
              <a:br>
                <a:rPr lang="en-US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บอกตำแหน่งที่ต้องการสมัคร และแหล่งสืบค้นตำแหน่งงานที่เปิดรับ</a:t>
              </a:r>
              <a:br>
                <a:rPr lang="en-US" sz="1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en-US" sz="1400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- </a:t>
              </a:r>
              <a:r>
                <a:rPr lang="en-US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Body</a:t>
              </a:r>
              <a:br>
                <a:rPr lang="en-US" sz="1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บอกประวัติการศึกษา ประสบการณ์ทำงาน และทักษะหรือความสามารถพิเศษที่สอดคล้องกับตำแหน่งงานที่สมัคร</a:t>
              </a:r>
              <a:br>
                <a:rPr lang="en-US" sz="1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en-US" sz="1400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- </a:t>
              </a:r>
              <a:r>
                <a:rPr lang="en-US" dirty="0">
                  <a:solidFill>
                    <a:srgbClr val="F29E94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Conclusion</a:t>
              </a:r>
              <a:br>
                <a:rPr lang="en-US" sz="1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แสดงความประสงค์ให้บริษัทเรียกสัมภาษณ์งาน</a:t>
              </a:r>
              <a:endParaRPr lang="en-US" sz="14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id="{4676B271-C3DF-4259-BBA9-62209A949DD0}"/>
                </a:ext>
              </a:extLst>
            </p:cNvPr>
            <p:cNvSpPr/>
            <p:nvPr/>
          </p:nvSpPr>
          <p:spPr>
            <a:xfrm>
              <a:off x="1281161" y="1854647"/>
              <a:ext cx="4468274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Body of the letter </a:t>
              </a:r>
              <a:r>
                <a:rPr lang="th-TH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เนื้อหาจดหมาย</a:t>
              </a:r>
              <a:endParaRPr lang="en-US" sz="24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  <a:p>
              <a:r>
                <a:rPr lang="th-TH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แบ่งออกเป็น </a:t>
              </a:r>
              <a:r>
                <a:rPr lang="en-US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3</a:t>
              </a:r>
              <a:r>
                <a:rPr lang="th-TH" sz="24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 ส่วน ดังนี้</a:t>
              </a:r>
              <a:endParaRPr lang="en-US" sz="2400" dirty="0"/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7A304389-79B8-4EB8-9CFF-536B08961B6B}"/>
              </a:ext>
            </a:extLst>
          </p:cNvPr>
          <p:cNvGrpSpPr/>
          <p:nvPr/>
        </p:nvGrpSpPr>
        <p:grpSpPr>
          <a:xfrm>
            <a:off x="6152246" y="1596762"/>
            <a:ext cx="5948365" cy="1201455"/>
            <a:chOff x="6152246" y="1596762"/>
            <a:chExt cx="5948365" cy="1201455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DDBC61F3-3BB0-4706-8D8F-F1787E26BAC7}"/>
                </a:ext>
              </a:extLst>
            </p:cNvPr>
            <p:cNvGrpSpPr/>
            <p:nvPr/>
          </p:nvGrpSpPr>
          <p:grpSpPr>
            <a:xfrm>
              <a:off x="6152246" y="1596762"/>
              <a:ext cx="5948365" cy="1201455"/>
              <a:chOff x="2847975" y="2025713"/>
              <a:chExt cx="6696075" cy="1352478"/>
            </a:xfrm>
          </p:grpSpPr>
          <p:sp>
            <p:nvSpPr>
              <p:cNvPr id="12" name="สี่เหลี่ยมผืนผ้า: พับมุม 11">
                <a:extLst>
                  <a:ext uri="{FF2B5EF4-FFF2-40B4-BE49-F238E27FC236}">
                    <a16:creationId xmlns:a16="http://schemas.microsoft.com/office/drawing/2014/main" id="{F8A76A40-5B4E-434B-A606-CFC55F2029B3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สี่เหลี่ยมผืนผ้า: มุมตัดด้านทแยง 12">
                <a:extLst>
                  <a:ext uri="{FF2B5EF4-FFF2-40B4-BE49-F238E27FC236}">
                    <a16:creationId xmlns:a16="http://schemas.microsoft.com/office/drawing/2014/main" id="{0E74FFFC-AFCA-411A-927C-D6E361669FAE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6</a:t>
                </a:r>
              </a:p>
            </p:txBody>
          </p:sp>
        </p:grp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5F8B857C-FAAE-4ECE-B6BC-FAB014D39DDA}"/>
                </a:ext>
              </a:extLst>
            </p:cNvPr>
            <p:cNvSpPr/>
            <p:nvPr/>
          </p:nvSpPr>
          <p:spPr>
            <a:xfrm>
              <a:off x="6425521" y="1928638"/>
              <a:ext cx="5641031" cy="800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457200" marR="0" indent="45720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Complimentary close </a:t>
              </a: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คำลงท้ายควรสัมพันธ์</a:t>
              </a:r>
              <a:b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กับคำขึ้นต้นจดหมาย</a:t>
              </a:r>
              <a:endParaRPr lang="en-US" sz="20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F220D906-6204-4B41-895B-C1CE612F273E}"/>
              </a:ext>
            </a:extLst>
          </p:cNvPr>
          <p:cNvGrpSpPr/>
          <p:nvPr/>
        </p:nvGrpSpPr>
        <p:grpSpPr>
          <a:xfrm>
            <a:off x="6152246" y="3047725"/>
            <a:ext cx="5948365" cy="1201455"/>
            <a:chOff x="6152246" y="3047725"/>
            <a:chExt cx="5948365" cy="1201455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7A9FC5C7-6C82-401E-8685-EA90356FBB0C}"/>
                </a:ext>
              </a:extLst>
            </p:cNvPr>
            <p:cNvGrpSpPr/>
            <p:nvPr/>
          </p:nvGrpSpPr>
          <p:grpSpPr>
            <a:xfrm>
              <a:off x="6152246" y="3047725"/>
              <a:ext cx="5948365" cy="1201455"/>
              <a:chOff x="2847975" y="2025713"/>
              <a:chExt cx="6696075" cy="1352478"/>
            </a:xfrm>
          </p:grpSpPr>
          <p:sp>
            <p:nvSpPr>
              <p:cNvPr id="15" name="สี่เหลี่ยมผืนผ้า: พับมุม 14">
                <a:extLst>
                  <a:ext uri="{FF2B5EF4-FFF2-40B4-BE49-F238E27FC236}">
                    <a16:creationId xmlns:a16="http://schemas.microsoft.com/office/drawing/2014/main" id="{6A4C9440-5BD9-4686-816E-F5A61F22CF0D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สี่เหลี่ยมผืนผ้า: มุมตัดด้านทแยง 15">
                <a:extLst>
                  <a:ext uri="{FF2B5EF4-FFF2-40B4-BE49-F238E27FC236}">
                    <a16:creationId xmlns:a16="http://schemas.microsoft.com/office/drawing/2014/main" id="{37BC6EBC-23D5-4F8F-B464-37311DF1F5AA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7</a:t>
                </a:r>
              </a:p>
            </p:txBody>
          </p:sp>
        </p:grp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775DA96A-5C66-4F42-A908-F2EC798F4247}"/>
                </a:ext>
              </a:extLst>
            </p:cNvPr>
            <p:cNvSpPr/>
            <p:nvPr/>
          </p:nvSpPr>
          <p:spPr>
            <a:xfrm>
              <a:off x="6698006" y="3372138"/>
              <a:ext cx="5192768" cy="800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	Signature  </a:t>
              </a: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ในจดหมายภาษาอังกฤษต้องลง</a:t>
              </a:r>
              <a:b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นามลายเซ็นที่เป็นภาษาอังกฤษ</a:t>
              </a:r>
              <a:endParaRPr lang="en-US" sz="20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A9D518C9-F444-423B-80D3-B3BE91C44DBD}"/>
              </a:ext>
            </a:extLst>
          </p:cNvPr>
          <p:cNvGrpSpPr/>
          <p:nvPr/>
        </p:nvGrpSpPr>
        <p:grpSpPr>
          <a:xfrm>
            <a:off x="6152246" y="4660510"/>
            <a:ext cx="5948365" cy="1201455"/>
            <a:chOff x="6152246" y="4660510"/>
            <a:chExt cx="5948365" cy="1201455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B028FF6-5DB5-41F4-B4BB-B5E8FEFA8034}"/>
                </a:ext>
              </a:extLst>
            </p:cNvPr>
            <p:cNvGrpSpPr/>
            <p:nvPr/>
          </p:nvGrpSpPr>
          <p:grpSpPr>
            <a:xfrm>
              <a:off x="6152246" y="4660510"/>
              <a:ext cx="5948365" cy="1201455"/>
              <a:chOff x="2847975" y="2025713"/>
              <a:chExt cx="6696075" cy="1352478"/>
            </a:xfrm>
          </p:grpSpPr>
          <p:sp>
            <p:nvSpPr>
              <p:cNvPr id="18" name="สี่เหลี่ยมผืนผ้า: พับมุม 17">
                <a:extLst>
                  <a:ext uri="{FF2B5EF4-FFF2-40B4-BE49-F238E27FC236}">
                    <a16:creationId xmlns:a16="http://schemas.microsoft.com/office/drawing/2014/main" id="{35E402F2-55E7-4276-A179-ACFDEB18F25D}"/>
                  </a:ext>
                </a:extLst>
              </p:cNvPr>
              <p:cNvSpPr/>
              <p:nvPr/>
            </p:nvSpPr>
            <p:spPr>
              <a:xfrm>
                <a:off x="3162300" y="2209800"/>
                <a:ext cx="6381750" cy="1168391"/>
              </a:xfrm>
              <a:prstGeom prst="foldedCorner">
                <a:avLst/>
              </a:prstGeom>
              <a:solidFill>
                <a:srgbClr val="519E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สี่เหลี่ยมผืนผ้า: มุมตัดด้านทแยง 18">
                <a:extLst>
                  <a:ext uri="{FF2B5EF4-FFF2-40B4-BE49-F238E27FC236}">
                    <a16:creationId xmlns:a16="http://schemas.microsoft.com/office/drawing/2014/main" id="{D3A1E209-E849-4723-97F9-65EB5247996E}"/>
                  </a:ext>
                </a:extLst>
              </p:cNvPr>
              <p:cNvSpPr/>
              <p:nvPr/>
            </p:nvSpPr>
            <p:spPr>
              <a:xfrm>
                <a:off x="2847975" y="2025713"/>
                <a:ext cx="1228725" cy="752475"/>
              </a:xfrm>
              <a:prstGeom prst="snip2Diag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loud" panose="02000000000000000000" pitchFamily="50" charset="-34"/>
                    <a:cs typeface="Cloud" panose="02000000000000000000" pitchFamily="50" charset="-34"/>
                  </a:rPr>
                  <a:t>8</a:t>
                </a:r>
              </a:p>
            </p:txBody>
          </p:sp>
        </p:grp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AE52340E-4258-446A-9B61-51A3698D5A30}"/>
                </a:ext>
              </a:extLst>
            </p:cNvPr>
            <p:cNvSpPr/>
            <p:nvPr/>
          </p:nvSpPr>
          <p:spPr>
            <a:xfrm>
              <a:off x="6698006" y="5032405"/>
              <a:ext cx="4830810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	Full printed name </a:t>
              </a:r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การพิมพ์ชื่อ-สกุล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  <a:p>
              <a:r>
                <a:rPr lang="th-TH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ควรมีคำนำหน้าชื่อด้วย</a:t>
              </a:r>
              <a:endParaRPr lang="en-US" sz="20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endParaRPr>
            </a:p>
          </p:txBody>
        </p:sp>
      </p:grpSp>
      <p:pic>
        <p:nvPicPr>
          <p:cNvPr id="25" name="Picture 1">
            <a:extLst>
              <a:ext uri="{FF2B5EF4-FFF2-40B4-BE49-F238E27FC236}">
                <a16:creationId xmlns:a16="http://schemas.microsoft.com/office/drawing/2014/main" id="{E183B6F0-EB2D-4352-918C-2F3693C598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845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413B453-00C1-4DC6-81C2-259BD9CC06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5A551C3-F73F-4C37-BAE0-066F50B8BC67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20C7E48A-F49F-4D05-A7B9-95B535663408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A74A0FBE-DE4F-409A-B1A2-43D4D3FE120F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DE65888-7F70-466B-99F2-C72B9B1D5715}"/>
              </a:ext>
            </a:extLst>
          </p:cNvPr>
          <p:cNvSpPr/>
          <p:nvPr/>
        </p:nvSpPr>
        <p:spPr>
          <a:xfrm>
            <a:off x="1881992" y="254874"/>
            <a:ext cx="842801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39850" algn="l"/>
              </a:tabLst>
            </a:pPr>
            <a:r>
              <a:rPr lang="en-US" sz="32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Personal letter and Business letter: Purpose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79AE9DF2-3F19-4229-94D9-EC9905D15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11256"/>
              </p:ext>
            </p:extLst>
          </p:nvPr>
        </p:nvGraphicFramePr>
        <p:xfrm>
          <a:off x="1903169" y="2788736"/>
          <a:ext cx="8385662" cy="209477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92831">
                  <a:extLst>
                    <a:ext uri="{9D8B030D-6E8A-4147-A177-3AD203B41FA5}">
                      <a16:colId xmlns:a16="http://schemas.microsoft.com/office/drawing/2014/main" val="3583061414"/>
                    </a:ext>
                  </a:extLst>
                </a:gridCol>
                <a:gridCol w="4192831">
                  <a:extLst>
                    <a:ext uri="{9D8B030D-6E8A-4147-A177-3AD203B41FA5}">
                      <a16:colId xmlns:a16="http://schemas.microsoft.com/office/drawing/2014/main" val="2725586195"/>
                    </a:ext>
                  </a:extLst>
                </a:gridCol>
              </a:tblGrid>
              <a:tr h="637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Personal letter</a:t>
                      </a:r>
                      <a:endParaRPr lang="en-US" sz="2800" dirty="0"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4575" marR="94575" marT="0" marB="0" anchor="ctr">
                    <a:solidFill>
                      <a:srgbClr val="519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Business letter</a:t>
                      </a:r>
                      <a:endParaRPr lang="en-US" sz="2800" dirty="0"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4575" marR="94575" marT="0" marB="0" anchor="ctr">
                    <a:solidFill>
                      <a:srgbClr val="519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86129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personal letter is typewritten communication between colleagues who are personally acquainted.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4575" marR="94575" marT="0" marB="0" anchor="ctr">
                    <a:solidFill>
                      <a:srgbClr val="F29E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business letter is typewritten for different companies concerning business matters.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4575" marR="94575" marT="0" marB="0" anchor="ctr">
                    <a:solidFill>
                      <a:srgbClr val="F29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2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64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413B453-00C1-4DC6-81C2-259BD9CC06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5A551C3-F73F-4C37-BAE0-066F50B8BC67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20C7E48A-F49F-4D05-A7B9-95B535663408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A74A0FBE-DE4F-409A-B1A2-43D4D3FE120F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DE65888-7F70-466B-99F2-C72B9B1D5715}"/>
              </a:ext>
            </a:extLst>
          </p:cNvPr>
          <p:cNvSpPr/>
          <p:nvPr/>
        </p:nvSpPr>
        <p:spPr>
          <a:xfrm>
            <a:off x="1659816" y="183650"/>
            <a:ext cx="887236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39850" algn="l"/>
              </a:tabLst>
            </a:pPr>
            <a:r>
              <a:rPr lang="en-US" sz="32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Personal letter and Business letter: Stationery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68A2699F-E016-4DCC-B668-CB9F35ECA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96467"/>
              </p:ext>
            </p:extLst>
          </p:nvPr>
        </p:nvGraphicFramePr>
        <p:xfrm>
          <a:off x="2008822" y="2044795"/>
          <a:ext cx="8174356" cy="36889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87178">
                  <a:extLst>
                    <a:ext uri="{9D8B030D-6E8A-4147-A177-3AD203B41FA5}">
                      <a16:colId xmlns:a16="http://schemas.microsoft.com/office/drawing/2014/main" val="3036766711"/>
                    </a:ext>
                  </a:extLst>
                </a:gridCol>
                <a:gridCol w="4087178">
                  <a:extLst>
                    <a:ext uri="{9D8B030D-6E8A-4147-A177-3AD203B41FA5}">
                      <a16:colId xmlns:a16="http://schemas.microsoft.com/office/drawing/2014/main" val="4263892956"/>
                    </a:ext>
                  </a:extLst>
                </a:gridCol>
              </a:tblGrid>
              <a:tr h="793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Personal letter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519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Business letter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519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04623"/>
                  </a:ext>
                </a:extLst>
              </a:tr>
              <a:tr h="289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personal letters can often reflect your personal style through the use of a creative font, design or colored paper.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29E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business letter has a custom-printed letterhead and contains the organization's name, logo and contact information such as address, telephone and facsimile numbers, and website URL and use a neutral color for stationery, such as off-white or eggshell.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29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66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48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413B453-00C1-4DC6-81C2-259BD9CC06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5A551C3-F73F-4C37-BAE0-066F50B8BC67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20C7E48A-F49F-4D05-A7B9-95B535663408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A74A0FBE-DE4F-409A-B1A2-43D4D3FE120F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DE65888-7F70-466B-99F2-C72B9B1D5715}"/>
              </a:ext>
            </a:extLst>
          </p:cNvPr>
          <p:cNvSpPr/>
          <p:nvPr/>
        </p:nvSpPr>
        <p:spPr>
          <a:xfrm>
            <a:off x="1403528" y="254874"/>
            <a:ext cx="938494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39850" algn="l"/>
              </a:tabLst>
            </a:pPr>
            <a:r>
              <a:rPr lang="en-US" sz="32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Personal letter and Business letter: Writing style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8B77D3A8-5F1F-4403-8F69-52B7D5958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56115"/>
              </p:ext>
            </p:extLst>
          </p:nvPr>
        </p:nvGraphicFramePr>
        <p:xfrm>
          <a:off x="1872767" y="2688617"/>
          <a:ext cx="8446462" cy="25787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23231">
                  <a:extLst>
                    <a:ext uri="{9D8B030D-6E8A-4147-A177-3AD203B41FA5}">
                      <a16:colId xmlns:a16="http://schemas.microsoft.com/office/drawing/2014/main" val="824792572"/>
                    </a:ext>
                  </a:extLst>
                </a:gridCol>
                <a:gridCol w="4223231">
                  <a:extLst>
                    <a:ext uri="{9D8B030D-6E8A-4147-A177-3AD203B41FA5}">
                      <a16:colId xmlns:a16="http://schemas.microsoft.com/office/drawing/2014/main" val="1568750547"/>
                    </a:ext>
                  </a:extLst>
                </a:gridCol>
              </a:tblGrid>
              <a:tr h="974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Personal letter</a:t>
                      </a:r>
                      <a:endParaRPr lang="en-US" sz="2800" dirty="0"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5261" marR="95261" marT="0" marB="0" anchor="ctr">
                    <a:solidFill>
                      <a:srgbClr val="519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n-US" sz="2800" dirty="0"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Business letter</a:t>
                      </a:r>
                      <a:endParaRPr lang="en-US" sz="2800" dirty="0"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5261" marR="95261" marT="0" marB="0" anchor="ctr">
                    <a:solidFill>
                      <a:srgbClr val="519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21956"/>
                  </a:ext>
                </a:extLst>
              </a:tr>
              <a:tr h="1604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personal letter is informal and may even contain conversational tone in writing.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5261" marR="95261" marT="0" marB="0">
                    <a:solidFill>
                      <a:srgbClr val="F29E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loud" panose="02000000000000000000" pitchFamily="50" charset="-34"/>
                          <a:cs typeface="Cloud" panose="02000000000000000000" pitchFamily="50" charset="-34"/>
                        </a:rPr>
                        <a:t>A business letter is written in a formal tone to convey your message in a professional manner.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loud" panose="02000000000000000000" pitchFamily="50" charset="-34"/>
                        <a:ea typeface="Calibri" panose="020F0502020204030204" pitchFamily="34" charset="0"/>
                        <a:cs typeface="Cloud" panose="02000000000000000000" pitchFamily="50" charset="-34"/>
                      </a:endParaRPr>
                    </a:p>
                  </a:txBody>
                  <a:tcPr marL="95261" marR="95261" marT="0" marB="0">
                    <a:solidFill>
                      <a:srgbClr val="F29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7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443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53763E7-EA44-41F0-83E4-C1A93DA324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EBB7D4D-F429-444B-91B7-9282D26776AD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6" name="สี่เหลี่ยมผืนผ้า: พับมุม 5">
              <a:extLst>
                <a:ext uri="{FF2B5EF4-FFF2-40B4-BE49-F238E27FC236}">
                  <a16:creationId xmlns:a16="http://schemas.microsoft.com/office/drawing/2014/main" id="{F58B6EB1-1CD7-48FA-973F-F06F4D62B2DB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รูปครึ่งกรอบ 6">
              <a:extLst>
                <a:ext uri="{FF2B5EF4-FFF2-40B4-BE49-F238E27FC236}">
                  <a16:creationId xmlns:a16="http://schemas.microsoft.com/office/drawing/2014/main" id="{F42D73AC-0ADE-4E11-AF54-65BE66EE6F38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8371D2E-882D-451E-AFF1-29CC9613C804}"/>
              </a:ext>
            </a:extLst>
          </p:cNvPr>
          <p:cNvSpPr/>
          <p:nvPr/>
        </p:nvSpPr>
        <p:spPr>
          <a:xfrm>
            <a:off x="3638883" y="254874"/>
            <a:ext cx="49142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39850" algn="l"/>
              </a:tabLst>
            </a:pPr>
            <a:r>
              <a:rPr lang="en-US" sz="32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Types of Business letters</a:t>
            </a:r>
            <a:endParaRPr lang="en-US" sz="32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2F9FEADC-E8FD-4A26-81ED-2C0E3A9A71DC}"/>
              </a:ext>
            </a:extLst>
          </p:cNvPr>
          <p:cNvSpPr/>
          <p:nvPr/>
        </p:nvSpPr>
        <p:spPr>
          <a:xfrm>
            <a:off x="388340" y="153686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Sales Letters 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824F31DD-75D7-417F-8FE2-283267E1A41C}"/>
              </a:ext>
            </a:extLst>
          </p:cNvPr>
          <p:cNvSpPr/>
          <p:nvPr/>
        </p:nvSpPr>
        <p:spPr>
          <a:xfrm>
            <a:off x="4272198" y="153686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Order Letters 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E3818E9-1941-420B-A7B3-54157E3EBAAC}"/>
              </a:ext>
            </a:extLst>
          </p:cNvPr>
          <p:cNvSpPr/>
          <p:nvPr/>
        </p:nvSpPr>
        <p:spPr>
          <a:xfrm>
            <a:off x="8156056" y="153686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Complaint Letters 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4F72CAE5-78F1-43E2-8443-CAEB0F207521}"/>
              </a:ext>
            </a:extLst>
          </p:cNvPr>
          <p:cNvSpPr/>
          <p:nvPr/>
        </p:nvSpPr>
        <p:spPr>
          <a:xfrm>
            <a:off x="388340" y="320885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Adjustment Letters </a:t>
            </a: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42528F5C-50E5-481D-BF50-B6150A7472DA}"/>
              </a:ext>
            </a:extLst>
          </p:cNvPr>
          <p:cNvSpPr/>
          <p:nvPr/>
        </p:nvSpPr>
        <p:spPr>
          <a:xfrm>
            <a:off x="4272198" y="320885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Inquiry Letters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007B2AD5-DA18-4798-A573-2CAF447ACEA5}"/>
              </a:ext>
            </a:extLst>
          </p:cNvPr>
          <p:cNvSpPr/>
          <p:nvPr/>
        </p:nvSpPr>
        <p:spPr>
          <a:xfrm>
            <a:off x="8156056" y="3208854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Letters of Recommendation 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0754AA6F-D986-44F3-90FE-2D65608881CC}"/>
              </a:ext>
            </a:extLst>
          </p:cNvPr>
          <p:cNvSpPr/>
          <p:nvPr/>
        </p:nvSpPr>
        <p:spPr>
          <a:xfrm>
            <a:off x="388340" y="4830583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Acknowledgment Letters</a:t>
            </a: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8DBF1E1E-9382-47E0-90AB-053D2F74F13B}"/>
              </a:ext>
            </a:extLst>
          </p:cNvPr>
          <p:cNvSpPr/>
          <p:nvPr/>
        </p:nvSpPr>
        <p:spPr>
          <a:xfrm>
            <a:off x="4272198" y="4830583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Cover Letters 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46C0A91E-A586-46C1-8F73-0F3A219D5522}"/>
              </a:ext>
            </a:extLst>
          </p:cNvPr>
          <p:cNvSpPr/>
          <p:nvPr/>
        </p:nvSpPr>
        <p:spPr>
          <a:xfrm>
            <a:off x="8156056" y="4830583"/>
            <a:ext cx="3676650" cy="744189"/>
          </a:xfrm>
          <a:prstGeom prst="roundRect">
            <a:avLst/>
          </a:prstGeom>
          <a:solidFill>
            <a:srgbClr val="519EA4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loud" panose="02000000000000000000" pitchFamily="50" charset="-34"/>
                <a:cs typeface="Cloud" panose="02000000000000000000" pitchFamily="50" charset="-34"/>
              </a:rPr>
              <a:t>Letters of Resignation 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BF4ABBF0-3AC9-4C12-A0AD-FC183BC58631}"/>
              </a:ext>
            </a:extLst>
          </p:cNvPr>
          <p:cNvSpPr/>
          <p:nvPr/>
        </p:nvSpPr>
        <p:spPr>
          <a:xfrm>
            <a:off x="466725" y="2407514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จดหมายเสนอขายสินค้า</a:t>
            </a:r>
            <a:endParaRPr lang="en-US" sz="1600" dirty="0"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03226D94-CEF1-4F52-BDB3-836D4A2B28BD}"/>
              </a:ext>
            </a:extLst>
          </p:cNvPr>
          <p:cNvSpPr/>
          <p:nvPr/>
        </p:nvSpPr>
        <p:spPr>
          <a:xfrm>
            <a:off x="4296865" y="2407513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จดหมายสั่งซื้อสินค้า 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94300247-CE60-4B3C-B063-06332730636D}"/>
              </a:ext>
            </a:extLst>
          </p:cNvPr>
          <p:cNvSpPr/>
          <p:nvPr/>
        </p:nvSpPr>
        <p:spPr>
          <a:xfrm>
            <a:off x="8195248" y="2404342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จดหมายร้องเรียน(เกี่ยวกับสินค้าหรือบริการ)</a:t>
            </a: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33B42F5-0C6A-43E2-B6AE-D55DE517B307}"/>
              </a:ext>
            </a:extLst>
          </p:cNvPr>
          <p:cNvSpPr/>
          <p:nvPr/>
        </p:nvSpPr>
        <p:spPr>
          <a:xfrm>
            <a:off x="466725" y="4074746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จดหมายปรับความเข้าใจหรือจดหมายแก้ตัว</a:t>
            </a:r>
            <a:endParaRPr lang="en-US" sz="1600" dirty="0"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98CF56FD-24F1-4931-9777-41D4A37EB5F0}"/>
              </a:ext>
            </a:extLst>
          </p:cNvPr>
          <p:cNvSpPr/>
          <p:nvPr/>
        </p:nvSpPr>
        <p:spPr>
          <a:xfrm>
            <a:off x="4296865" y="4074745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จดหมายสอบถามข้อมูลสินค้า</a:t>
            </a:r>
            <a:endParaRPr lang="en-US" sz="1600" dirty="0"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26" name="สี่เหลี่ยมผืนผ้า: มุมมน 25">
            <a:extLst>
              <a:ext uri="{FF2B5EF4-FFF2-40B4-BE49-F238E27FC236}">
                <a16:creationId xmlns:a16="http://schemas.microsoft.com/office/drawing/2014/main" id="{B66DCD1C-913E-4EAE-81A5-C4826E54B2EB}"/>
              </a:ext>
            </a:extLst>
          </p:cNvPr>
          <p:cNvSpPr/>
          <p:nvPr/>
        </p:nvSpPr>
        <p:spPr>
          <a:xfrm>
            <a:off x="8195248" y="4071574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จดหมายแนะนำตัว</a:t>
            </a:r>
            <a:endParaRPr lang="en-US" sz="1600" dirty="0"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27" name="สี่เหลี่ยมผืนผ้า: มุมมน 26">
            <a:extLst>
              <a:ext uri="{FF2B5EF4-FFF2-40B4-BE49-F238E27FC236}">
                <a16:creationId xmlns:a16="http://schemas.microsoft.com/office/drawing/2014/main" id="{209EB7C5-7A21-43D8-A935-061124554F1A}"/>
              </a:ext>
            </a:extLst>
          </p:cNvPr>
          <p:cNvSpPr/>
          <p:nvPr/>
        </p:nvSpPr>
        <p:spPr>
          <a:xfrm>
            <a:off x="466725" y="5676768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จดหมายตอบรับ(ลูกค้า)</a:t>
            </a:r>
          </a:p>
        </p:txBody>
      </p:sp>
      <p:sp>
        <p:nvSpPr>
          <p:cNvPr id="28" name="สี่เหลี่ยมผืนผ้า: มุมมน 27">
            <a:extLst>
              <a:ext uri="{FF2B5EF4-FFF2-40B4-BE49-F238E27FC236}">
                <a16:creationId xmlns:a16="http://schemas.microsoft.com/office/drawing/2014/main" id="{EB5B9D27-4A5A-4DAE-A330-8A4C21330093}"/>
              </a:ext>
            </a:extLst>
          </p:cNvPr>
          <p:cNvSpPr/>
          <p:nvPr/>
        </p:nvSpPr>
        <p:spPr>
          <a:xfrm>
            <a:off x="4317008" y="5688717"/>
            <a:ext cx="3598265" cy="585256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จดหมายนำ</a:t>
            </a:r>
            <a:r>
              <a:rPr lang="en-US" sz="1600" dirty="0">
                <a:latin typeface="Cloud" panose="02000000000000000000" pitchFamily="50" charset="-34"/>
                <a:cs typeface="Cloud" panose="02000000000000000000" pitchFamily="50" charset="-34"/>
              </a:rPr>
              <a:t>                                      </a:t>
            </a:r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ในที่นี้คือจดหมายนำเพื่อประกอบการสมัครงาน</a:t>
            </a:r>
          </a:p>
        </p:txBody>
      </p:sp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76D780CC-21F8-47AA-BA1B-750629A3D72E}"/>
              </a:ext>
            </a:extLst>
          </p:cNvPr>
          <p:cNvSpPr/>
          <p:nvPr/>
        </p:nvSpPr>
        <p:spPr>
          <a:xfrm>
            <a:off x="8215391" y="5685546"/>
            <a:ext cx="3598265" cy="478561"/>
          </a:xfrm>
          <a:prstGeom prst="roundRect">
            <a:avLst/>
          </a:prstGeom>
          <a:solidFill>
            <a:srgbClr val="F29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Cloud" panose="02000000000000000000" pitchFamily="50" charset="-34"/>
                <a:cs typeface="Cloud" panose="02000000000000000000" pitchFamily="50" charset="-34"/>
              </a:rPr>
              <a:t>จดหมายลาออก</a:t>
            </a:r>
            <a:endParaRPr lang="en-US" sz="1600" dirty="0"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014F9B4-A5D7-4F4E-BDFE-FCFFA97A0342}"/>
              </a:ext>
            </a:extLst>
          </p:cNvPr>
          <p:cNvSpPr/>
          <p:nvPr/>
        </p:nvSpPr>
        <p:spPr>
          <a:xfrm>
            <a:off x="413457" y="6347368"/>
            <a:ext cx="425468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Reference: https://work.chron.com/10-types-business-letters-9438.html</a:t>
            </a:r>
          </a:p>
        </p:txBody>
      </p:sp>
    </p:spTree>
    <p:extLst>
      <p:ext uri="{BB962C8B-B14F-4D97-AF65-F5344CB8AC3E}">
        <p14:creationId xmlns:p14="http://schemas.microsoft.com/office/powerpoint/2010/main" val="16950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8BBFDF-6CFD-40E6-8C13-5CAE8E1B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4752975" y="0"/>
            <a:ext cx="7439025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421B208-BCC4-4B28-8FA6-829FB7875D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10" y="6283498"/>
            <a:ext cx="2419033" cy="486883"/>
          </a:xfrm>
          <a:prstGeom prst="rect">
            <a:avLst/>
          </a:prstGeom>
          <a:noFill/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7CC1188-DDA2-467D-9A0F-10AC61FDDBCC}"/>
              </a:ext>
            </a:extLst>
          </p:cNvPr>
          <p:cNvSpPr/>
          <p:nvPr/>
        </p:nvSpPr>
        <p:spPr>
          <a:xfrm>
            <a:off x="338156" y="1978967"/>
            <a:ext cx="409054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Elements of Business letter</a:t>
            </a:r>
            <a:endParaRPr lang="en-US" sz="2400" dirty="0">
              <a:solidFill>
                <a:schemeClr val="bg1"/>
              </a:solidFill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9481B7A4-4C2A-4360-963C-7A11BCF346DD}"/>
              </a:ext>
            </a:extLst>
          </p:cNvPr>
          <p:cNvSpPr/>
          <p:nvPr/>
        </p:nvSpPr>
        <p:spPr>
          <a:xfrm rot="20667402">
            <a:off x="1642485" y="3223163"/>
            <a:ext cx="1333798" cy="97808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29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466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15104F0-6EE3-4E28-9920-96D1EA2176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0FA3AD09-4F42-4CBA-909D-A841F506F36C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45" name="สี่เหลี่ยมผืนผ้า: พับมุม 44">
              <a:extLst>
                <a:ext uri="{FF2B5EF4-FFF2-40B4-BE49-F238E27FC236}">
                  <a16:creationId xmlns:a16="http://schemas.microsoft.com/office/drawing/2014/main" id="{F50BD636-D426-471F-8E5E-CD869342A3BF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รูปครึ่งกรอบ 45">
              <a:extLst>
                <a:ext uri="{FF2B5EF4-FFF2-40B4-BE49-F238E27FC236}">
                  <a16:creationId xmlns:a16="http://schemas.microsoft.com/office/drawing/2014/main" id="{EEA189EB-971D-4076-A65A-B2D5637320EA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0902999-5A54-41C5-A7FA-A65F6829EC5B}"/>
              </a:ext>
            </a:extLst>
          </p:cNvPr>
          <p:cNvSpPr/>
          <p:nvPr/>
        </p:nvSpPr>
        <p:spPr>
          <a:xfrm>
            <a:off x="2230549" y="184085"/>
            <a:ext cx="7730899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Writing styles: A Business letter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F0F776CC-5E2F-44AC-9EF9-01FF83AF1F96}"/>
              </a:ext>
            </a:extLst>
          </p:cNvPr>
          <p:cNvGrpSpPr/>
          <p:nvPr/>
        </p:nvGrpSpPr>
        <p:grpSpPr>
          <a:xfrm>
            <a:off x="912323" y="1879542"/>
            <a:ext cx="7212502" cy="3219815"/>
            <a:chOff x="912323" y="1879542"/>
            <a:chExt cx="7212502" cy="3219815"/>
          </a:xfrm>
        </p:grpSpPr>
        <p:grpSp>
          <p:nvGrpSpPr>
            <p:cNvPr id="65" name="กลุ่ม 64">
              <a:extLst>
                <a:ext uri="{FF2B5EF4-FFF2-40B4-BE49-F238E27FC236}">
                  <a16:creationId xmlns:a16="http://schemas.microsoft.com/office/drawing/2014/main" id="{A89EBEB0-4F61-41C6-A3D3-54DEC7CDD144}"/>
                </a:ext>
              </a:extLst>
            </p:cNvPr>
            <p:cNvGrpSpPr/>
            <p:nvPr/>
          </p:nvGrpSpPr>
          <p:grpSpPr>
            <a:xfrm>
              <a:off x="912323" y="1879542"/>
              <a:ext cx="7212502" cy="3219815"/>
              <a:chOff x="912323" y="1879542"/>
              <a:chExt cx="7212502" cy="3219815"/>
            </a:xfrm>
          </p:grpSpPr>
          <p:grpSp>
            <p:nvGrpSpPr>
              <p:cNvPr id="35" name="Group 37">
                <a:extLst>
                  <a:ext uri="{FF2B5EF4-FFF2-40B4-BE49-F238E27FC236}">
                    <a16:creationId xmlns:a16="http://schemas.microsoft.com/office/drawing/2014/main" id="{2808363D-E015-49BC-A57F-0AEC4F311BD9}"/>
                  </a:ext>
                </a:extLst>
              </p:cNvPr>
              <p:cNvGrpSpPr/>
              <p:nvPr/>
            </p:nvGrpSpPr>
            <p:grpSpPr>
              <a:xfrm>
                <a:off x="912323" y="3135130"/>
                <a:ext cx="1964227" cy="1964227"/>
                <a:chOff x="912323" y="3042501"/>
                <a:chExt cx="1872208" cy="187220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Oval 3">
                  <a:extLst>
                    <a:ext uri="{FF2B5EF4-FFF2-40B4-BE49-F238E27FC236}">
                      <a16:creationId xmlns:a16="http://schemas.microsoft.com/office/drawing/2014/main" id="{476A346F-0839-431C-991A-521C9E93C00C}"/>
                    </a:ext>
                  </a:extLst>
                </p:cNvPr>
                <p:cNvSpPr/>
                <p:nvPr/>
              </p:nvSpPr>
              <p:spPr>
                <a:xfrm>
                  <a:off x="912323" y="3042501"/>
                  <a:ext cx="1872208" cy="1872208"/>
                </a:xfrm>
                <a:prstGeom prst="ellipse">
                  <a:avLst/>
                </a:prstGeom>
                <a:solidFill>
                  <a:srgbClr val="519EA4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" name="Oval 24">
                  <a:extLst>
                    <a:ext uri="{FF2B5EF4-FFF2-40B4-BE49-F238E27FC236}">
                      <a16:creationId xmlns:a16="http://schemas.microsoft.com/office/drawing/2014/main" id="{4A5858CD-5E34-4E85-8435-C630C7AE5E0E}"/>
                    </a:ext>
                  </a:extLst>
                </p:cNvPr>
                <p:cNvSpPr/>
                <p:nvPr/>
              </p:nvSpPr>
              <p:spPr>
                <a:xfrm>
                  <a:off x="1036053" y="3166231"/>
                  <a:ext cx="1624749" cy="1624749"/>
                </a:xfrm>
                <a:prstGeom prst="ellipse">
                  <a:avLst/>
                </a:prstGeom>
                <a:solidFill>
                  <a:srgbClr val="519E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43" name="Isosceles Triangle 51">
                <a:extLst>
                  <a:ext uri="{FF2B5EF4-FFF2-40B4-BE49-F238E27FC236}">
                    <a16:creationId xmlns:a16="http://schemas.microsoft.com/office/drawing/2014/main" id="{AA6201B2-19DF-408C-BDF9-AA0C9165DC2B}"/>
                  </a:ext>
                </a:extLst>
              </p:cNvPr>
              <p:cNvSpPr/>
              <p:nvPr/>
            </p:nvSpPr>
            <p:spPr>
              <a:xfrm rot="20667402">
                <a:off x="1423744" y="3772082"/>
                <a:ext cx="941383" cy="690320"/>
              </a:xfrm>
              <a:custGeom>
                <a:avLst/>
                <a:gdLst/>
                <a:ahLst/>
                <a:cxnLst/>
                <a:rect l="l" t="t" r="r" b="b"/>
                <a:pathLst>
                  <a:path w="3240001" h="2375905">
                    <a:moveTo>
                      <a:pt x="1974640" y="1379575"/>
                    </a:moveTo>
                    <a:lnTo>
                      <a:pt x="3240001" y="2375905"/>
                    </a:lnTo>
                    <a:lnTo>
                      <a:pt x="1" y="2375905"/>
                    </a:lnTo>
                    <a:lnTo>
                      <a:pt x="1269863" y="1399042"/>
                    </a:lnTo>
                    <a:lnTo>
                      <a:pt x="1610574" y="1745545"/>
                    </a:lnTo>
                    <a:close/>
                    <a:moveTo>
                      <a:pt x="3240001" y="126952"/>
                    </a:moveTo>
                    <a:lnTo>
                      <a:pt x="3240001" y="2258912"/>
                    </a:lnTo>
                    <a:lnTo>
                      <a:pt x="2032457" y="1334195"/>
                    </a:lnTo>
                    <a:close/>
                    <a:moveTo>
                      <a:pt x="0" y="117525"/>
                    </a:moveTo>
                    <a:lnTo>
                      <a:pt x="1207545" y="1324768"/>
                    </a:lnTo>
                    <a:lnTo>
                      <a:pt x="0" y="2249485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1610572" y="16205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49" name="ตัวเชื่อมต่อ: หักมุม 48">
                <a:extLst>
                  <a:ext uri="{FF2B5EF4-FFF2-40B4-BE49-F238E27FC236}">
                    <a16:creationId xmlns:a16="http://schemas.microsoft.com/office/drawing/2014/main" id="{351F4975-AF91-401D-8FA4-9B7BE0087B97}"/>
                  </a:ext>
                </a:extLst>
              </p:cNvPr>
              <p:cNvCxnSpPr>
                <a:stCxn id="36" idx="7"/>
              </p:cNvCxnSpPr>
              <p:nvPr/>
            </p:nvCxnSpPr>
            <p:spPr>
              <a:xfrm rot="5400000" flipH="1" flipV="1">
                <a:off x="3059681" y="1777115"/>
                <a:ext cx="1174884" cy="2116454"/>
              </a:xfrm>
              <a:prstGeom prst="bentConnector2">
                <a:avLst/>
              </a:prstGeom>
              <a:ln w="44450">
                <a:solidFill>
                  <a:srgbClr val="519EA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สี่เหลี่ยมผืนผ้า: มุมมน 56">
                <a:extLst>
                  <a:ext uri="{FF2B5EF4-FFF2-40B4-BE49-F238E27FC236}">
                    <a16:creationId xmlns:a16="http://schemas.microsoft.com/office/drawing/2014/main" id="{B9B8958F-E0B0-4B26-A0ED-432111156986}"/>
                  </a:ext>
                </a:extLst>
              </p:cNvPr>
              <p:cNvSpPr/>
              <p:nvPr/>
            </p:nvSpPr>
            <p:spPr>
              <a:xfrm>
                <a:off x="5000783" y="1879542"/>
                <a:ext cx="3124042" cy="771525"/>
              </a:xfrm>
              <a:prstGeom prst="roundRect">
                <a:avLst/>
              </a:prstGeom>
              <a:solidFill>
                <a:srgbClr val="F29E9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655130E3-C04A-4C9C-AA7F-A45C6D9409D4}"/>
                </a:ext>
              </a:extLst>
            </p:cNvPr>
            <p:cNvSpPr/>
            <p:nvPr/>
          </p:nvSpPr>
          <p:spPr>
            <a:xfrm>
              <a:off x="5504683" y="2024762"/>
              <a:ext cx="1963679" cy="4462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American style</a:t>
              </a:r>
              <a:endParaRPr lang="en-US" sz="2000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</p:txBody>
        </p:sp>
      </p:grpSp>
      <p:grpSp>
        <p:nvGrpSpPr>
          <p:cNvPr id="68" name="กลุ่ม 67">
            <a:extLst>
              <a:ext uri="{FF2B5EF4-FFF2-40B4-BE49-F238E27FC236}">
                <a16:creationId xmlns:a16="http://schemas.microsoft.com/office/drawing/2014/main" id="{8EDB2548-FFB3-4C58-A20B-5157BA9A947C}"/>
              </a:ext>
            </a:extLst>
          </p:cNvPr>
          <p:cNvGrpSpPr/>
          <p:nvPr/>
        </p:nvGrpSpPr>
        <p:grpSpPr>
          <a:xfrm>
            <a:off x="2876550" y="3693670"/>
            <a:ext cx="5248275" cy="771525"/>
            <a:chOff x="2876550" y="3693670"/>
            <a:chExt cx="5248275" cy="771525"/>
          </a:xfrm>
        </p:grpSpPr>
        <p:grpSp>
          <p:nvGrpSpPr>
            <p:cNvPr id="66" name="กลุ่ม 65">
              <a:extLst>
                <a:ext uri="{FF2B5EF4-FFF2-40B4-BE49-F238E27FC236}">
                  <a16:creationId xmlns:a16="http://schemas.microsoft.com/office/drawing/2014/main" id="{3626AC26-E3B7-444E-85C8-A8F1C439C286}"/>
                </a:ext>
              </a:extLst>
            </p:cNvPr>
            <p:cNvGrpSpPr/>
            <p:nvPr/>
          </p:nvGrpSpPr>
          <p:grpSpPr>
            <a:xfrm>
              <a:off x="2876550" y="3693670"/>
              <a:ext cx="5248275" cy="771525"/>
              <a:chOff x="2876550" y="3693670"/>
              <a:chExt cx="5248275" cy="771525"/>
            </a:xfrm>
          </p:grpSpPr>
          <p:cxnSp>
            <p:nvCxnSpPr>
              <p:cNvPr id="53" name="ลูกศรเชื่อมต่อแบบตรง 52">
                <a:extLst>
                  <a:ext uri="{FF2B5EF4-FFF2-40B4-BE49-F238E27FC236}">
                    <a16:creationId xmlns:a16="http://schemas.microsoft.com/office/drawing/2014/main" id="{B15AB1A5-446A-45DD-B61B-B7D3196C461A}"/>
                  </a:ext>
                </a:extLst>
              </p:cNvPr>
              <p:cNvCxnSpPr>
                <a:cxnSpLocks/>
                <a:stCxn id="36" idx="6"/>
              </p:cNvCxnSpPr>
              <p:nvPr/>
            </p:nvCxnSpPr>
            <p:spPr>
              <a:xfrm flipV="1">
                <a:off x="2876550" y="4114800"/>
                <a:ext cx="1828800" cy="2444"/>
              </a:xfrm>
              <a:prstGeom prst="straightConnector1">
                <a:avLst/>
              </a:prstGeom>
              <a:ln w="44450">
                <a:solidFill>
                  <a:srgbClr val="519EA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B03947B4-33A7-4657-9BE1-0871C394307F}"/>
                  </a:ext>
                </a:extLst>
              </p:cNvPr>
              <p:cNvSpPr/>
              <p:nvPr/>
            </p:nvSpPr>
            <p:spPr>
              <a:xfrm>
                <a:off x="5000783" y="3693670"/>
                <a:ext cx="3124042" cy="771525"/>
              </a:xfrm>
              <a:prstGeom prst="roundRect">
                <a:avLst/>
              </a:prstGeom>
              <a:solidFill>
                <a:srgbClr val="F29E9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สี่เหลี่ยมผืนผ้า 60">
              <a:extLst>
                <a:ext uri="{FF2B5EF4-FFF2-40B4-BE49-F238E27FC236}">
                  <a16:creationId xmlns:a16="http://schemas.microsoft.com/office/drawing/2014/main" id="{6AEA9260-6707-4279-84EA-25E6BCE5D403}"/>
                </a:ext>
              </a:extLst>
            </p:cNvPr>
            <p:cNvSpPr/>
            <p:nvPr/>
          </p:nvSpPr>
          <p:spPr>
            <a:xfrm>
              <a:off x="5761302" y="3856294"/>
              <a:ext cx="1603003" cy="4462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British style</a:t>
              </a: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8D74F46F-5DF7-415F-A327-E2BCE6406D77}"/>
              </a:ext>
            </a:extLst>
          </p:cNvPr>
          <p:cNvGrpSpPr/>
          <p:nvPr/>
        </p:nvGrpSpPr>
        <p:grpSpPr>
          <a:xfrm>
            <a:off x="2588896" y="4811703"/>
            <a:ext cx="5535929" cy="1208721"/>
            <a:chOff x="2588896" y="4811703"/>
            <a:chExt cx="5535929" cy="1208721"/>
          </a:xfrm>
        </p:grpSpPr>
        <p:grpSp>
          <p:nvGrpSpPr>
            <p:cNvPr id="67" name="กลุ่ม 66">
              <a:extLst>
                <a:ext uri="{FF2B5EF4-FFF2-40B4-BE49-F238E27FC236}">
                  <a16:creationId xmlns:a16="http://schemas.microsoft.com/office/drawing/2014/main" id="{64084653-2F3A-4EFD-AEF1-116E611DAD04}"/>
                </a:ext>
              </a:extLst>
            </p:cNvPr>
            <p:cNvGrpSpPr/>
            <p:nvPr/>
          </p:nvGrpSpPr>
          <p:grpSpPr>
            <a:xfrm>
              <a:off x="2588896" y="4811703"/>
              <a:ext cx="5535929" cy="1208721"/>
              <a:chOff x="2588896" y="4811703"/>
              <a:chExt cx="5535929" cy="1208721"/>
            </a:xfrm>
          </p:grpSpPr>
          <p:cxnSp>
            <p:nvCxnSpPr>
              <p:cNvPr id="51" name="ตัวเชื่อมต่อ: หักมุม 50">
                <a:extLst>
                  <a:ext uri="{FF2B5EF4-FFF2-40B4-BE49-F238E27FC236}">
                    <a16:creationId xmlns:a16="http://schemas.microsoft.com/office/drawing/2014/main" id="{263F8511-5C31-4541-94A6-D1ED375715D7}"/>
                  </a:ext>
                </a:extLst>
              </p:cNvPr>
              <p:cNvCxnSpPr>
                <a:cxnSpLocks/>
                <a:stCxn id="36" idx="5"/>
              </p:cNvCxnSpPr>
              <p:nvPr/>
            </p:nvCxnSpPr>
            <p:spPr>
              <a:xfrm rot="16200000" flipH="1">
                <a:off x="3206251" y="4194348"/>
                <a:ext cx="881744" cy="2116454"/>
              </a:xfrm>
              <a:prstGeom prst="bentConnector2">
                <a:avLst/>
              </a:prstGeom>
              <a:ln w="44450">
                <a:solidFill>
                  <a:srgbClr val="519EA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สี่เหลี่ยมผืนผ้า: มุมมน 58">
                <a:extLst>
                  <a:ext uri="{FF2B5EF4-FFF2-40B4-BE49-F238E27FC236}">
                    <a16:creationId xmlns:a16="http://schemas.microsoft.com/office/drawing/2014/main" id="{9F7BE16B-6BD4-46B9-A9FB-9CBE262BBE7D}"/>
                  </a:ext>
                </a:extLst>
              </p:cNvPr>
              <p:cNvSpPr/>
              <p:nvPr/>
            </p:nvSpPr>
            <p:spPr>
              <a:xfrm>
                <a:off x="5000783" y="5248899"/>
                <a:ext cx="3124042" cy="771525"/>
              </a:xfrm>
              <a:prstGeom prst="roundRect">
                <a:avLst/>
              </a:prstGeom>
              <a:solidFill>
                <a:srgbClr val="F29E9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สี่เหลี่ยมผืนผ้า 61">
              <a:extLst>
                <a:ext uri="{FF2B5EF4-FFF2-40B4-BE49-F238E27FC236}">
                  <a16:creationId xmlns:a16="http://schemas.microsoft.com/office/drawing/2014/main" id="{336D8CEA-956F-48F3-BC27-3C109B217A14}"/>
                </a:ext>
              </a:extLst>
            </p:cNvPr>
            <p:cNvSpPr/>
            <p:nvPr/>
          </p:nvSpPr>
          <p:spPr>
            <a:xfrm>
              <a:off x="5580964" y="5411523"/>
              <a:ext cx="1963679" cy="4462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Indented 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6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F56B05-3F8A-4FA9-9E23-CA4F78E282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3" y="6273973"/>
            <a:ext cx="2419033" cy="486883"/>
          </a:xfrm>
          <a:prstGeom prst="rect">
            <a:avLst/>
          </a:prstGeom>
          <a:noFill/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46DF53D-ACFA-4626-99D7-4AEB84C530AE}"/>
              </a:ext>
            </a:extLst>
          </p:cNvPr>
          <p:cNvGrpSpPr/>
          <p:nvPr/>
        </p:nvGrpSpPr>
        <p:grpSpPr>
          <a:xfrm>
            <a:off x="0" y="0"/>
            <a:ext cx="12192000" cy="1168391"/>
            <a:chOff x="0" y="0"/>
            <a:chExt cx="12192000" cy="1168391"/>
          </a:xfrm>
        </p:grpSpPr>
        <p:sp>
          <p:nvSpPr>
            <p:cNvPr id="7" name="สี่เหลี่ยมผืนผ้า: พับมุม 6">
              <a:extLst>
                <a:ext uri="{FF2B5EF4-FFF2-40B4-BE49-F238E27FC236}">
                  <a16:creationId xmlns:a16="http://schemas.microsoft.com/office/drawing/2014/main" id="{9800225D-DC05-4050-8769-296C365DB93B}"/>
                </a:ext>
              </a:extLst>
            </p:cNvPr>
            <p:cNvSpPr/>
            <p:nvPr/>
          </p:nvSpPr>
          <p:spPr>
            <a:xfrm>
              <a:off x="0" y="0"/>
              <a:ext cx="12192000" cy="1168391"/>
            </a:xfrm>
            <a:prstGeom prst="foldedCorner">
              <a:avLst>
                <a:gd name="adj" fmla="val 50000"/>
              </a:avLst>
            </a:prstGeom>
            <a:solidFill>
              <a:srgbClr val="519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รูปครึ่งกรอบ 7">
              <a:extLst>
                <a:ext uri="{FF2B5EF4-FFF2-40B4-BE49-F238E27FC236}">
                  <a16:creationId xmlns:a16="http://schemas.microsoft.com/office/drawing/2014/main" id="{9E1EC2EF-EFAA-4BF0-831D-F8C3686D8089}"/>
                </a:ext>
              </a:extLst>
            </p:cNvPr>
            <p:cNvSpPr/>
            <p:nvPr/>
          </p:nvSpPr>
          <p:spPr>
            <a:xfrm>
              <a:off x="0" y="0"/>
              <a:ext cx="800100" cy="794667"/>
            </a:xfrm>
            <a:prstGeom prst="halfFrame">
              <a:avLst/>
            </a:prstGeom>
            <a:solidFill>
              <a:srgbClr val="F29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A19007D-FC14-4764-B1D0-EFC7B471B184}"/>
              </a:ext>
            </a:extLst>
          </p:cNvPr>
          <p:cNvSpPr/>
          <p:nvPr/>
        </p:nvSpPr>
        <p:spPr>
          <a:xfrm>
            <a:off x="2230549" y="184085"/>
            <a:ext cx="8014182" cy="8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en-US" sz="4000" dirty="0">
                <a:solidFill>
                  <a:schemeClr val="bg1"/>
                </a:solidFill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rPr>
              <a:t>A Business letter: American style</a:t>
            </a:r>
            <a:endParaRPr lang="en-US" sz="4000" dirty="0">
              <a:solidFill>
                <a:schemeClr val="bg1"/>
              </a:solidFill>
              <a:effectLst/>
              <a:latin typeface="Cloud" panose="02000000000000000000" pitchFamily="50" charset="-34"/>
              <a:ea typeface="Calibri" panose="020F0502020204030204" pitchFamily="34" charset="0"/>
              <a:cs typeface="Cloud" panose="02000000000000000000" pitchFamily="50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537A48EB-9B70-4247-A40A-F664EAD3155B}"/>
              </a:ext>
            </a:extLst>
          </p:cNvPr>
          <p:cNvGrpSpPr/>
          <p:nvPr/>
        </p:nvGrpSpPr>
        <p:grpSpPr>
          <a:xfrm>
            <a:off x="2381250" y="2085975"/>
            <a:ext cx="7115175" cy="2867025"/>
            <a:chOff x="2381250" y="2085975"/>
            <a:chExt cx="7115175" cy="2867025"/>
          </a:xfrm>
        </p:grpSpPr>
        <p:sp>
          <p:nvSpPr>
            <p:cNvPr id="11" name="คำบรรยายภาพ: สี่เหลี่ยมมุมมน 10">
              <a:extLst>
                <a:ext uri="{FF2B5EF4-FFF2-40B4-BE49-F238E27FC236}">
                  <a16:creationId xmlns:a16="http://schemas.microsoft.com/office/drawing/2014/main" id="{5579C06C-43E4-4170-A167-F1A4530F6931}"/>
                </a:ext>
              </a:extLst>
            </p:cNvPr>
            <p:cNvSpPr/>
            <p:nvPr/>
          </p:nvSpPr>
          <p:spPr>
            <a:xfrm>
              <a:off x="2381250" y="2085975"/>
              <a:ext cx="7115175" cy="2867025"/>
            </a:xfrm>
            <a:prstGeom prst="wedgeRoundRectCallout">
              <a:avLst>
                <a:gd name="adj1" fmla="val -26991"/>
                <a:gd name="adj2" fmla="val 71802"/>
                <a:gd name="adj3" fmla="val 16667"/>
              </a:avLst>
            </a:prstGeom>
            <a:solidFill>
              <a:srgbClr val="519EA4"/>
            </a:solidFill>
            <a:ln w="50800">
              <a:solidFill>
                <a:srgbClr val="F29E9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21210873-1594-4F96-B708-0244570E0052}"/>
                </a:ext>
              </a:extLst>
            </p:cNvPr>
            <p:cNvSpPr/>
            <p:nvPr/>
          </p:nvSpPr>
          <p:spPr>
            <a:xfrm>
              <a:off x="2800349" y="2452146"/>
              <a:ext cx="6400801" cy="1919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American style </a:t>
              </a:r>
              <a:r>
                <a:rPr lang="th-TH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/</a:t>
              </a:r>
              <a:r>
                <a:rPr lang="en-US" sz="2400" b="1" dirty="0">
                  <a:solidFill>
                    <a:schemeClr val="bg1"/>
                  </a:solidFill>
                  <a:latin typeface="Cloud" panose="02000000000000000000" pitchFamily="50" charset="-34"/>
                  <a:ea typeface="Calibri" panose="020F0502020204030204" pitchFamily="34" charset="0"/>
                  <a:cs typeface="Cloud" panose="02000000000000000000" pitchFamily="50" charset="-34"/>
                </a:rPr>
                <a:t>Blocked style: </a:t>
              </a:r>
              <a:endParaRPr lang="en-US" sz="2400" b="1" dirty="0">
                <a:solidFill>
                  <a:schemeClr val="bg1"/>
                </a:solidFill>
                <a:effectLst/>
                <a:latin typeface="Cloud" panose="02000000000000000000" pitchFamily="50" charset="-34"/>
                <a:ea typeface="Calibri" panose="020F0502020204030204" pitchFamily="34" charset="0"/>
                <a:cs typeface="Cloud" panose="02000000000000000000" pitchFamily="50" charset="-34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Block format features all elements of the letter aligned to </a:t>
              </a:r>
              <a:r>
                <a:rPr lang="en-US" sz="2400" b="1" u="sng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the left margin </a:t>
              </a:r>
              <a:r>
                <a: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of the page. It has a neat and simple appearance. Paragraphs are separated by a double line space.</a:t>
              </a:r>
              <a:endParaRPr lang="en-US" sz="24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Diamond 5">
              <a:extLst>
                <a:ext uri="{FF2B5EF4-FFF2-40B4-BE49-F238E27FC236}">
                  <a16:creationId xmlns:a16="http://schemas.microsoft.com/office/drawing/2014/main" id="{3F06BCCF-38A7-430F-9BF0-CA5FBBFA259C}"/>
                </a:ext>
              </a:extLst>
            </p:cNvPr>
            <p:cNvSpPr/>
            <p:nvPr/>
          </p:nvSpPr>
          <p:spPr>
            <a:xfrm rot="1089471">
              <a:off x="8182506" y="3922321"/>
              <a:ext cx="900357" cy="903018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848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794</Words>
  <Application>Microsoft Office PowerPoint</Application>
  <PresentationFormat>แบบจอกว้าง</PresentationFormat>
  <Paragraphs>133</Paragraphs>
  <Slides>24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25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จารุวรรณ แพรพันธ์</cp:lastModifiedBy>
  <cp:revision>30</cp:revision>
  <dcterms:created xsi:type="dcterms:W3CDTF">2020-06-19T21:32:38Z</dcterms:created>
  <dcterms:modified xsi:type="dcterms:W3CDTF">2025-02-18T04:22:50Z</dcterms:modified>
</cp:coreProperties>
</file>