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430"/>
    <a:srgbClr val="D37654"/>
    <a:srgbClr val="E3912B"/>
    <a:srgbClr val="8D3554"/>
    <a:srgbClr val="9B2525"/>
    <a:srgbClr val="D03838"/>
    <a:srgbClr val="A22626"/>
    <a:srgbClr val="833947"/>
    <a:srgbClr val="662C37"/>
    <a:srgbClr val="BB6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1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438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12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0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47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63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40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9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9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00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220F-7D6B-4854-A0E9-BD956CBBC4C2}" type="datetimeFigureOut">
              <a:rPr lang="th-TH" smtClean="0"/>
              <a:t>18/02/68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68F1-13A7-48A1-A874-D64E8B8B60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" b="25486"/>
          <a:stretch/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sp>
        <p:nvSpPr>
          <p:cNvPr id="26" name="Flowchart: Data 25"/>
          <p:cNvSpPr/>
          <p:nvPr/>
        </p:nvSpPr>
        <p:spPr>
          <a:xfrm>
            <a:off x="1068952" y="-33594"/>
            <a:ext cx="12961592" cy="6916994"/>
          </a:xfrm>
          <a:prstGeom prst="flowChartInputOutpu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527924" y="298084"/>
            <a:ext cx="3229374" cy="3105720"/>
            <a:chOff x="3193256" y="628650"/>
            <a:chExt cx="5764266" cy="5543550"/>
          </a:xfrm>
        </p:grpSpPr>
        <p:sp>
          <p:nvSpPr>
            <p:cNvPr id="16" name="Oval 15"/>
            <p:cNvSpPr/>
            <p:nvPr/>
          </p:nvSpPr>
          <p:spPr>
            <a:xfrm>
              <a:off x="3421856" y="857250"/>
              <a:ext cx="5348288" cy="514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Oval 16"/>
            <p:cNvSpPr/>
            <p:nvPr/>
          </p:nvSpPr>
          <p:spPr>
            <a:xfrm>
              <a:off x="3193256" y="628650"/>
              <a:ext cx="5764266" cy="55435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4834" y="678710"/>
            <a:ext cx="2122697" cy="2282270"/>
            <a:chOff x="3912768" y="931662"/>
            <a:chExt cx="2122697" cy="2282270"/>
          </a:xfrm>
        </p:grpSpPr>
        <p:grpSp>
          <p:nvGrpSpPr>
            <p:cNvPr id="19" name="Group 18"/>
            <p:cNvGrpSpPr/>
            <p:nvPr/>
          </p:nvGrpSpPr>
          <p:grpSpPr>
            <a:xfrm>
              <a:off x="3912768" y="931662"/>
              <a:ext cx="2122697" cy="2065072"/>
              <a:chOff x="4282374" y="1516770"/>
              <a:chExt cx="2122697" cy="206507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516413" y="1516770"/>
                <a:ext cx="1654620" cy="1375411"/>
                <a:chOff x="4516413" y="1516770"/>
                <a:chExt cx="1654620" cy="1375411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16413" y="2184295"/>
                  <a:ext cx="165462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UNIT 1</a:t>
                  </a:r>
                  <a:endParaRPr lang="th-T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 Medium" panose="00000600000000000000" pitchFamily="2" charset="-34"/>
                    <a:cs typeface="Kanit Medium" panose="00000600000000000000" pitchFamily="2" charset="-34"/>
                  </a:endParaRPr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307" y="1516770"/>
                  <a:ext cx="636833" cy="636833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4282374" y="2381513"/>
                <a:ext cx="21226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A000"/>
                    </a:solidFill>
                    <a:latin typeface="Nithan" panose="02000506030000020003" pitchFamily="2" charset="-34"/>
                    <a:cs typeface="Nithan" panose="02000506030000020003" pitchFamily="2" charset="-34"/>
                  </a:rPr>
                  <a:t>- - - -</a:t>
                </a:r>
                <a:endParaRPr lang="th-TH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949291" y="2506046"/>
              <a:ext cx="196560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Medium" panose="00000600000000000000" pitchFamily="2" charset="-34"/>
                  <a:cs typeface="Kanit Medium" panose="00000600000000000000" pitchFamily="2" charset="-34"/>
                </a:rPr>
                <a:t>Careers</a:t>
              </a:r>
              <a:endPara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27" name="Flowchart: Data 26"/>
          <p:cNvSpPr/>
          <p:nvPr/>
        </p:nvSpPr>
        <p:spPr>
          <a:xfrm>
            <a:off x="2240308" y="-33594"/>
            <a:ext cx="1296159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0" name="Group 39"/>
          <p:cNvGrpSpPr/>
          <p:nvPr/>
        </p:nvGrpSpPr>
        <p:grpSpPr>
          <a:xfrm>
            <a:off x="3878042" y="29899"/>
            <a:ext cx="8034254" cy="6641139"/>
            <a:chOff x="3878042" y="29899"/>
            <a:chExt cx="8034254" cy="6641139"/>
          </a:xfrm>
        </p:grpSpPr>
        <p:grpSp>
          <p:nvGrpSpPr>
            <p:cNvPr id="38" name="Group 37"/>
            <p:cNvGrpSpPr/>
            <p:nvPr/>
          </p:nvGrpSpPr>
          <p:grpSpPr>
            <a:xfrm>
              <a:off x="4063169" y="2832682"/>
              <a:ext cx="7752874" cy="1200329"/>
              <a:chOff x="4063169" y="2743782"/>
              <a:chExt cx="7752874" cy="120032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063169" y="2743782"/>
                <a:ext cx="493596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A000"/>
                    </a:solidFill>
                    <a:latin typeface="Nithan" panose="02000506030000020003" pitchFamily="2" charset="-34"/>
                    <a:cs typeface="Nithan" panose="02000506030000020003" pitchFamily="2" charset="-34"/>
                  </a:rPr>
                  <a:t>- - - - - - - - -</a:t>
                </a:r>
                <a:endParaRPr lang="th-TH" sz="7200" b="1" dirty="0">
                  <a:solidFill>
                    <a:srgbClr val="FFA000"/>
                  </a:solidFill>
                  <a:latin typeface="Nithan" panose="02000506030000020003" pitchFamily="2" charset="-34"/>
                  <a:cs typeface="Nithan" panose="02000506030000020003" pitchFamily="2" charset="-34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165959" y="3015363"/>
                <a:ext cx="26500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สาระการเรียนรู้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78042" y="3812499"/>
              <a:ext cx="8034254" cy="2858539"/>
              <a:chOff x="3878042" y="3812499"/>
              <a:chExt cx="8034254" cy="28585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224650" y="3812499"/>
                <a:ext cx="7687646" cy="285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1.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สาขาที่เรียนและสาขางานอาชีพช่างอุตสาหกรรม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2.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การให้ข้อมูลส่วนตัว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3.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คำศัพท์จากการบรรยายรายละเอียดวิชาชีพ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4.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การถามผู้อื่นว่าทำงานอะไร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5.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ประกาศรับสมัครงาน</a:t>
                </a: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,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โฆษณารับสมัครงาน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6. </a:t>
                </a: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การแสดงหลักฐานการเรียนรู้ด้วยตนเอง และการใช้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2400" dirty="0"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   เทคโนโลยีสารสนเทศสืบค้นและฝึกฝนการใช้ภาษาอังกฤษ</a:t>
                </a:r>
                <a:endParaRPr lang="en-US" sz="2400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878042" y="3902326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78042" y="4296962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78042" y="4691598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878042" y="5086234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878042" y="5480870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78042" y="5875506"/>
                <a:ext cx="281380" cy="281380"/>
              </a:xfrm>
              <a:prstGeom prst="ellipse">
                <a:avLst/>
              </a:prstGeom>
              <a:solidFill>
                <a:srgbClr val="FAAA0D"/>
              </a:solidFill>
              <a:ln>
                <a:solidFill>
                  <a:srgbClr val="FFA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942" y="29899"/>
              <a:ext cx="4631057" cy="308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293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08779"/>
              </p:ext>
            </p:extLst>
          </p:nvPr>
        </p:nvGraphicFramePr>
        <p:xfrm>
          <a:off x="2371725" y="1651314"/>
          <a:ext cx="8966200" cy="41090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Words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Meaning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generation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การผลิต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การสร้าง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distribution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การแจกจ่าย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utilization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 (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การใช้ประโยชน์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control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n., v.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การควบคุม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ควบคุม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electric power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กำลังไฟฟ้า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computing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การใช้คอมพิวเตอร์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communications 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การสื่อสาร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industrial applications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การใช้งานด้านอุตสาหกรรม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43475" y="721662"/>
            <a:ext cx="10528300" cy="5533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1852" r="12037" b="23518"/>
          <a:stretch/>
        </p:blipFill>
        <p:spPr>
          <a:xfrm>
            <a:off x="404493" y="607429"/>
            <a:ext cx="1016000" cy="7310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5587" y="721662"/>
            <a:ext cx="974407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Practice B Listen to these words and repeat after the CD.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3425" y="1655953"/>
            <a:ext cx="4591748" cy="45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617829" y="1999403"/>
            <a:ext cx="10764519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Electronics technicians and engineers design, develop,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test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maintain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electronic parts and systems used in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computers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communications,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navigation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industry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entertainment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. They may also perform other tasks such as designing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circuits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for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electronic control systems</a:t>
            </a:r>
            <a:r>
              <a:rPr lang="en-US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and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instrumentation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developing testing equipment, and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methods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researching new </a:t>
            </a:r>
            <a:r>
              <a:rPr lang="en-US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applications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of technology.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1297" y="602166"/>
            <a:ext cx="11227460" cy="1043890"/>
            <a:chOff x="411297" y="602166"/>
            <a:chExt cx="11227460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38994" y="602166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43843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75582" y="631676"/>
              <a:ext cx="10163175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Look at the career description of an electronics technician. Then learn the underlined words.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324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404493" y="607429"/>
            <a:ext cx="11167282" cy="731024"/>
            <a:chOff x="404493" y="607429"/>
            <a:chExt cx="11167282" cy="731024"/>
          </a:xfrm>
        </p:grpSpPr>
        <p:sp>
          <p:nvSpPr>
            <p:cNvPr id="8" name="Rounded Rectangle 7"/>
            <p:cNvSpPr/>
            <p:nvPr/>
          </p:nvSpPr>
          <p:spPr>
            <a:xfrm>
              <a:off x="1043475" y="72166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607429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52646" y="721662"/>
              <a:ext cx="9815429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D Listen to these words and repeat after the CD.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59895"/>
              </p:ext>
            </p:extLst>
          </p:nvPr>
        </p:nvGraphicFramePr>
        <p:xfrm>
          <a:off x="609600" y="1626359"/>
          <a:ext cx="10753724" cy="423989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66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Words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Meaning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test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v., n.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ทดสอบ</a:t>
                      </a:r>
                      <a:r>
                        <a:rPr lang="en-US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การทดสอบ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maintain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v.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ดูแลรักษา</a:t>
                      </a:r>
                      <a:r>
                        <a:rPr lang="en-US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60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บำรุงรักษา</a:t>
                      </a:r>
                      <a:endParaRPr lang="en-US" sz="260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computers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เครื่องคอมพิวเตอร์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ระบบคอมพิวเตอร์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navigation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การนำทาง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ระบบการนำทาง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industry 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อุตสาหกรรม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entertainment 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ความบันเทิง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อุปกรณ์เทคโนโลยีเพื่อความบันเทิง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circuits 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วงจรไฟฟ้า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electronic control systems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 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ระบบควบคุมทางด้านอิเล็กทรอนิกส์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41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043475" y="721662"/>
            <a:ext cx="10528300" cy="5533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1852" r="12037" b="23518"/>
          <a:stretch/>
        </p:blipFill>
        <p:spPr>
          <a:xfrm>
            <a:off x="404493" y="607429"/>
            <a:ext cx="1016000" cy="731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2646" y="721662"/>
            <a:ext cx="98154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Practice D Listen to these words and repeat after the CD.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84876"/>
              </p:ext>
            </p:extLst>
          </p:nvPr>
        </p:nvGraphicFramePr>
        <p:xfrm>
          <a:off x="676275" y="1597025"/>
          <a:ext cx="10753724" cy="16959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66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Words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Meaning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instrumentation 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การวัด ควบคุมด้วยเครื่องมือวัด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methods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 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วิธีการ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applications 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การใช้งาน</a:t>
                      </a:r>
                      <a:endParaRPr lang="en-US" sz="26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2858500"/>
            <a:ext cx="7381875" cy="38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7879497" cy="896461"/>
            <a:chOff x="896203" y="393434"/>
            <a:chExt cx="7879497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8794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471562"/>
              <a:ext cx="6628738" cy="740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4 Language Focus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18" y="2965066"/>
            <a:ext cx="8462963" cy="310428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11297" y="156667"/>
            <a:ext cx="11155997" cy="2581854"/>
            <a:chOff x="411297" y="156667"/>
            <a:chExt cx="11155997" cy="2581854"/>
          </a:xfrm>
        </p:grpSpPr>
        <p:sp>
          <p:nvSpPr>
            <p:cNvPr id="9" name="Rounded Rectangle 8"/>
            <p:cNvSpPr/>
            <p:nvPr/>
          </p:nvSpPr>
          <p:spPr>
            <a:xfrm>
              <a:off x="1038994" y="1694631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36308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91270" y="1709386"/>
              <a:ext cx="9496425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How do people ask about someone’s job? Listen and practice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9" t="10473" b="40933"/>
            <a:stretch/>
          </p:blipFill>
          <p:spPr>
            <a:xfrm>
              <a:off x="6924675" y="156667"/>
              <a:ext cx="4396448" cy="1538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185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411297" y="787684"/>
            <a:ext cx="11155997" cy="1043890"/>
            <a:chOff x="411297" y="787684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38994" y="787684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929361"/>
              <a:ext cx="1016000" cy="731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59694" y="817819"/>
              <a:ext cx="10007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Work in pairs. Make questions and answers to talk about your friends’ jobs.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69A99B"/>
              </a:clrFrom>
              <a:clrTo>
                <a:srgbClr val="69A9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1" b="28435"/>
          <a:stretch/>
        </p:blipFill>
        <p:spPr>
          <a:xfrm>
            <a:off x="1628048" y="2095501"/>
            <a:ext cx="8935903" cy="3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50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-792897" y="558800"/>
            <a:ext cx="8579735" cy="896461"/>
            <a:chOff x="896203" y="393434"/>
            <a:chExt cx="8579735" cy="896461"/>
          </a:xfrm>
        </p:grpSpPr>
        <p:sp>
          <p:nvSpPr>
            <p:cNvPr id="10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8579735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066" y="466176"/>
              <a:ext cx="7170553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5 Reading &amp; Writing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297" y="278822"/>
            <a:ext cx="11155997" cy="2473533"/>
            <a:chOff x="411297" y="278822"/>
            <a:chExt cx="11155997" cy="2473533"/>
          </a:xfrm>
        </p:grpSpPr>
        <p:sp>
          <p:nvSpPr>
            <p:cNvPr id="12" name="Rounded Rectangle 11"/>
            <p:cNvSpPr/>
            <p:nvPr/>
          </p:nvSpPr>
          <p:spPr>
            <a:xfrm>
              <a:off x="1038994" y="1697541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39218"/>
              <a:ext cx="1016000" cy="7310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70224" y="1737975"/>
              <a:ext cx="8434939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Read the following job advertisement and answer the questions.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36" r="18692"/>
            <a:stretch/>
          </p:blipFill>
          <p:spPr>
            <a:xfrm>
              <a:off x="7553986" y="278822"/>
              <a:ext cx="3774949" cy="142724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21440" y="2927258"/>
            <a:ext cx="9262790" cy="553357"/>
            <a:chOff x="321440" y="2927258"/>
            <a:chExt cx="9262790" cy="553357"/>
          </a:xfrm>
        </p:grpSpPr>
        <p:sp>
          <p:nvSpPr>
            <p:cNvPr id="2" name="Rectangle 1"/>
            <p:cNvSpPr/>
            <p:nvPr/>
          </p:nvSpPr>
          <p:spPr>
            <a:xfrm>
              <a:off x="632052" y="2927258"/>
              <a:ext cx="8952178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Where is this company?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1440" y="3085633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1440" y="3505946"/>
            <a:ext cx="9888097" cy="553357"/>
            <a:chOff x="321440" y="3505946"/>
            <a:chExt cx="9888097" cy="553357"/>
          </a:xfrm>
        </p:grpSpPr>
        <p:sp>
          <p:nvSpPr>
            <p:cNvPr id="17" name="Rectangle 16"/>
            <p:cNvSpPr/>
            <p:nvPr/>
          </p:nvSpPr>
          <p:spPr>
            <a:xfrm>
              <a:off x="632052" y="3505946"/>
              <a:ext cx="9577485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What positions are this company advertising for?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1440" y="3641770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1440" y="4084634"/>
            <a:ext cx="10339482" cy="553357"/>
            <a:chOff x="321440" y="4084634"/>
            <a:chExt cx="10339482" cy="553357"/>
          </a:xfrm>
        </p:grpSpPr>
        <p:sp>
          <p:nvSpPr>
            <p:cNvPr id="18" name="Rectangle 17"/>
            <p:cNvSpPr/>
            <p:nvPr/>
          </p:nvSpPr>
          <p:spPr>
            <a:xfrm>
              <a:off x="632052" y="4084634"/>
              <a:ext cx="1002887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Can a new graduate apply for the post of Technician?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1440" y="4214791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1440" y="4666766"/>
            <a:ext cx="11478607" cy="553357"/>
            <a:chOff x="321440" y="4666766"/>
            <a:chExt cx="11478607" cy="553357"/>
          </a:xfrm>
        </p:grpSpPr>
        <p:sp>
          <p:nvSpPr>
            <p:cNvPr id="19" name="Rectangle 18"/>
            <p:cNvSpPr/>
            <p:nvPr/>
          </p:nvSpPr>
          <p:spPr>
            <a:xfrm>
              <a:off x="632052" y="4666766"/>
              <a:ext cx="11167995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How many vacant posts altogether are there at this company?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1440" y="4770928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9648" y="5220123"/>
            <a:ext cx="9382611" cy="1014380"/>
            <a:chOff x="319648" y="5220123"/>
            <a:chExt cx="9382611" cy="1014380"/>
          </a:xfrm>
        </p:grpSpPr>
        <p:sp>
          <p:nvSpPr>
            <p:cNvPr id="20" name="Rectangle 19"/>
            <p:cNvSpPr/>
            <p:nvPr/>
          </p:nvSpPr>
          <p:spPr>
            <a:xfrm>
              <a:off x="632052" y="5220123"/>
              <a:ext cx="9070207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What field of study is required for the post of IT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Technical Support?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9648" y="5324285"/>
              <a:ext cx="268339" cy="2683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48116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A5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5" name="Group 24"/>
          <p:cNvGrpSpPr/>
          <p:nvPr/>
        </p:nvGrpSpPr>
        <p:grpSpPr>
          <a:xfrm>
            <a:off x="411297" y="627532"/>
            <a:ext cx="11155997" cy="1043890"/>
            <a:chOff x="411297" y="627532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38994" y="62753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69209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73729" y="642287"/>
              <a:ext cx="9302818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Read the following job advertisement and answer the questions.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687" y="2017798"/>
            <a:ext cx="6772235" cy="575863"/>
            <a:chOff x="751062" y="1988923"/>
            <a:chExt cx="6772235" cy="575863"/>
          </a:xfrm>
        </p:grpSpPr>
        <p:sp>
          <p:nvSpPr>
            <p:cNvPr id="2" name="Rectangle 1"/>
            <p:cNvSpPr/>
            <p:nvPr/>
          </p:nvSpPr>
          <p:spPr>
            <a:xfrm>
              <a:off x="1427297" y="2000175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Where is this company?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51062" y="1988923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687" y="2729499"/>
            <a:ext cx="9079485" cy="575863"/>
            <a:chOff x="751062" y="2700624"/>
            <a:chExt cx="9079485" cy="575863"/>
          </a:xfrm>
        </p:grpSpPr>
        <p:sp>
          <p:nvSpPr>
            <p:cNvPr id="9" name="Rectangle 8"/>
            <p:cNvSpPr/>
            <p:nvPr/>
          </p:nvSpPr>
          <p:spPr>
            <a:xfrm>
              <a:off x="1427297" y="2711878"/>
              <a:ext cx="840325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What kind of business does this company do?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51062" y="2700624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3687" y="3441202"/>
            <a:ext cx="8950393" cy="575863"/>
            <a:chOff x="751062" y="3412327"/>
            <a:chExt cx="8950393" cy="575863"/>
          </a:xfrm>
        </p:grpSpPr>
        <p:sp>
          <p:nvSpPr>
            <p:cNvPr id="10" name="Rectangle 9"/>
            <p:cNvSpPr/>
            <p:nvPr/>
          </p:nvSpPr>
          <p:spPr>
            <a:xfrm>
              <a:off x="1427297" y="3423581"/>
              <a:ext cx="8274158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What field of study is required for this job?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1062" y="3412327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687" y="4148871"/>
            <a:ext cx="8652010" cy="575863"/>
            <a:chOff x="751062" y="4119996"/>
            <a:chExt cx="8652010" cy="575863"/>
          </a:xfrm>
        </p:grpSpPr>
        <p:sp>
          <p:nvSpPr>
            <p:cNvPr id="11" name="Rectangle 10"/>
            <p:cNvSpPr/>
            <p:nvPr/>
          </p:nvSpPr>
          <p:spPr>
            <a:xfrm>
              <a:off x="1427297" y="4119996"/>
              <a:ext cx="7975775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Can a new graduate apply for this job?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51062" y="4119996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686" y="4845286"/>
            <a:ext cx="7487354" cy="1014380"/>
            <a:chOff x="751061" y="4816411"/>
            <a:chExt cx="7487354" cy="1014380"/>
          </a:xfrm>
        </p:grpSpPr>
        <p:sp>
          <p:nvSpPr>
            <p:cNvPr id="12" name="Rectangle 11"/>
            <p:cNvSpPr/>
            <p:nvPr/>
          </p:nvSpPr>
          <p:spPr>
            <a:xfrm>
              <a:off x="1427297" y="4816411"/>
              <a:ext cx="6811118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How many vacant posts altogether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are there at this company?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1061" y="4827665"/>
              <a:ext cx="575863" cy="575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8561" r="26749" b="8773"/>
          <a:stretch/>
        </p:blipFill>
        <p:spPr>
          <a:xfrm flipH="1">
            <a:off x="9332569" y="1897967"/>
            <a:ext cx="2234725" cy="38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579402" y="2885348"/>
            <a:ext cx="6096000" cy="5458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a. Electronics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92897" y="558800"/>
            <a:ext cx="11842699" cy="896461"/>
            <a:chOff x="896203" y="393434"/>
            <a:chExt cx="11842699" cy="896461"/>
          </a:xfrm>
        </p:grpSpPr>
        <p:sp>
          <p:nvSpPr>
            <p:cNvPr id="7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11842699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6066" y="503943"/>
              <a:ext cx="10567316" cy="675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36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6 Progress Check &amp; Independent Study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297" y="1696561"/>
            <a:ext cx="11155997" cy="1043890"/>
            <a:chOff x="411297" y="1696561"/>
            <a:chExt cx="11155997" cy="1043890"/>
          </a:xfrm>
        </p:grpSpPr>
        <p:sp>
          <p:nvSpPr>
            <p:cNvPr id="9" name="Rounded Rectangle 8"/>
            <p:cNvSpPr/>
            <p:nvPr/>
          </p:nvSpPr>
          <p:spPr>
            <a:xfrm>
              <a:off x="1038994" y="1696561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38238"/>
              <a:ext cx="1016000" cy="73102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39076" y="1717922"/>
              <a:ext cx="9597353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A Which field of study is about the study of the style and design of building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0" y="2861716"/>
            <a:ext cx="279453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b. Architecture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9402" y="3516019"/>
            <a:ext cx="395354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c. Business Computer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462400"/>
            <a:ext cx="465063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d. Automotive Technology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1479" y="5484675"/>
            <a:ext cx="438636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Vocational Certificate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9893" y="4206682"/>
            <a:ext cx="11155997" cy="1050086"/>
            <a:chOff x="429893" y="4206682"/>
            <a:chExt cx="11155997" cy="1050086"/>
          </a:xfrm>
        </p:grpSpPr>
        <p:sp>
          <p:nvSpPr>
            <p:cNvPr id="16" name="Rounded Rectangle 15"/>
            <p:cNvSpPr/>
            <p:nvPr/>
          </p:nvSpPr>
          <p:spPr>
            <a:xfrm>
              <a:off x="1057590" y="420668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29893" y="4348359"/>
              <a:ext cx="1016000" cy="7310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539076" y="4242388"/>
              <a:ext cx="9866861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B How do you say these two qualifications in the Thai language?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40162" y="5480725"/>
            <a:ext cx="509626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Higher Vocational Certificate</a:t>
            </a:r>
            <a:endParaRPr lang="en-US" sz="1800" dirty="0"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935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72057" y="1951409"/>
            <a:ext cx="592566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	The Highways Department is responsible for the construction and _____ of bridges and roads.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(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installation / maintenance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)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297" y="632429"/>
            <a:ext cx="11155997" cy="1043890"/>
            <a:chOff x="411297" y="632429"/>
            <a:chExt cx="11155997" cy="1043890"/>
          </a:xfrm>
        </p:grpSpPr>
        <p:sp>
          <p:nvSpPr>
            <p:cNvPr id="7" name="Rounded Rectangle 6"/>
            <p:cNvSpPr/>
            <p:nvPr/>
          </p:nvSpPr>
          <p:spPr>
            <a:xfrm>
              <a:off x="1038994" y="632429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774106"/>
              <a:ext cx="1016000" cy="73102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00214" y="647184"/>
              <a:ext cx="6907186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C Underline the word in brackets to complete the following sentence.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01050" y="4527985"/>
            <a:ext cx="8545357" cy="1043890"/>
            <a:chOff x="3021937" y="3793721"/>
            <a:chExt cx="8545357" cy="1043890"/>
          </a:xfrm>
        </p:grpSpPr>
        <p:sp>
          <p:nvSpPr>
            <p:cNvPr id="11" name="Rounded Rectangle 10"/>
            <p:cNvSpPr/>
            <p:nvPr/>
          </p:nvSpPr>
          <p:spPr>
            <a:xfrm>
              <a:off x="3670300" y="3793721"/>
              <a:ext cx="7896994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3021937" y="3921351"/>
              <a:ext cx="1016000" cy="7310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77331" y="3824294"/>
              <a:ext cx="714380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Check D Write the career description of an electrical technician.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2" y="644543"/>
            <a:ext cx="4542504" cy="3512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97C74"/>
              </a:clrFrom>
              <a:clrTo>
                <a:srgbClr val="997C7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3" y="3983505"/>
            <a:ext cx="2588017" cy="21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658376" y="4618047"/>
            <a:ext cx="10690934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Field of study or areas of specification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(สาขาที่เรียนหรือที่จบการศึกษามา) ในปัจจุบันมีอยู่เป็นจำนวนมาก ชื่อที่ใช้เรียก 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Field of study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มีทั้งที่ 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general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(ไม่เฉพาะเจาะจง) และ </a:t>
            </a:r>
            <a:r>
              <a:rPr lang="en-US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specific </a:t>
            </a:r>
            <a:r>
              <a:rPr lang="th-TH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(เฉพาะเจาะจง)</a:t>
            </a:r>
            <a:endParaRPr lang="en-US" sz="1800" dirty="0">
              <a:effectLst/>
              <a:latin typeface="Kanit Medium" panose="00000600000000000000" pitchFamily="2" charset="-34"/>
              <a:ea typeface="Calibri" panose="020F0502020204030204" pitchFamily="34" charset="0"/>
              <a:cs typeface="Kanit Medium" panose="00000600000000000000" pitchFamily="2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92897" y="558800"/>
            <a:ext cx="7155597" cy="896461"/>
            <a:chOff x="896203" y="393434"/>
            <a:chExt cx="7155597" cy="896461"/>
          </a:xfrm>
        </p:grpSpPr>
        <p:sp>
          <p:nvSpPr>
            <p:cNvPr id="10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71555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09492" y="455533"/>
              <a:ext cx="5404044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1 Starting Up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97" y="1426938"/>
            <a:ext cx="4811771" cy="32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1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404493" y="474079"/>
            <a:ext cx="11167282" cy="731024"/>
            <a:chOff x="404493" y="474079"/>
            <a:chExt cx="11167282" cy="731024"/>
          </a:xfrm>
        </p:grpSpPr>
        <p:sp>
          <p:nvSpPr>
            <p:cNvPr id="8" name="Rounded Rectangle 7"/>
            <p:cNvSpPr/>
            <p:nvPr/>
          </p:nvSpPr>
          <p:spPr>
            <a:xfrm>
              <a:off x="1043475" y="58831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86375" y="617808"/>
              <a:ext cx="1016000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Listen and repeat the following fields of study.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474079"/>
              <a:ext cx="1016000" cy="7310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42001" y="1268917"/>
            <a:ext cx="4144842" cy="4861500"/>
            <a:chOff x="6965801" y="1268917"/>
            <a:chExt cx="4144842" cy="4861500"/>
          </a:xfrm>
        </p:grpSpPr>
        <p:sp>
          <p:nvSpPr>
            <p:cNvPr id="9" name="Rectangle 8"/>
            <p:cNvSpPr/>
            <p:nvPr/>
          </p:nvSpPr>
          <p:spPr>
            <a:xfrm>
              <a:off x="6965801" y="1457984"/>
              <a:ext cx="4025145" cy="4672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11. Accounting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12. Marketing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13. Retailing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14. Economics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15. Architecture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16. Nursing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17. Pharmacy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18. Food and Nutrition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19. Education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20. Agriculture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435" y="1268917"/>
              <a:ext cx="1104190" cy="11041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8" t="21852" r="8333" b="21667"/>
            <a:stretch/>
          </p:blipFill>
          <p:spPr>
            <a:xfrm>
              <a:off x="9886756" y="5273511"/>
              <a:ext cx="1181100" cy="7882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435" y="3549650"/>
              <a:ext cx="1283208" cy="10024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99C6E5"/>
                </a:clrFrom>
                <a:clrTo>
                  <a:srgbClr val="99C6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347" y="2240039"/>
              <a:ext cx="1266366" cy="126636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53902" y="1457984"/>
            <a:ext cx="6154498" cy="4702569"/>
            <a:chOff x="679302" y="1457984"/>
            <a:chExt cx="6154498" cy="4702569"/>
          </a:xfrm>
        </p:grpSpPr>
        <p:sp>
          <p:nvSpPr>
            <p:cNvPr id="6" name="Rectangle 5"/>
            <p:cNvSpPr/>
            <p:nvPr/>
          </p:nvSpPr>
          <p:spPr>
            <a:xfrm>
              <a:off x="679302" y="1457984"/>
              <a:ext cx="6096000" cy="4702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Engineering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Building Construction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Electrical Power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Automotive Technology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Production Technology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6. Electronics Technology 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7. Information Technology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8. Business Administration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9. Business Computer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10. Finance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8" t="6455" r="30154" b="8189"/>
            <a:stretch/>
          </p:blipFill>
          <p:spPr>
            <a:xfrm>
              <a:off x="5383412" y="2865144"/>
              <a:ext cx="1450388" cy="31966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910" y="1584852"/>
              <a:ext cx="1109926" cy="1090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164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5" name="Group 24"/>
          <p:cNvGrpSpPr/>
          <p:nvPr/>
        </p:nvGrpSpPr>
        <p:grpSpPr>
          <a:xfrm>
            <a:off x="415778" y="588312"/>
            <a:ext cx="11155997" cy="1043890"/>
            <a:chOff x="415778" y="588312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43475" y="58831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5778" y="729989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57872" y="599893"/>
              <a:ext cx="9363222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Match the fields of study in Practice A with the following.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94543" y="1010832"/>
            <a:ext cx="5044191" cy="2180746"/>
            <a:chOff x="6268696" y="1040037"/>
            <a:chExt cx="5044191" cy="2180746"/>
          </a:xfrm>
        </p:grpSpPr>
        <p:sp>
          <p:nvSpPr>
            <p:cNvPr id="9" name="Rectangle 8"/>
            <p:cNvSpPr/>
            <p:nvPr/>
          </p:nvSpPr>
          <p:spPr>
            <a:xfrm>
              <a:off x="6268696" y="1917782"/>
              <a:ext cx="3842411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study of drugs and medicines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105" y="1040037"/>
              <a:ext cx="1853782" cy="218074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54883" y="4527626"/>
            <a:ext cx="9621203" cy="1470976"/>
            <a:chOff x="954883" y="4527626"/>
            <a:chExt cx="9621203" cy="1470976"/>
          </a:xfrm>
        </p:grpSpPr>
        <p:sp>
          <p:nvSpPr>
            <p:cNvPr id="12" name="Rectangle 11"/>
            <p:cNvSpPr/>
            <p:nvPr/>
          </p:nvSpPr>
          <p:spPr>
            <a:xfrm>
              <a:off x="954883" y="4919363"/>
              <a:ext cx="6805125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study of how to use the computer technology in the business work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9FB4B7"/>
                </a:clrFrom>
                <a:clrTo>
                  <a:srgbClr val="9FB4B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38" b="15617"/>
            <a:stretch/>
          </p:blipFill>
          <p:spPr>
            <a:xfrm>
              <a:off x="8189901" y="4527626"/>
              <a:ext cx="2386185" cy="14709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204774" y="2701650"/>
            <a:ext cx="5637731" cy="2217713"/>
            <a:chOff x="-153974" y="2701650"/>
            <a:chExt cx="5637731" cy="2217713"/>
          </a:xfrm>
        </p:grpSpPr>
        <p:sp>
          <p:nvSpPr>
            <p:cNvPr id="10" name="Rectangle 9"/>
            <p:cNvSpPr/>
            <p:nvPr/>
          </p:nvSpPr>
          <p:spPr>
            <a:xfrm>
              <a:off x="1089557" y="3350328"/>
              <a:ext cx="4394200" cy="100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study of the style and design of building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974" y="2701650"/>
              <a:ext cx="2217713" cy="221771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805918" y="2621206"/>
            <a:ext cx="6778557" cy="2261342"/>
            <a:chOff x="4869418" y="2621206"/>
            <a:chExt cx="6778557" cy="2261342"/>
          </a:xfrm>
        </p:grpSpPr>
        <p:sp>
          <p:nvSpPr>
            <p:cNvPr id="11" name="Rectangle 10"/>
            <p:cNvSpPr/>
            <p:nvPr/>
          </p:nvSpPr>
          <p:spPr>
            <a:xfrm>
              <a:off x="6429597" y="3350328"/>
              <a:ext cx="5218378" cy="100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study of the building and repair of roads and building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418" y="2621206"/>
              <a:ext cx="2261342" cy="226134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8321" y="1147500"/>
            <a:ext cx="5957558" cy="1636949"/>
            <a:chOff x="608321" y="1147500"/>
            <a:chExt cx="5957558" cy="1636949"/>
          </a:xfrm>
        </p:grpSpPr>
        <p:sp>
          <p:nvSpPr>
            <p:cNvPr id="2" name="Rectangle 1"/>
            <p:cNvSpPr/>
            <p:nvPr/>
          </p:nvSpPr>
          <p:spPr>
            <a:xfrm>
              <a:off x="608321" y="2119088"/>
              <a:ext cx="3749124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The study of engines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647116" y="1497482"/>
              <a:ext cx="936983" cy="9369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4EADA7"/>
                </a:clrFrom>
                <a:clrTo>
                  <a:srgbClr val="4EADA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457" y="1147500"/>
              <a:ext cx="2455422" cy="1636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880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BB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Group 23"/>
          <p:cNvGrpSpPr/>
          <p:nvPr/>
        </p:nvGrpSpPr>
        <p:grpSpPr>
          <a:xfrm>
            <a:off x="415778" y="588312"/>
            <a:ext cx="11155997" cy="1043890"/>
            <a:chOff x="415778" y="588312"/>
            <a:chExt cx="11155997" cy="1043890"/>
          </a:xfrm>
        </p:grpSpPr>
        <p:sp>
          <p:nvSpPr>
            <p:cNvPr id="6" name="Rounded Rectangle 5"/>
            <p:cNvSpPr/>
            <p:nvPr/>
          </p:nvSpPr>
          <p:spPr>
            <a:xfrm>
              <a:off x="1043475" y="588312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5778" y="729989"/>
              <a:ext cx="1016000" cy="731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584176" y="617822"/>
              <a:ext cx="9718824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C How do you say these subjects and fields of study in the Thai language?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4932" y="2175775"/>
            <a:ext cx="6894756" cy="583810"/>
            <a:chOff x="874932" y="2175775"/>
            <a:chExt cx="6894756" cy="583810"/>
          </a:xfrm>
        </p:grpSpPr>
        <p:sp>
          <p:nvSpPr>
            <p:cNvPr id="2" name="Rectangle 1"/>
            <p:cNvSpPr/>
            <p:nvPr/>
          </p:nvSpPr>
          <p:spPr>
            <a:xfrm>
              <a:off x="1673688" y="2191002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Computers and Programming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74932" y="2175775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4932" y="2920025"/>
            <a:ext cx="6894756" cy="583810"/>
            <a:chOff x="874932" y="2920025"/>
            <a:chExt cx="6894756" cy="583810"/>
          </a:xfrm>
        </p:grpSpPr>
        <p:sp>
          <p:nvSpPr>
            <p:cNvPr id="9" name="Rectangle 8"/>
            <p:cNvSpPr/>
            <p:nvPr/>
          </p:nvSpPr>
          <p:spPr>
            <a:xfrm>
              <a:off x="1673688" y="2933310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Engineering Materials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74932" y="2920025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4932" y="3664275"/>
            <a:ext cx="6894756" cy="583810"/>
            <a:chOff x="874932" y="3664275"/>
            <a:chExt cx="6894756" cy="583810"/>
          </a:xfrm>
        </p:grpSpPr>
        <p:sp>
          <p:nvSpPr>
            <p:cNvPr id="10" name="Rectangle 9"/>
            <p:cNvSpPr/>
            <p:nvPr/>
          </p:nvSpPr>
          <p:spPr>
            <a:xfrm>
              <a:off x="1673688" y="3675959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Robotics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74932" y="3664275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8769" y="4403381"/>
            <a:ext cx="6870919" cy="583810"/>
            <a:chOff x="898769" y="4403381"/>
            <a:chExt cx="6870919" cy="583810"/>
          </a:xfrm>
        </p:grpSpPr>
        <p:sp>
          <p:nvSpPr>
            <p:cNvPr id="11" name="Rectangle 10"/>
            <p:cNvSpPr/>
            <p:nvPr/>
          </p:nvSpPr>
          <p:spPr>
            <a:xfrm>
              <a:off x="1673688" y="4418608"/>
              <a:ext cx="6096000" cy="5533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Electrical Power Systems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98769" y="4403381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4932" y="5138773"/>
            <a:ext cx="7890762" cy="583810"/>
            <a:chOff x="874932" y="5138773"/>
            <a:chExt cx="7890762" cy="583810"/>
          </a:xfrm>
        </p:grpSpPr>
        <p:sp>
          <p:nvSpPr>
            <p:cNvPr id="12" name="Rectangle 11"/>
            <p:cNvSpPr/>
            <p:nvPr/>
          </p:nvSpPr>
          <p:spPr>
            <a:xfrm>
              <a:off x="1673688" y="5161257"/>
              <a:ext cx="7092006" cy="545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Electrical Instruments and Measurements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74932" y="5138773"/>
              <a:ext cx="583810" cy="583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t="21516" r="20703" b="25179"/>
          <a:stretch/>
        </p:blipFill>
        <p:spPr>
          <a:xfrm>
            <a:off x="7467600" y="1899972"/>
            <a:ext cx="3338168" cy="30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-792897" y="558800"/>
            <a:ext cx="9162197" cy="896461"/>
            <a:chOff x="896203" y="393434"/>
            <a:chExt cx="9162197" cy="896461"/>
          </a:xfrm>
        </p:grpSpPr>
        <p:sp>
          <p:nvSpPr>
            <p:cNvPr id="8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3" y="393434"/>
              <a:ext cx="9162197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6066" y="466176"/>
              <a:ext cx="7875875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2 Listening &amp; Speaking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297" y="33636"/>
            <a:ext cx="11155997" cy="2707795"/>
            <a:chOff x="411297" y="33636"/>
            <a:chExt cx="11155997" cy="2707795"/>
          </a:xfrm>
        </p:grpSpPr>
        <p:sp>
          <p:nvSpPr>
            <p:cNvPr id="13" name="Rounded Rectangle 12"/>
            <p:cNvSpPr/>
            <p:nvPr/>
          </p:nvSpPr>
          <p:spPr>
            <a:xfrm>
              <a:off x="1038994" y="1697541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39218"/>
              <a:ext cx="1016000" cy="7310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70794" y="1727676"/>
              <a:ext cx="96647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Listen to how the following people tell the interviewer 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b="23704"/>
            <a:stretch/>
          </p:blipFill>
          <p:spPr>
            <a:xfrm>
              <a:off x="8559799" y="33636"/>
              <a:ext cx="2575695" cy="167897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28196" y="2681783"/>
            <a:ext cx="10310271" cy="3453673"/>
            <a:chOff x="828196" y="2681783"/>
            <a:chExt cx="10310271" cy="34536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9FB"/>
                </a:clrFrom>
                <a:clrTo>
                  <a:srgbClr val="F1F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96" y="2856715"/>
              <a:ext cx="7541104" cy="32787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2FBFA"/>
                </a:clrFrom>
                <a:clrTo>
                  <a:srgbClr val="F2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"/>
            <a:stretch/>
          </p:blipFill>
          <p:spPr>
            <a:xfrm>
              <a:off x="8119042" y="2681783"/>
              <a:ext cx="3019425" cy="3453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1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16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5" name="Group 24"/>
          <p:cNvGrpSpPr/>
          <p:nvPr/>
        </p:nvGrpSpPr>
        <p:grpSpPr>
          <a:xfrm>
            <a:off x="404493" y="474079"/>
            <a:ext cx="11184322" cy="731024"/>
            <a:chOff x="404493" y="474079"/>
            <a:chExt cx="11184322" cy="731024"/>
          </a:xfrm>
        </p:grpSpPr>
        <p:sp>
          <p:nvSpPr>
            <p:cNvPr id="7" name="Rounded Rectangle 6"/>
            <p:cNvSpPr/>
            <p:nvPr/>
          </p:nvSpPr>
          <p:spPr>
            <a:xfrm>
              <a:off x="1043475" y="58831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474079"/>
              <a:ext cx="1016000" cy="7310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01600" y="597937"/>
              <a:ext cx="10187215" cy="536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7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The following information refers to which person?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4954" y="1512619"/>
            <a:ext cx="7249493" cy="553357"/>
            <a:chOff x="3235404" y="1512619"/>
            <a:chExt cx="7249493" cy="553357"/>
          </a:xfrm>
        </p:grpSpPr>
        <p:sp>
          <p:nvSpPr>
            <p:cNvPr id="2" name="Rectangle 1"/>
            <p:cNvSpPr/>
            <p:nvPr/>
          </p:nvSpPr>
          <p:spPr>
            <a:xfrm>
              <a:off x="3811339" y="1512619"/>
              <a:ext cx="6673558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1. The person who is a civil technician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35404" y="1572793"/>
              <a:ext cx="433008" cy="4330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44954" y="2162973"/>
            <a:ext cx="7919565" cy="553357"/>
            <a:chOff x="3235404" y="2162973"/>
            <a:chExt cx="7919565" cy="553357"/>
          </a:xfrm>
        </p:grpSpPr>
        <p:sp>
          <p:nvSpPr>
            <p:cNvPr id="9" name="Rectangle 8"/>
            <p:cNvSpPr/>
            <p:nvPr/>
          </p:nvSpPr>
          <p:spPr>
            <a:xfrm>
              <a:off x="3811339" y="2162973"/>
              <a:ext cx="7343630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2. Two people who are currently studying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35404" y="2220421"/>
              <a:ext cx="433008" cy="4330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4954" y="2813327"/>
            <a:ext cx="7535535" cy="1014380"/>
            <a:chOff x="3235404" y="2813327"/>
            <a:chExt cx="7535535" cy="1014380"/>
          </a:xfrm>
        </p:grpSpPr>
        <p:sp>
          <p:nvSpPr>
            <p:cNvPr id="10" name="Rectangle 9"/>
            <p:cNvSpPr/>
            <p:nvPr/>
          </p:nvSpPr>
          <p:spPr>
            <a:xfrm>
              <a:off x="3811339" y="2813327"/>
              <a:ext cx="695960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3. The person who is currently studying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in a bachelor’s degree program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35404" y="2868049"/>
              <a:ext cx="433008" cy="4330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4954" y="3872359"/>
            <a:ext cx="8029496" cy="1014380"/>
            <a:chOff x="3235404" y="3872359"/>
            <a:chExt cx="8029496" cy="1014380"/>
          </a:xfrm>
        </p:grpSpPr>
        <p:sp>
          <p:nvSpPr>
            <p:cNvPr id="11" name="Rectangle 10"/>
            <p:cNvSpPr/>
            <p:nvPr/>
          </p:nvSpPr>
          <p:spPr>
            <a:xfrm>
              <a:off x="3811339" y="3872359"/>
              <a:ext cx="7453561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4. The people who had worked as an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accounting officer for almost two years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35404" y="3915460"/>
              <a:ext cx="433008" cy="4330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44954" y="4971460"/>
            <a:ext cx="8183235" cy="1014380"/>
            <a:chOff x="3235404" y="4971460"/>
            <a:chExt cx="8183235" cy="1014380"/>
          </a:xfrm>
        </p:grpSpPr>
        <p:sp>
          <p:nvSpPr>
            <p:cNvPr id="12" name="Rectangle 11"/>
            <p:cNvSpPr/>
            <p:nvPr/>
          </p:nvSpPr>
          <p:spPr>
            <a:xfrm>
              <a:off x="3811339" y="4971460"/>
              <a:ext cx="7607300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5. The people who has years of experience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  in planning and controlling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235404" y="4971460"/>
              <a:ext cx="433008" cy="4330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" y="1429489"/>
            <a:ext cx="3582679" cy="46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8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-792896" y="558800"/>
            <a:ext cx="6622196" cy="896461"/>
            <a:chOff x="896204" y="393434"/>
            <a:chExt cx="6622196" cy="896461"/>
          </a:xfrm>
        </p:grpSpPr>
        <p:sp>
          <p:nvSpPr>
            <p:cNvPr id="10" name="สี่เหลี่ยมผืนผ้า: มุมมน 14">
              <a:extLst>
                <a:ext uri="{FF2B5EF4-FFF2-40B4-BE49-F238E27FC236}">
                  <a16:creationId xmlns:a16="http://schemas.microsoft.com/office/drawing/2014/main" id="{BE1F059E-BD24-40A5-8E99-FEA41B731960}"/>
                </a:ext>
              </a:extLst>
            </p:cNvPr>
            <p:cNvSpPr/>
            <p:nvPr/>
          </p:nvSpPr>
          <p:spPr>
            <a:xfrm>
              <a:off x="896204" y="393434"/>
              <a:ext cx="6622196" cy="896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9599" y="476551"/>
              <a:ext cx="5524269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Activity 3 Vocabulary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7732" y="3125388"/>
            <a:ext cx="10524714" cy="266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Electrical technicians and engineers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design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develop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supervise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the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manufacture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installation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operation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maintenance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of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electrical systems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. They work on systems for the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generation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distribution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utilization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control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of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electric power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. They also work on electronic systems used for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computing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,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communications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 and other </a:t>
            </a:r>
            <a:r>
              <a:rPr lang="en-US" sz="2600" u="sng" dirty="0">
                <a:solidFill>
                  <a:srgbClr val="833947"/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industrial applications</a:t>
            </a:r>
            <a:r>
              <a:rPr lang="en-US" sz="26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11297" y="63034"/>
            <a:ext cx="11155997" cy="2678397"/>
            <a:chOff x="411297" y="63034"/>
            <a:chExt cx="11155997" cy="2678397"/>
          </a:xfrm>
        </p:grpSpPr>
        <p:sp>
          <p:nvSpPr>
            <p:cNvPr id="7" name="Rounded Rectangle 6"/>
            <p:cNvSpPr/>
            <p:nvPr/>
          </p:nvSpPr>
          <p:spPr>
            <a:xfrm>
              <a:off x="1038994" y="1697541"/>
              <a:ext cx="10528300" cy="104389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11297" y="1839218"/>
              <a:ext cx="1016000" cy="73102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13248" y="1712296"/>
              <a:ext cx="9968094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A Look at the career description of an electrical technician. Then learn the underlined words.</a:t>
              </a:r>
              <a:endParaRPr lang="en-US" sz="1800" dirty="0"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b="28750"/>
            <a:stretch/>
          </p:blipFill>
          <p:spPr>
            <a:xfrm>
              <a:off x="5867285" y="63034"/>
              <a:ext cx="5433261" cy="1634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111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893" y="558800"/>
            <a:ext cx="11619180" cy="6032500"/>
          </a:xfrm>
          <a:prstGeom prst="rect">
            <a:avLst/>
          </a:prstGeom>
          <a:solidFill>
            <a:srgbClr val="833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90499" y="317500"/>
            <a:ext cx="1161918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23926"/>
              </p:ext>
            </p:extLst>
          </p:nvPr>
        </p:nvGraphicFramePr>
        <p:xfrm>
          <a:off x="2349474" y="1649669"/>
          <a:ext cx="8994802" cy="41090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49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Words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Meaning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design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v., n.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ออกแบบ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การออกแบบ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develop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v.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พัฒนา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supervise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v.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ตรวจสอบ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ดูแล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ควบคุม</a:t>
                      </a:r>
                      <a:endParaRPr lang="en-US" sz="280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manufacture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n., v.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การผลิต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ผลิต</a:t>
                      </a:r>
                      <a:endParaRPr lang="en-US" sz="280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installation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การติดตั้ง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operation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การปฏิบัติงาน</a:t>
                      </a:r>
                      <a:r>
                        <a:rPr lang="en-US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, </a:t>
                      </a: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การปฏิบัติการ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maintenance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การซ่อมบำรุง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electrical system 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(</a:t>
                      </a:r>
                      <a:r>
                        <a:rPr lang="en-US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n.</a:t>
                      </a:r>
                      <a:r>
                        <a:rPr lang="th-TH" sz="280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)</a:t>
                      </a:r>
                      <a:endParaRPr lang="en-US" sz="280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Kanit Medium" panose="00000600000000000000" pitchFamily="2" charset="-34"/>
                          <a:cs typeface="Kanit Medium" panose="00000600000000000000" pitchFamily="2" charset="-34"/>
                        </a:rPr>
                        <a:t>ระบบไฟฟ้า</a:t>
                      </a:r>
                      <a:endParaRPr lang="en-US" sz="2800" dirty="0">
                        <a:effectLst/>
                        <a:latin typeface="Kanit Medium" panose="00000600000000000000" pitchFamily="2" charset="-34"/>
                        <a:ea typeface="Calibri" panose="020F0502020204030204" pitchFamily="34" charset="0"/>
                        <a:cs typeface="Kanit Medium" panose="000006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4493" y="607429"/>
            <a:ext cx="11167282" cy="731024"/>
            <a:chOff x="404493" y="607429"/>
            <a:chExt cx="11167282" cy="731024"/>
          </a:xfrm>
        </p:grpSpPr>
        <p:sp>
          <p:nvSpPr>
            <p:cNvPr id="9" name="Rounded Rectangle 8"/>
            <p:cNvSpPr/>
            <p:nvPr/>
          </p:nvSpPr>
          <p:spPr>
            <a:xfrm>
              <a:off x="1043475" y="721662"/>
              <a:ext cx="10528300" cy="5533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1852" r="12037" b="23518"/>
            <a:stretch/>
          </p:blipFill>
          <p:spPr>
            <a:xfrm>
              <a:off x="404493" y="607429"/>
              <a:ext cx="1016000" cy="73102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35587" y="721662"/>
              <a:ext cx="9744075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effectLst/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Practice B Listen to these words and repeat after the CD.</a:t>
              </a:r>
              <a:endParaRPr lang="en-US" sz="1800" dirty="0"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3425" y="1655953"/>
            <a:ext cx="4591748" cy="45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79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1097</Words>
  <Application>Microsoft Office PowerPoint</Application>
  <PresentationFormat>แบบจอกว้าง</PresentationFormat>
  <Paragraphs>159</Paragraphs>
  <Slides>19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0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จารุวรรณ แพรพันธ์</cp:lastModifiedBy>
  <cp:revision>27</cp:revision>
  <dcterms:created xsi:type="dcterms:W3CDTF">2020-04-04T16:25:58Z</dcterms:created>
  <dcterms:modified xsi:type="dcterms:W3CDTF">2025-02-18T04:32:52Z</dcterms:modified>
</cp:coreProperties>
</file>