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C9"/>
    <a:srgbClr val="FAA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84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92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79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745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245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42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289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668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9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691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379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669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403F-A2F4-4BD1-9614-E78885D284AC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F0985-4858-410C-A8C5-1A69AB345B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58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0129" r="8230" b="10699"/>
          <a:stretch/>
        </p:blipFill>
        <p:spPr>
          <a:xfrm>
            <a:off x="-1" y="-31546"/>
            <a:ext cx="12278537" cy="6914946"/>
          </a:xfrm>
          <a:prstGeom prst="rect">
            <a:avLst/>
          </a:prstGeom>
        </p:spPr>
      </p:pic>
      <p:sp>
        <p:nvSpPr>
          <p:cNvPr id="3" name="Flowchart: Data 2"/>
          <p:cNvSpPr/>
          <p:nvPr/>
        </p:nvSpPr>
        <p:spPr>
          <a:xfrm>
            <a:off x="1068952" y="-33594"/>
            <a:ext cx="12961592" cy="6916994"/>
          </a:xfrm>
          <a:prstGeom prst="flowChartInputOutpu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1" name="Group 20"/>
          <p:cNvGrpSpPr/>
          <p:nvPr/>
        </p:nvGrpSpPr>
        <p:grpSpPr>
          <a:xfrm>
            <a:off x="216816" y="139066"/>
            <a:ext cx="3625607" cy="3486781"/>
            <a:chOff x="3193256" y="628650"/>
            <a:chExt cx="5764266" cy="5543550"/>
          </a:xfrm>
        </p:grpSpPr>
        <p:sp>
          <p:nvSpPr>
            <p:cNvPr id="22" name="Oval 21"/>
            <p:cNvSpPr/>
            <p:nvPr/>
          </p:nvSpPr>
          <p:spPr>
            <a:xfrm>
              <a:off x="3421856" y="857250"/>
              <a:ext cx="5348288" cy="5143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Oval 22"/>
            <p:cNvSpPr/>
            <p:nvPr/>
          </p:nvSpPr>
          <p:spPr>
            <a:xfrm>
              <a:off x="3193256" y="628650"/>
              <a:ext cx="5764266" cy="55435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0371" y="605462"/>
            <a:ext cx="3044424" cy="2218960"/>
            <a:chOff x="3457778" y="931662"/>
            <a:chExt cx="3044424" cy="2218960"/>
          </a:xfrm>
        </p:grpSpPr>
        <p:grpSp>
          <p:nvGrpSpPr>
            <p:cNvPr id="6" name="Group 5"/>
            <p:cNvGrpSpPr/>
            <p:nvPr/>
          </p:nvGrpSpPr>
          <p:grpSpPr>
            <a:xfrm>
              <a:off x="3620668" y="931662"/>
              <a:ext cx="2685351" cy="2065072"/>
              <a:chOff x="3990274" y="1516770"/>
              <a:chExt cx="2685351" cy="206507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70727" y="1516770"/>
                <a:ext cx="1745992" cy="1375411"/>
                <a:chOff x="4470727" y="1516770"/>
                <a:chExt cx="1745992" cy="137541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4470727" y="2184295"/>
                  <a:ext cx="174599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 Medium" panose="00000600000000000000" pitchFamily="2" charset="-34"/>
                      <a:cs typeface="Kanit Medium" panose="00000600000000000000" pitchFamily="2" charset="-34"/>
                    </a:rPr>
                    <a:t>UNIT 2</a:t>
                  </a:r>
                  <a:endParaRPr lang="th-TH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 Medium" panose="00000600000000000000" pitchFamily="2" charset="-34"/>
                    <a:cs typeface="Kanit Medium" panose="00000600000000000000" pitchFamily="2" charset="-34"/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5307" y="1516770"/>
                  <a:ext cx="636833" cy="636833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3990274" y="2381513"/>
                <a:ext cx="268535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solidFill>
                      <a:srgbClr val="FFA000"/>
                    </a:solidFill>
                    <a:latin typeface="Nithan" panose="02000506030000020003" pitchFamily="2" charset="-34"/>
                    <a:cs typeface="Nithan" panose="02000506030000020003" pitchFamily="2" charset="-34"/>
                  </a:rPr>
                  <a:t>- - - - -</a:t>
                </a:r>
                <a:endParaRPr lang="th-TH" sz="7200" b="1" dirty="0">
                  <a:solidFill>
                    <a:srgbClr val="FFA000"/>
                  </a:solidFill>
                  <a:latin typeface="Nithan" panose="02000506030000020003" pitchFamily="2" charset="-34"/>
                  <a:cs typeface="Nithan" panose="02000506030000020003" pitchFamily="2" charset="-34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457778" y="2504291"/>
              <a:ext cx="30444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Medium" panose="00000600000000000000" pitchFamily="2" charset="-34"/>
                  <a:cs typeface="Kanit Medium" panose="00000600000000000000" pitchFamily="2" charset="-34"/>
                </a:rPr>
                <a:t>Measurement</a:t>
              </a:r>
              <a:endPara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sp>
        <p:nvSpPr>
          <p:cNvPr id="12" name="Flowchart: Data 11"/>
          <p:cNvSpPr/>
          <p:nvPr/>
        </p:nvSpPr>
        <p:spPr>
          <a:xfrm>
            <a:off x="2240308" y="-33594"/>
            <a:ext cx="12961592" cy="6916994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Group 26"/>
          <p:cNvGrpSpPr/>
          <p:nvPr/>
        </p:nvGrpSpPr>
        <p:grpSpPr>
          <a:xfrm>
            <a:off x="3583578" y="647355"/>
            <a:ext cx="8694959" cy="6030033"/>
            <a:chOff x="3583578" y="647355"/>
            <a:chExt cx="8694959" cy="6030033"/>
          </a:xfrm>
        </p:grpSpPr>
        <p:sp>
          <p:nvSpPr>
            <p:cNvPr id="13" name="TextBox 12"/>
            <p:cNvSpPr txBox="1"/>
            <p:nvPr/>
          </p:nvSpPr>
          <p:spPr>
            <a:xfrm>
              <a:off x="4063169" y="2832682"/>
              <a:ext cx="49359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rgbClr val="FFA000"/>
                  </a:solidFill>
                  <a:latin typeface="Nithan" panose="02000506030000020003" pitchFamily="2" charset="-34"/>
                  <a:cs typeface="Nithan" panose="02000506030000020003" pitchFamily="2" charset="-34"/>
                </a:rPr>
                <a:t>- - - - - - - - -</a:t>
              </a:r>
              <a:endParaRPr lang="th-TH" sz="7200" b="1" dirty="0">
                <a:solidFill>
                  <a:srgbClr val="FFA000"/>
                </a:solidFill>
                <a:latin typeface="Nithan" panose="02000506030000020003" pitchFamily="2" charset="-34"/>
                <a:cs typeface="Nithan" panose="02000506030000020003" pitchFamily="2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65959" y="3104263"/>
              <a:ext cx="26500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Medium" panose="00000600000000000000" pitchFamily="2" charset="-34"/>
                  <a:cs typeface="Kanit Medium" panose="00000600000000000000" pitchFamily="2" charset="-34"/>
                </a:rPr>
                <a:t>สาระการเรียนรู้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583578" y="3898121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/>
            <p:cNvSpPr/>
            <p:nvPr/>
          </p:nvSpPr>
          <p:spPr>
            <a:xfrm>
              <a:off x="3583578" y="4292757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Oval 16"/>
            <p:cNvSpPr/>
            <p:nvPr/>
          </p:nvSpPr>
          <p:spPr>
            <a:xfrm>
              <a:off x="3583578" y="4687393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3583578" y="5082029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Oval 18"/>
            <p:cNvSpPr/>
            <p:nvPr/>
          </p:nvSpPr>
          <p:spPr>
            <a:xfrm>
              <a:off x="3583578" y="5476665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Oval 19"/>
            <p:cNvSpPr/>
            <p:nvPr/>
          </p:nvSpPr>
          <p:spPr>
            <a:xfrm>
              <a:off x="3583578" y="5871301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893079" y="3818849"/>
              <a:ext cx="8385458" cy="2858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การวัดความยาว</a:t>
              </a:r>
              <a:endParaRPr lang="en-US" sz="24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การสนทนาเรื่องการตกแต่งและเตรียมตัวก่อนซื้อเฟอร์นิเจอร์ใหม่</a:t>
              </a:r>
              <a:endParaRPr lang="en-US" sz="24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การสะกดหน่วยวัดในแบบอังกฤษและอเมริกัน</a:t>
              </a:r>
              <a:endParaRPr lang="en-US" sz="24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การบอกความกว้าง ความยาว ความสูง ความหนา และความลึก</a:t>
              </a:r>
              <a:endParaRPr lang="en-US" sz="24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ข้อมูลเกี่ยวกับอนุสาวรีย์เทพีเสรีภาพ</a:t>
              </a:r>
              <a:endParaRPr lang="en-US" sz="24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6.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การแสดงหลักฐานการเรียนรู้ด้วยตนเอง และการใช้เทคโนโลยี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  สารสนเทศสืบค้นและฝึกฝนการใช้ภาษาอังกฤษ</a:t>
              </a:r>
              <a:endParaRPr lang="en-US" sz="24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38" b="25790"/>
            <a:stretch/>
          </p:blipFill>
          <p:spPr>
            <a:xfrm>
              <a:off x="5189720" y="647355"/>
              <a:ext cx="5071880" cy="2311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2994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Group 8"/>
          <p:cNvGrpSpPr/>
          <p:nvPr/>
        </p:nvGrpSpPr>
        <p:grpSpPr>
          <a:xfrm>
            <a:off x="404493" y="707900"/>
            <a:ext cx="11155997" cy="1043890"/>
            <a:chOff x="429893" y="580900"/>
            <a:chExt cx="11155997" cy="1043890"/>
          </a:xfrm>
        </p:grpSpPr>
        <p:sp>
          <p:nvSpPr>
            <p:cNvPr id="7" name="Rounded Rectangle 6"/>
            <p:cNvSpPr/>
            <p:nvPr/>
          </p:nvSpPr>
          <p:spPr>
            <a:xfrm>
              <a:off x="1057590" y="580900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722577"/>
              <a:ext cx="1016000" cy="731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45893" y="595655"/>
              <a:ext cx="9779000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Learn units of measurement in two different patterns, including their singular and plural forms.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84830"/>
              </p:ext>
            </p:extLst>
          </p:nvPr>
        </p:nvGraphicFramePr>
        <p:xfrm>
          <a:off x="745803" y="2161135"/>
          <a:ext cx="10457180" cy="365252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48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Units of measurement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Units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Singular </a:t>
                      </a:r>
                      <a:r>
                        <a:rPr lang="en-US" sz="2800" u="sng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&lt;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 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Plural &gt; 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Millimeter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Centimeter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Meter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Kilometer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Inch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Foot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1 millimeter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1 centimeter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1 meter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1 kilometer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1 inch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1 foot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2 millimeters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2 centimeters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2 meters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2 kilometers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2 inches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2 feet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597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" name="Group 7"/>
          <p:cNvGrpSpPr/>
          <p:nvPr/>
        </p:nvGrpSpPr>
        <p:grpSpPr>
          <a:xfrm>
            <a:off x="404493" y="707900"/>
            <a:ext cx="11155997" cy="1043890"/>
            <a:chOff x="404493" y="707900"/>
            <a:chExt cx="11155997" cy="1043890"/>
          </a:xfrm>
        </p:grpSpPr>
        <p:sp>
          <p:nvSpPr>
            <p:cNvPr id="6" name="Rounded Rectangle 5"/>
            <p:cNvSpPr/>
            <p:nvPr/>
          </p:nvSpPr>
          <p:spPr>
            <a:xfrm>
              <a:off x="1032190" y="707900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04493" y="849577"/>
              <a:ext cx="1016000" cy="731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24000" y="722655"/>
              <a:ext cx="9430966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C Look at the picture and write about width, length and height in two patterns.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87" y="2131728"/>
            <a:ext cx="4527495" cy="393754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611352" y="2608044"/>
            <a:ext cx="5199306" cy="584775"/>
            <a:chOff x="5450976" y="2520437"/>
            <a:chExt cx="5199306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6172774" y="2520437"/>
              <a:ext cx="44775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How wide is this box?</a:t>
              </a:r>
              <a:endParaRPr lang="th-TH" sz="32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50976" y="2520437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11352" y="3540573"/>
            <a:ext cx="5127171" cy="604661"/>
            <a:chOff x="5450976" y="3452966"/>
            <a:chExt cx="5127171" cy="604661"/>
          </a:xfrm>
        </p:grpSpPr>
        <p:sp>
          <p:nvSpPr>
            <p:cNvPr id="10" name="TextBox 9"/>
            <p:cNvSpPr txBox="1"/>
            <p:nvPr/>
          </p:nvSpPr>
          <p:spPr>
            <a:xfrm>
              <a:off x="6172774" y="3472852"/>
              <a:ext cx="44053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How long is this box?</a:t>
              </a:r>
              <a:endParaRPr lang="th-TH" sz="32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50976" y="3452966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11352" y="4521196"/>
            <a:ext cx="5167246" cy="586404"/>
            <a:chOff x="5450976" y="4433589"/>
            <a:chExt cx="5167246" cy="586404"/>
          </a:xfrm>
        </p:grpSpPr>
        <p:sp>
          <p:nvSpPr>
            <p:cNvPr id="11" name="TextBox 10"/>
            <p:cNvSpPr txBox="1"/>
            <p:nvPr/>
          </p:nvSpPr>
          <p:spPr>
            <a:xfrm>
              <a:off x="6204834" y="4435218"/>
              <a:ext cx="4413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How high is this box?</a:t>
              </a:r>
              <a:endParaRPr lang="th-TH" sz="32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450976" y="4433589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206510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9893" y="451890"/>
            <a:ext cx="11167282" cy="731024"/>
            <a:chOff x="429893" y="604290"/>
            <a:chExt cx="11167282" cy="731024"/>
          </a:xfrm>
        </p:grpSpPr>
        <p:sp>
          <p:nvSpPr>
            <p:cNvPr id="8" name="Rounded Rectangle 7"/>
            <p:cNvSpPr/>
            <p:nvPr/>
          </p:nvSpPr>
          <p:spPr>
            <a:xfrm>
              <a:off x="1068875" y="718523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604290"/>
              <a:ext cx="1016000" cy="7310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45893" y="741050"/>
              <a:ext cx="87110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D Write the following meaning in English.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5134" y="1462024"/>
            <a:ext cx="3416300" cy="2317226"/>
            <a:chOff x="645134" y="1614424"/>
            <a:chExt cx="3416300" cy="2317226"/>
          </a:xfrm>
        </p:grpSpPr>
        <p:sp>
          <p:nvSpPr>
            <p:cNvPr id="2" name="Rectangle 1"/>
            <p:cNvSpPr/>
            <p:nvPr/>
          </p:nvSpPr>
          <p:spPr>
            <a:xfrm>
              <a:off x="645134" y="2917270"/>
              <a:ext cx="3416300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ชั้นวางของ (</a:t>
              </a: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shelf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 ตัวนี้สูง </a:t>
              </a: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7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ฟุต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14"/>
            <a:stretch/>
          </p:blipFill>
          <p:spPr>
            <a:xfrm>
              <a:off x="1068875" y="1614424"/>
              <a:ext cx="2574751" cy="106154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330709" y="1295166"/>
            <a:ext cx="3266466" cy="2484084"/>
            <a:chOff x="8330709" y="1447566"/>
            <a:chExt cx="3266466" cy="2484084"/>
          </a:xfrm>
        </p:grpSpPr>
        <p:sp>
          <p:nvSpPr>
            <p:cNvPr id="13" name="Rectangle 12"/>
            <p:cNvSpPr/>
            <p:nvPr/>
          </p:nvSpPr>
          <p:spPr>
            <a:xfrm>
              <a:off x="8330709" y="2917270"/>
              <a:ext cx="3266466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สะพาน (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bridge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 ยาว 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145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เมตร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095" y="1447566"/>
              <a:ext cx="2708517" cy="151704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61434" y="1182914"/>
            <a:ext cx="4315434" cy="2596336"/>
            <a:chOff x="4061434" y="1335314"/>
            <a:chExt cx="4315434" cy="2596336"/>
          </a:xfrm>
        </p:grpSpPr>
        <p:sp>
          <p:nvSpPr>
            <p:cNvPr id="12" name="Rectangle 11"/>
            <p:cNvSpPr/>
            <p:nvPr/>
          </p:nvSpPr>
          <p:spPr>
            <a:xfrm>
              <a:off x="4061434" y="2917270"/>
              <a:ext cx="4315434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เหล็กแผ่น (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steel sheet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 หนา 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5/16”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884" y="1335314"/>
              <a:ext cx="3014231" cy="185145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39472" y="3813164"/>
            <a:ext cx="3357746" cy="2404821"/>
            <a:chOff x="1633428" y="3611245"/>
            <a:chExt cx="3357746" cy="2404821"/>
          </a:xfrm>
        </p:grpSpPr>
        <p:sp>
          <p:nvSpPr>
            <p:cNvPr id="15" name="Rectangle 14"/>
            <p:cNvSpPr/>
            <p:nvPr/>
          </p:nvSpPr>
          <p:spPr>
            <a:xfrm>
              <a:off x="1633428" y="5001686"/>
              <a:ext cx="3357746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ลิ้นชัก (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drawer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 ลึก 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30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เซนติเมตร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78" y="3611245"/>
              <a:ext cx="1808446" cy="135652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724812" y="3575050"/>
            <a:ext cx="4442830" cy="2611595"/>
            <a:chOff x="6000089" y="3593165"/>
            <a:chExt cx="4442830" cy="2611595"/>
          </a:xfrm>
        </p:grpSpPr>
        <p:sp>
          <p:nvSpPr>
            <p:cNvPr id="14" name="Rectangle 13"/>
            <p:cNvSpPr/>
            <p:nvPr/>
          </p:nvSpPr>
          <p:spPr>
            <a:xfrm>
              <a:off x="6000089" y="5190380"/>
              <a:ext cx="4442830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หน้าต่าง (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window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 บานนี้กว้าง 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60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เซนติเมตร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306" y="3593165"/>
              <a:ext cx="1520952" cy="152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96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-792897" y="558800"/>
            <a:ext cx="8579735" cy="896461"/>
            <a:chOff x="896203" y="393434"/>
            <a:chExt cx="8579735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8579735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6066" y="466176"/>
              <a:ext cx="7170553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5 Reading &amp; Writing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6452" y="278822"/>
            <a:ext cx="11290300" cy="2039015"/>
            <a:chOff x="376452" y="278822"/>
            <a:chExt cx="11290300" cy="2039015"/>
          </a:xfrm>
        </p:grpSpPr>
        <p:sp>
          <p:nvSpPr>
            <p:cNvPr id="9" name="Rounded Rectangle 8"/>
            <p:cNvSpPr/>
            <p:nvPr/>
          </p:nvSpPr>
          <p:spPr>
            <a:xfrm>
              <a:off x="1015434" y="1701046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392452" y="1733360"/>
              <a:ext cx="10274300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Read information about the Statue of Liberty.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76452" y="1586813"/>
              <a:ext cx="1016000" cy="7310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36" r="18692"/>
            <a:stretch/>
          </p:blipFill>
          <p:spPr>
            <a:xfrm>
              <a:off x="7553986" y="278822"/>
              <a:ext cx="3774949" cy="142724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6452" y="2571904"/>
            <a:ext cx="11167282" cy="731024"/>
            <a:chOff x="376452" y="2489985"/>
            <a:chExt cx="11167282" cy="731024"/>
          </a:xfrm>
        </p:grpSpPr>
        <p:sp>
          <p:nvSpPr>
            <p:cNvPr id="13" name="Rounded Rectangle 12"/>
            <p:cNvSpPr/>
            <p:nvPr/>
          </p:nvSpPr>
          <p:spPr>
            <a:xfrm>
              <a:off x="1015434" y="2604218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76452" y="2489985"/>
              <a:ext cx="1016000" cy="73102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392452" y="2619890"/>
              <a:ext cx="8858146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Write short answers to these questions.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9893" y="3588977"/>
            <a:ext cx="1162116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1. Where is the Statue of Liberty?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2. What are the measurements from the statue base to the torch?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3. What does the woman’s right hand hold above her head?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4. What is in the woman’s left arm?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5. How tall does the woman herself stand? 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8469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-792897" y="558800"/>
            <a:ext cx="11842699" cy="896461"/>
            <a:chOff x="896203" y="393434"/>
            <a:chExt cx="11842699" cy="896461"/>
          </a:xfrm>
        </p:grpSpPr>
        <p:sp>
          <p:nvSpPr>
            <p:cNvPr id="8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11842699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6066" y="503943"/>
              <a:ext cx="10567316" cy="675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3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6 Progress Check &amp; Independent Study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6452" y="1586813"/>
            <a:ext cx="11167282" cy="731024"/>
            <a:chOff x="376452" y="1586813"/>
            <a:chExt cx="11167282" cy="731024"/>
          </a:xfrm>
        </p:grpSpPr>
        <p:sp>
          <p:nvSpPr>
            <p:cNvPr id="10" name="Rounded Rectangle 9"/>
            <p:cNvSpPr/>
            <p:nvPr/>
          </p:nvSpPr>
          <p:spPr>
            <a:xfrm>
              <a:off x="1015434" y="1701046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76452" y="1586813"/>
              <a:ext cx="1016000" cy="73102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445893" y="1723348"/>
              <a:ext cx="7991290" cy="545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A How do you pronounce these words?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36775" y="2413713"/>
            <a:ext cx="7165068" cy="553357"/>
            <a:chOff x="2136775" y="2413713"/>
            <a:chExt cx="7165068" cy="553357"/>
          </a:xfrm>
        </p:grpSpPr>
        <p:sp>
          <p:nvSpPr>
            <p:cNvPr id="13" name="Rectangle 12"/>
            <p:cNvSpPr/>
            <p:nvPr/>
          </p:nvSpPr>
          <p:spPr>
            <a:xfrm>
              <a:off x="2136775" y="2413713"/>
              <a:ext cx="1821099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Length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10421" y="2428781"/>
              <a:ext cx="19045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Width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67489" y="2428781"/>
              <a:ext cx="1934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Depth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6452" y="2301593"/>
            <a:ext cx="11167282" cy="1415933"/>
            <a:chOff x="376452" y="2301593"/>
            <a:chExt cx="11167282" cy="1415933"/>
          </a:xfrm>
        </p:grpSpPr>
        <p:grpSp>
          <p:nvGrpSpPr>
            <p:cNvPr id="29" name="Group 28"/>
            <p:cNvGrpSpPr/>
            <p:nvPr/>
          </p:nvGrpSpPr>
          <p:grpSpPr>
            <a:xfrm>
              <a:off x="376452" y="2986502"/>
              <a:ext cx="11167282" cy="731024"/>
              <a:chOff x="376452" y="2986502"/>
              <a:chExt cx="11167282" cy="731024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015434" y="3100735"/>
                <a:ext cx="10528300" cy="553357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37" t="21852" r="12037" b="23518"/>
              <a:stretch/>
            </p:blipFill>
            <p:spPr>
              <a:xfrm>
                <a:off x="376452" y="2986502"/>
                <a:ext cx="1016000" cy="731024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445893" y="3111935"/>
                <a:ext cx="7164141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Check B Look at this picture. What is it? </a:t>
                </a:r>
                <a:endParaRPr lang="en-US" sz="18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333409" y="2301593"/>
              <a:ext cx="2197625" cy="1199548"/>
              <a:chOff x="9333409" y="2301593"/>
              <a:chExt cx="2197625" cy="119954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3409" y="2301593"/>
                <a:ext cx="2061292" cy="1199548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0351355" y="2690391"/>
                <a:ext cx="1179679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805801" y="5124986"/>
            <a:ext cx="1038857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	Before you buy any new furniture to decorate a room, it is important to _____ measurements of the room.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76452" y="3895392"/>
            <a:ext cx="11433227" cy="1065032"/>
            <a:chOff x="376452" y="3895392"/>
            <a:chExt cx="11433227" cy="1065032"/>
          </a:xfrm>
        </p:grpSpPr>
        <p:sp>
          <p:nvSpPr>
            <p:cNvPr id="25" name="Rounded Rectangle 24"/>
            <p:cNvSpPr/>
            <p:nvPr/>
          </p:nvSpPr>
          <p:spPr>
            <a:xfrm>
              <a:off x="1004149" y="3895392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76452" y="4037069"/>
              <a:ext cx="1016000" cy="73102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446479" y="3946044"/>
              <a:ext cx="10363200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C Complete the following sentence with a proper word.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738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9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2075789" y="1914115"/>
            <a:ext cx="7848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Meter</a:t>
            </a:r>
            <a:r>
              <a: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	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Centimeter</a:t>
            </a:r>
            <a:r>
              <a: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		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Kilometer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1297" y="618274"/>
            <a:ext cx="11155997" cy="1054541"/>
            <a:chOff x="411297" y="618274"/>
            <a:chExt cx="11155997" cy="1054541"/>
          </a:xfrm>
        </p:grpSpPr>
        <p:sp>
          <p:nvSpPr>
            <p:cNvPr id="11" name="Rounded Rectangle 10"/>
            <p:cNvSpPr/>
            <p:nvPr/>
          </p:nvSpPr>
          <p:spPr>
            <a:xfrm>
              <a:off x="1038994" y="618274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759951"/>
              <a:ext cx="1016000" cy="7310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17796" y="658435"/>
              <a:ext cx="8513652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D Write the British spelling of these units of measurement.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893" y="2570326"/>
            <a:ext cx="11167282" cy="731024"/>
            <a:chOff x="429893" y="2570326"/>
            <a:chExt cx="11167282" cy="731024"/>
          </a:xfrm>
        </p:grpSpPr>
        <p:sp>
          <p:nvSpPr>
            <p:cNvPr id="14" name="Rounded Rectangle 13"/>
            <p:cNvSpPr/>
            <p:nvPr/>
          </p:nvSpPr>
          <p:spPr>
            <a:xfrm>
              <a:off x="1068875" y="2684559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2570326"/>
              <a:ext cx="1016000" cy="73102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17796" y="2708772"/>
              <a:ext cx="8640575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E Translate this Thai meaning into English.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413193" y="3555417"/>
            <a:ext cx="5049780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ชั้นวางของ (</a:t>
            </a: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shelf</a:t>
            </a: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) ตัวนี้สูง </a:t>
            </a: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7 </a:t>
            </a: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ฟุต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/>
        </p:blipFill>
        <p:spPr>
          <a:xfrm>
            <a:off x="2345664" y="4260311"/>
            <a:ext cx="7308850" cy="19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7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-792897" y="558800"/>
            <a:ext cx="7155597" cy="896461"/>
            <a:chOff x="896203" y="393434"/>
            <a:chExt cx="7155597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7155597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09492" y="455533"/>
              <a:ext cx="5404044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1 Starting Up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136775" y="2413713"/>
            <a:ext cx="18210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Length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9893" y="1602535"/>
            <a:ext cx="11167282" cy="731024"/>
            <a:chOff x="429893" y="1602535"/>
            <a:chExt cx="11167282" cy="731024"/>
          </a:xfrm>
        </p:grpSpPr>
        <p:sp>
          <p:nvSpPr>
            <p:cNvPr id="9" name="Rounded Rectangle 8"/>
            <p:cNvSpPr/>
            <p:nvPr/>
          </p:nvSpPr>
          <p:spPr>
            <a:xfrm>
              <a:off x="1068875" y="1716768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1602535"/>
              <a:ext cx="1016000" cy="73102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496023" y="1726254"/>
              <a:ext cx="9199954" cy="545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Listen to these words and repeat after CD.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33025" y="333133"/>
            <a:ext cx="4656447" cy="1310435"/>
            <a:chOff x="6333025" y="333133"/>
            <a:chExt cx="4656447" cy="1310435"/>
          </a:xfrm>
        </p:grpSpPr>
        <p:sp>
          <p:nvSpPr>
            <p:cNvPr id="11" name="Rectangle 10"/>
            <p:cNvSpPr/>
            <p:nvPr/>
          </p:nvSpPr>
          <p:spPr>
            <a:xfrm>
              <a:off x="7614214" y="558800"/>
              <a:ext cx="3375258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The measurement of something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025" y="333133"/>
              <a:ext cx="1310435" cy="131043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4710421" y="2428781"/>
            <a:ext cx="190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Width</a:t>
            </a:r>
            <a:endParaRPr lang="th-TH" dirty="0"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7489" y="2428781"/>
            <a:ext cx="1934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Depth</a:t>
            </a:r>
            <a:endParaRPr lang="th-TH" dirty="0"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9893" y="2967070"/>
            <a:ext cx="11325178" cy="731024"/>
            <a:chOff x="429893" y="2967070"/>
            <a:chExt cx="11325178" cy="731024"/>
          </a:xfrm>
        </p:grpSpPr>
        <p:sp>
          <p:nvSpPr>
            <p:cNvPr id="18" name="Rounded Rectangle 17"/>
            <p:cNvSpPr/>
            <p:nvPr/>
          </p:nvSpPr>
          <p:spPr>
            <a:xfrm>
              <a:off x="1068875" y="3081303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2967070"/>
              <a:ext cx="1016000" cy="73102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99014" y="3081303"/>
              <a:ext cx="10256057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Translate these sentences in the Thai language.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0392" y="3857038"/>
            <a:ext cx="11500144" cy="2397451"/>
            <a:chOff x="620392" y="3857038"/>
            <a:chExt cx="11500144" cy="2397451"/>
          </a:xfrm>
        </p:grpSpPr>
        <p:sp>
          <p:nvSpPr>
            <p:cNvPr id="23" name="Rectangle 22"/>
            <p:cNvSpPr/>
            <p:nvPr/>
          </p:nvSpPr>
          <p:spPr>
            <a:xfrm>
              <a:off x="1175123" y="3857038"/>
              <a:ext cx="10945413" cy="2397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The boat is ten meters in length.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This door is 1meter in width.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My father is measuring the height of the shelf.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The length of the beach is approximately two kilometers.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The width of the window is 80 centimeters.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620392" y="4114800"/>
              <a:ext cx="448483" cy="0"/>
            </a:xfrm>
            <a:prstGeom prst="line">
              <a:avLst/>
            </a:prstGeom>
            <a:ln w="38100">
              <a:solidFill>
                <a:srgbClr val="FAAA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20392" y="4572000"/>
              <a:ext cx="448483" cy="0"/>
            </a:xfrm>
            <a:prstGeom prst="line">
              <a:avLst/>
            </a:prstGeom>
            <a:ln w="38100">
              <a:solidFill>
                <a:srgbClr val="FAAA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20392" y="5016500"/>
              <a:ext cx="448483" cy="0"/>
            </a:xfrm>
            <a:prstGeom prst="line">
              <a:avLst/>
            </a:prstGeom>
            <a:ln w="38100">
              <a:solidFill>
                <a:srgbClr val="FAAA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20392" y="5473700"/>
              <a:ext cx="448483" cy="0"/>
            </a:xfrm>
            <a:prstGeom prst="line">
              <a:avLst/>
            </a:prstGeom>
            <a:ln w="38100">
              <a:solidFill>
                <a:srgbClr val="FAAA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20392" y="5930900"/>
              <a:ext cx="448483" cy="0"/>
            </a:xfrm>
            <a:prstGeom prst="line">
              <a:avLst/>
            </a:prstGeom>
            <a:ln w="38100">
              <a:solidFill>
                <a:srgbClr val="FAAA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357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16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-792897" y="558800"/>
            <a:ext cx="9162197" cy="896461"/>
            <a:chOff x="896203" y="393434"/>
            <a:chExt cx="9162197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9162197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6066" y="466176"/>
              <a:ext cx="7875875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2 Listening &amp; Speaking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9893" y="33636"/>
            <a:ext cx="11167282" cy="2299923"/>
            <a:chOff x="429893" y="33636"/>
            <a:chExt cx="11167282" cy="2299923"/>
          </a:xfrm>
        </p:grpSpPr>
        <p:sp>
          <p:nvSpPr>
            <p:cNvPr id="9" name="Rounded Rectangle 8"/>
            <p:cNvSpPr/>
            <p:nvPr/>
          </p:nvSpPr>
          <p:spPr>
            <a:xfrm>
              <a:off x="1068875" y="1716768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1602535"/>
              <a:ext cx="1016000" cy="731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45893" y="1737382"/>
              <a:ext cx="6896100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Listen to their conversation.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1" b="23704"/>
            <a:stretch/>
          </p:blipFill>
          <p:spPr>
            <a:xfrm>
              <a:off x="8559799" y="33636"/>
              <a:ext cx="2575695" cy="167897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0291"/>
          <a:stretch/>
        </p:blipFill>
        <p:spPr>
          <a:xfrm>
            <a:off x="2457413" y="2511425"/>
            <a:ext cx="7080287" cy="36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16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Group 23"/>
          <p:cNvGrpSpPr/>
          <p:nvPr/>
        </p:nvGrpSpPr>
        <p:grpSpPr>
          <a:xfrm>
            <a:off x="429893" y="467565"/>
            <a:ext cx="11167282" cy="731024"/>
            <a:chOff x="429893" y="467565"/>
            <a:chExt cx="11167282" cy="731024"/>
          </a:xfrm>
        </p:grpSpPr>
        <p:sp>
          <p:nvSpPr>
            <p:cNvPr id="6" name="Rounded Rectangle 5"/>
            <p:cNvSpPr/>
            <p:nvPr/>
          </p:nvSpPr>
          <p:spPr>
            <a:xfrm>
              <a:off x="1068875" y="581798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467565"/>
              <a:ext cx="1016000" cy="731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55160" y="576786"/>
              <a:ext cx="8550739" cy="545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Check True or False for each sentence.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7350" y="1492110"/>
            <a:ext cx="8976604" cy="583810"/>
            <a:chOff x="617350" y="1492110"/>
            <a:chExt cx="8976604" cy="583810"/>
          </a:xfrm>
        </p:grpSpPr>
        <p:sp>
          <p:nvSpPr>
            <p:cNvPr id="2" name="Rectangle 1"/>
            <p:cNvSpPr/>
            <p:nvPr/>
          </p:nvSpPr>
          <p:spPr>
            <a:xfrm>
              <a:off x="1440554" y="1492110"/>
              <a:ext cx="8153400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Jack’s sister is planning to decorate a room.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7350" y="1492110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6650" y="2271057"/>
            <a:ext cx="8245440" cy="583810"/>
            <a:chOff x="616650" y="2271057"/>
            <a:chExt cx="8245440" cy="583810"/>
          </a:xfrm>
        </p:grpSpPr>
        <p:sp>
          <p:nvSpPr>
            <p:cNvPr id="9" name="Rectangle 8"/>
            <p:cNvSpPr/>
            <p:nvPr/>
          </p:nvSpPr>
          <p:spPr>
            <a:xfrm>
              <a:off x="1440554" y="2289227"/>
              <a:ext cx="7421536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There is some space for new furniture.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6650" y="2271057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0041" y="3082962"/>
            <a:ext cx="6896513" cy="1014380"/>
            <a:chOff x="640041" y="3082962"/>
            <a:chExt cx="6896513" cy="1014380"/>
          </a:xfrm>
        </p:grpSpPr>
        <p:sp>
          <p:nvSpPr>
            <p:cNvPr id="10" name="Rectangle 9"/>
            <p:cNvSpPr/>
            <p:nvPr/>
          </p:nvSpPr>
          <p:spPr>
            <a:xfrm>
              <a:off x="1440554" y="3082962"/>
              <a:ext cx="6096000" cy="10143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Jack’s sister is too busy to help Jack take measurements.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0041" y="3082962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6650" y="4307267"/>
            <a:ext cx="6919904" cy="583810"/>
            <a:chOff x="616650" y="4307267"/>
            <a:chExt cx="6919904" cy="583810"/>
          </a:xfrm>
        </p:grpSpPr>
        <p:sp>
          <p:nvSpPr>
            <p:cNvPr id="11" name="Rectangle 10"/>
            <p:cNvSpPr/>
            <p:nvPr/>
          </p:nvSpPr>
          <p:spPr>
            <a:xfrm>
              <a:off x="1440554" y="4337720"/>
              <a:ext cx="6096000" cy="5533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Jack needed a tape measure.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16650" y="4307267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650" y="5062713"/>
            <a:ext cx="6919904" cy="1078086"/>
            <a:chOff x="616650" y="5062713"/>
            <a:chExt cx="6919904" cy="1078086"/>
          </a:xfrm>
        </p:grpSpPr>
        <p:sp>
          <p:nvSpPr>
            <p:cNvPr id="12" name="Rectangle 11"/>
            <p:cNvSpPr/>
            <p:nvPr/>
          </p:nvSpPr>
          <p:spPr>
            <a:xfrm>
              <a:off x="1440554" y="5126419"/>
              <a:ext cx="6096000" cy="10143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Jack wanted his sister to help him pull the tape measure.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16650" y="5062713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9661" y="1993289"/>
            <a:ext cx="4150018" cy="444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8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16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Group 8"/>
          <p:cNvGrpSpPr/>
          <p:nvPr/>
        </p:nvGrpSpPr>
        <p:grpSpPr>
          <a:xfrm>
            <a:off x="415778" y="740712"/>
            <a:ext cx="11155997" cy="1043890"/>
            <a:chOff x="415778" y="613712"/>
            <a:chExt cx="11155997" cy="1043890"/>
          </a:xfrm>
        </p:grpSpPr>
        <p:sp>
          <p:nvSpPr>
            <p:cNvPr id="6" name="Rounded Rectangle 5"/>
            <p:cNvSpPr/>
            <p:nvPr/>
          </p:nvSpPr>
          <p:spPr>
            <a:xfrm>
              <a:off x="1043475" y="613712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35255" y="650099"/>
              <a:ext cx="9933042" cy="94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C Work in pairs. Act out the conversation in Practice A. Take turns playing between Jack and Jack’s sister.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5778" y="755389"/>
              <a:ext cx="1016000" cy="73102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BF5D"/>
              </a:clrFrom>
              <a:clrTo>
                <a:srgbClr val="FBBF5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1797049"/>
            <a:ext cx="8827008" cy="44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41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-792896" y="558800"/>
            <a:ext cx="6622196" cy="896461"/>
            <a:chOff x="896204" y="393434"/>
            <a:chExt cx="6622196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4" y="393434"/>
              <a:ext cx="6622196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9599" y="476551"/>
              <a:ext cx="5524269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3 Vocabulary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5939" y="63034"/>
            <a:ext cx="10564607" cy="2165336"/>
            <a:chOff x="735939" y="63034"/>
            <a:chExt cx="10564607" cy="2165336"/>
          </a:xfrm>
        </p:grpSpPr>
        <p:sp>
          <p:nvSpPr>
            <p:cNvPr id="9" name="Rounded Rectangle 8"/>
            <p:cNvSpPr/>
            <p:nvPr/>
          </p:nvSpPr>
          <p:spPr>
            <a:xfrm>
              <a:off x="735939" y="1668641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952633" y="1675013"/>
              <a:ext cx="6096000" cy="5533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British &amp; American Spelling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0" b="28750"/>
            <a:stretch/>
          </p:blipFill>
          <p:spPr>
            <a:xfrm>
              <a:off x="5867285" y="63034"/>
              <a:ext cx="5433261" cy="163450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35939" y="2605002"/>
            <a:ext cx="5222912" cy="1940095"/>
            <a:chOff x="735939" y="2605002"/>
            <a:chExt cx="5222912" cy="1940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12" b="38881"/>
            <a:stretch/>
          </p:blipFill>
          <p:spPr>
            <a:xfrm>
              <a:off x="735939" y="2605002"/>
              <a:ext cx="2441641" cy="194009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" t="60314" r="62661" b="-1354"/>
            <a:stretch/>
          </p:blipFill>
          <p:spPr>
            <a:xfrm>
              <a:off x="3297042" y="2609976"/>
              <a:ext cx="2661809" cy="193512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069289" y="2307054"/>
            <a:ext cx="5635672" cy="2238043"/>
            <a:chOff x="6069289" y="2307054"/>
            <a:chExt cx="5635672" cy="2238043"/>
          </a:xfrm>
        </p:grpSpPr>
        <p:grpSp>
          <p:nvGrpSpPr>
            <p:cNvPr id="16" name="Group 15"/>
            <p:cNvGrpSpPr/>
            <p:nvPr/>
          </p:nvGrpSpPr>
          <p:grpSpPr>
            <a:xfrm>
              <a:off x="6069289" y="2307054"/>
              <a:ext cx="2941123" cy="2238043"/>
              <a:chOff x="844534" y="4073603"/>
              <a:chExt cx="2381934" cy="181252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40" t="-988" r="172" b="39869"/>
              <a:stretch/>
            </p:blipFill>
            <p:spPr>
              <a:xfrm>
                <a:off x="844534" y="4314903"/>
                <a:ext cx="1977417" cy="1571229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2560547" y="4073603"/>
                <a:ext cx="665921" cy="636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65" t="60701" r="12272" b="-1741"/>
            <a:stretch/>
          </p:blipFill>
          <p:spPr>
            <a:xfrm>
              <a:off x="8701429" y="2609976"/>
              <a:ext cx="3003532" cy="193512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028595" y="4727586"/>
            <a:ext cx="9942988" cy="2181214"/>
            <a:chOff x="1028595" y="4727586"/>
            <a:chExt cx="9942988" cy="2181214"/>
          </a:xfrm>
        </p:grpSpPr>
        <p:sp>
          <p:nvSpPr>
            <p:cNvPr id="20" name="Rectangle 19"/>
            <p:cNvSpPr/>
            <p:nvPr/>
          </p:nvSpPr>
          <p:spPr>
            <a:xfrm>
              <a:off x="1956759" y="6184900"/>
              <a:ext cx="354641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98259" y="6208683"/>
              <a:ext cx="354641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55018" y="6235700"/>
              <a:ext cx="354641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11777" y="6224242"/>
              <a:ext cx="354641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68536" y="6211302"/>
              <a:ext cx="354641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0" b="53027"/>
            <a:stretch/>
          </p:blipFill>
          <p:spPr>
            <a:xfrm>
              <a:off x="1028595" y="4727586"/>
              <a:ext cx="9942988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209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839101" y="1503455"/>
            <a:ext cx="728345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1. The Swimming pool is 5 meters wide.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2. Drill 20 holes, each 5 centimeters deep.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3. One kilometer equal to 1000 meters.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9893" y="531065"/>
            <a:ext cx="11167282" cy="731024"/>
            <a:chOff x="429893" y="531065"/>
            <a:chExt cx="11167282" cy="731024"/>
          </a:xfrm>
        </p:grpSpPr>
        <p:sp>
          <p:nvSpPr>
            <p:cNvPr id="7" name="Rounded Rectangle 6"/>
            <p:cNvSpPr/>
            <p:nvPr/>
          </p:nvSpPr>
          <p:spPr>
            <a:xfrm>
              <a:off x="1068875" y="645298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531065"/>
              <a:ext cx="1016000" cy="73102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52142" y="638531"/>
              <a:ext cx="9374682" cy="545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Rewrite sentence using the British spelling.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9893" y="3194448"/>
            <a:ext cx="11167282" cy="731024"/>
            <a:chOff x="429893" y="3194448"/>
            <a:chExt cx="11167282" cy="731024"/>
          </a:xfrm>
        </p:grpSpPr>
        <p:sp>
          <p:nvSpPr>
            <p:cNvPr id="14" name="Rounded Rectangle 13"/>
            <p:cNvSpPr/>
            <p:nvPr/>
          </p:nvSpPr>
          <p:spPr>
            <a:xfrm>
              <a:off x="1068875" y="3308681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3194448"/>
              <a:ext cx="1016000" cy="73102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52142" y="3327996"/>
              <a:ext cx="2242530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1492" y="4099639"/>
            <a:ext cx="682617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Use a dictionary or an online dictionary to see how the dictionary show the British and American spelling of the above units of measurement.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357667" y="1580893"/>
            <a:ext cx="3868893" cy="4292881"/>
            <a:chOff x="7357667" y="1580893"/>
            <a:chExt cx="3868893" cy="4292881"/>
          </a:xfrm>
        </p:grpSpPr>
        <p:sp>
          <p:nvSpPr>
            <p:cNvPr id="20" name="Rectangle 19"/>
            <p:cNvSpPr/>
            <p:nvPr/>
          </p:nvSpPr>
          <p:spPr>
            <a:xfrm rot="19637372">
              <a:off x="7587236" y="3633598"/>
              <a:ext cx="675521" cy="671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 rot="19637372">
              <a:off x="8620296" y="3525541"/>
              <a:ext cx="675521" cy="671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/>
            <p:cNvSpPr/>
            <p:nvPr/>
          </p:nvSpPr>
          <p:spPr>
            <a:xfrm rot="19637372">
              <a:off x="9336795" y="3016555"/>
              <a:ext cx="675521" cy="671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Rectangle 22"/>
            <p:cNvSpPr/>
            <p:nvPr/>
          </p:nvSpPr>
          <p:spPr>
            <a:xfrm rot="19637372">
              <a:off x="9908779" y="3108109"/>
              <a:ext cx="675521" cy="671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667" y="1580893"/>
              <a:ext cx="3868893" cy="4292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10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371600" y="2450519"/>
            <a:ext cx="94488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การบอกความกว้าง ความยาว ความสูง ความหนา และความลึก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92897" y="558800"/>
            <a:ext cx="7879497" cy="896461"/>
            <a:chOff x="896203" y="393434"/>
            <a:chExt cx="7879497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7879497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6066" y="471562"/>
              <a:ext cx="6628738" cy="740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4 Language Focus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4370" y="156667"/>
            <a:ext cx="11167282" cy="2144425"/>
            <a:chOff x="394370" y="156667"/>
            <a:chExt cx="11167282" cy="2144425"/>
          </a:xfrm>
        </p:grpSpPr>
        <p:sp>
          <p:nvSpPr>
            <p:cNvPr id="9" name="Rounded Rectangle 8"/>
            <p:cNvSpPr/>
            <p:nvPr/>
          </p:nvSpPr>
          <p:spPr>
            <a:xfrm>
              <a:off x="1033352" y="1684301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94370" y="1570068"/>
              <a:ext cx="1016000" cy="73102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445893" y="1707335"/>
              <a:ext cx="8281434" cy="545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Learn the language for measurement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9" t="10473" b="40933"/>
            <a:stretch/>
          </p:blipFill>
          <p:spPr>
            <a:xfrm>
              <a:off x="6924675" y="156667"/>
              <a:ext cx="4396448" cy="153820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29893" y="3157600"/>
            <a:ext cx="10891230" cy="2749550"/>
            <a:chOff x="429893" y="3157600"/>
            <a:chExt cx="10891230" cy="2749550"/>
          </a:xfrm>
        </p:grpSpPr>
        <p:grpSp>
          <p:nvGrpSpPr>
            <p:cNvPr id="21" name="Group 20"/>
            <p:cNvGrpSpPr/>
            <p:nvPr/>
          </p:nvGrpSpPr>
          <p:grpSpPr>
            <a:xfrm>
              <a:off x="1329784" y="3376344"/>
              <a:ext cx="9532432" cy="2397451"/>
              <a:chOff x="2149488" y="3575050"/>
              <a:chExt cx="9532432" cy="239745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149488" y="3575050"/>
                <a:ext cx="9532432" cy="2397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It is 8 meter	wide.		 The width is 8 meters.</a:t>
                </a:r>
                <a:endParaRPr lang="en-US" sz="18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			Long		       length</a:t>
                </a:r>
                <a:endParaRPr lang="en-US" sz="18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			High		       height</a:t>
                </a:r>
                <a:endParaRPr lang="en-US" sz="18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			Thick		       thickness</a:t>
                </a:r>
                <a:endParaRPr lang="en-US" sz="18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			Deep		       depth</a:t>
                </a:r>
                <a:endParaRPr lang="en-US" sz="18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6000089" y="4330700"/>
                <a:ext cx="14739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000088" y="4773775"/>
                <a:ext cx="14739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000088" y="5192875"/>
                <a:ext cx="14739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6000087" y="5662775"/>
                <a:ext cx="14739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724351" y="3660774"/>
                <a:ext cx="0" cy="2251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ounded Rectangle 21"/>
            <p:cNvSpPr/>
            <p:nvPr/>
          </p:nvSpPr>
          <p:spPr>
            <a:xfrm>
              <a:off x="429893" y="3157600"/>
              <a:ext cx="10891230" cy="2749550"/>
            </a:xfrm>
            <a:prstGeom prst="roundRect">
              <a:avLst/>
            </a:prstGeom>
            <a:noFill/>
            <a:ln w="3810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611000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060450" y="718682"/>
            <a:ext cx="100711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การถามเรื่อง ความกว้าง ความยาว ความสูง ความหนา และความลึก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499" y="1431921"/>
            <a:ext cx="11207633" cy="2749550"/>
            <a:chOff x="190499" y="1431921"/>
            <a:chExt cx="11207633" cy="2749550"/>
          </a:xfrm>
        </p:grpSpPr>
        <p:sp>
          <p:nvSpPr>
            <p:cNvPr id="7" name="Rounded Rectangle 6"/>
            <p:cNvSpPr/>
            <p:nvPr/>
          </p:nvSpPr>
          <p:spPr>
            <a:xfrm>
              <a:off x="506902" y="1431921"/>
              <a:ext cx="10891230" cy="2749550"/>
            </a:xfrm>
            <a:prstGeom prst="roundRect">
              <a:avLst/>
            </a:prstGeom>
            <a:noFill/>
            <a:ln w="3810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0499" y="1589539"/>
              <a:ext cx="8427141" cy="2397451"/>
              <a:chOff x="190499" y="1589539"/>
              <a:chExt cx="8427141" cy="239745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90499" y="1589539"/>
                <a:ext cx="8427141" cy="2397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			</a:t>
                </a:r>
                <a:r>
                  <a:rPr lang="en-US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wide.		</a:t>
                </a:r>
                <a:endParaRPr lang="en-US" sz="18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			Long			</a:t>
                </a:r>
                <a:endParaRPr lang="en-US" sz="18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	How		High		is it?</a:t>
                </a:r>
                <a:endParaRPr lang="en-US" sz="18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			Thick			</a:t>
                </a:r>
                <a:endParaRPr lang="en-US" sz="18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			Deep			</a:t>
                </a:r>
                <a:endParaRPr lang="en-US" sz="18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12147" y="1589539"/>
                <a:ext cx="0" cy="2251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431447" y="1589539"/>
                <a:ext cx="0" cy="2251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24" y="1007603"/>
            <a:ext cx="5743579" cy="57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1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706</Words>
  <Application>Microsoft Office PowerPoint</Application>
  <PresentationFormat>แบบจอกว้าง</PresentationFormat>
  <Paragraphs>108</Paragraphs>
  <Slides>15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16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จารุวรรณ แพรพันธ์</cp:lastModifiedBy>
  <cp:revision>14</cp:revision>
  <dcterms:created xsi:type="dcterms:W3CDTF">2020-04-04T16:29:29Z</dcterms:created>
  <dcterms:modified xsi:type="dcterms:W3CDTF">2025-02-18T04:33:11Z</dcterms:modified>
</cp:coreProperties>
</file>