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2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13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88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973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2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427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516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143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5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017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530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810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2456-999D-4FA6-A855-03F56009F68E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3A56-ED9A-4E60-B4A9-CE3851602D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2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192"/>
          </a:xfrm>
          <a:prstGeom prst="rect">
            <a:avLst/>
          </a:prstGeom>
        </p:spPr>
      </p:pic>
      <p:sp>
        <p:nvSpPr>
          <p:cNvPr id="15" name="Flowchart: Data 14"/>
          <p:cNvSpPr/>
          <p:nvPr/>
        </p:nvSpPr>
        <p:spPr>
          <a:xfrm>
            <a:off x="1068952" y="-33594"/>
            <a:ext cx="12961592" cy="6916994"/>
          </a:xfrm>
          <a:prstGeom prst="flowChartInputOutpu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Flowchart: Data 15"/>
          <p:cNvSpPr/>
          <p:nvPr/>
        </p:nvSpPr>
        <p:spPr>
          <a:xfrm>
            <a:off x="2240308" y="-33594"/>
            <a:ext cx="12961592" cy="691699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243931" y="157360"/>
            <a:ext cx="3596401" cy="3458693"/>
            <a:chOff x="3193256" y="628650"/>
            <a:chExt cx="5764266" cy="5543550"/>
          </a:xfrm>
        </p:grpSpPr>
        <p:sp>
          <p:nvSpPr>
            <p:cNvPr id="6" name="Oval 5"/>
            <p:cNvSpPr/>
            <p:nvPr/>
          </p:nvSpPr>
          <p:spPr>
            <a:xfrm>
              <a:off x="3421856" y="857250"/>
              <a:ext cx="5348288" cy="514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Oval 6"/>
            <p:cNvSpPr/>
            <p:nvPr/>
          </p:nvSpPr>
          <p:spPr>
            <a:xfrm>
              <a:off x="3193256" y="628650"/>
              <a:ext cx="5764266" cy="55435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4150" y="580285"/>
            <a:ext cx="2861681" cy="2220715"/>
            <a:chOff x="3501253" y="931662"/>
            <a:chExt cx="2861681" cy="2220715"/>
          </a:xfrm>
        </p:grpSpPr>
        <p:grpSp>
          <p:nvGrpSpPr>
            <p:cNvPr id="9" name="Group 8"/>
            <p:cNvGrpSpPr/>
            <p:nvPr/>
          </p:nvGrpSpPr>
          <p:grpSpPr>
            <a:xfrm>
              <a:off x="3912768" y="931662"/>
              <a:ext cx="2122697" cy="2065072"/>
              <a:chOff x="4282374" y="1516770"/>
              <a:chExt cx="2122697" cy="206507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467521" y="1516770"/>
                <a:ext cx="1752404" cy="1375411"/>
                <a:chOff x="4467521" y="1516770"/>
                <a:chExt cx="1752404" cy="1375411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467521" y="2184295"/>
                  <a:ext cx="175240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 Medium" panose="00000600000000000000" pitchFamily="2" charset="-34"/>
                      <a:cs typeface="Kanit Medium" panose="00000600000000000000" pitchFamily="2" charset="-34"/>
                    </a:rPr>
                    <a:t>UNIT 3</a:t>
                  </a:r>
                  <a:endParaRPr lang="th-TH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 Medium" panose="00000600000000000000" pitchFamily="2" charset="-34"/>
                    <a:cs typeface="Kanit Medium" panose="00000600000000000000" pitchFamily="2" charset="-34"/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307" y="1516770"/>
                  <a:ext cx="636833" cy="636833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4282374" y="2381513"/>
                <a:ext cx="21226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rgbClr val="FFA000"/>
                    </a:solidFill>
                    <a:latin typeface="Nithan" panose="02000506030000020003" pitchFamily="2" charset="-34"/>
                    <a:cs typeface="Nithan" panose="02000506030000020003" pitchFamily="2" charset="-34"/>
                  </a:rPr>
                  <a:t>- - - -</a:t>
                </a:r>
                <a:endParaRPr lang="th-TH" sz="7200" b="1" dirty="0">
                  <a:solidFill>
                    <a:srgbClr val="FFA000"/>
                  </a:solidFill>
                  <a:latin typeface="Nithan" panose="02000506030000020003" pitchFamily="2" charset="-34"/>
                  <a:cs typeface="Nithan" panose="02000506030000020003" pitchFamily="2" charset="-34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501253" y="2506046"/>
              <a:ext cx="28616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Medium" panose="00000600000000000000" pitchFamily="2" charset="-34"/>
                  <a:cs typeface="Kanit Medium" panose="00000600000000000000" pitchFamily="2" charset="-34"/>
                </a:rPr>
                <a:t>Descriptions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78042" y="558462"/>
            <a:ext cx="8381180" cy="6104668"/>
            <a:chOff x="3878042" y="558462"/>
            <a:chExt cx="8381180" cy="6104668"/>
          </a:xfrm>
        </p:grpSpPr>
        <p:sp>
          <p:nvSpPr>
            <p:cNvPr id="17" name="TextBox 16"/>
            <p:cNvSpPr txBox="1"/>
            <p:nvPr/>
          </p:nvSpPr>
          <p:spPr>
            <a:xfrm>
              <a:off x="4063169" y="2832682"/>
              <a:ext cx="49359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rgbClr val="FFA000"/>
                  </a:solidFill>
                  <a:latin typeface="Nithan" panose="02000506030000020003" pitchFamily="2" charset="-34"/>
                  <a:cs typeface="Nithan" panose="02000506030000020003" pitchFamily="2" charset="-34"/>
                </a:rPr>
                <a:t>- - - - - - - - -</a:t>
              </a:r>
              <a:endParaRPr lang="th-TH" sz="7200" b="1" dirty="0">
                <a:solidFill>
                  <a:srgbClr val="FFA000"/>
                </a:solidFill>
                <a:latin typeface="Nithan" panose="02000506030000020003" pitchFamily="2" charset="-34"/>
                <a:cs typeface="Nithan" panose="02000506030000020003" pitchFamily="2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65959" y="3104263"/>
              <a:ext cx="26500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Medium" panose="00000600000000000000" pitchFamily="2" charset="-34"/>
                  <a:cs typeface="Kanit Medium" panose="00000600000000000000" pitchFamily="2" charset="-34"/>
                </a:rPr>
                <a:t>สาระการเรียนรู้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78042" y="3902326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Oval 19"/>
            <p:cNvSpPr/>
            <p:nvPr/>
          </p:nvSpPr>
          <p:spPr>
            <a:xfrm>
              <a:off x="3878042" y="4296962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Oval 20"/>
            <p:cNvSpPr/>
            <p:nvPr/>
          </p:nvSpPr>
          <p:spPr>
            <a:xfrm>
              <a:off x="3878042" y="4691598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Oval 21"/>
            <p:cNvSpPr/>
            <p:nvPr/>
          </p:nvSpPr>
          <p:spPr>
            <a:xfrm>
              <a:off x="3878042" y="5086234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Oval 22"/>
            <p:cNvSpPr/>
            <p:nvPr/>
          </p:nvSpPr>
          <p:spPr>
            <a:xfrm>
              <a:off x="3878042" y="5480870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Oval 23"/>
            <p:cNvSpPr/>
            <p:nvPr/>
          </p:nvSpPr>
          <p:spPr>
            <a:xfrm>
              <a:off x="3878042" y="5875506"/>
              <a:ext cx="281380" cy="281380"/>
            </a:xfrm>
            <a:prstGeom prst="ellipse">
              <a:avLst/>
            </a:prstGeom>
            <a:solidFill>
              <a:srgbClr val="FAAA0D"/>
            </a:solidFill>
            <a:ln>
              <a:solidFill>
                <a:srgbClr val="FF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44548" y="3804591"/>
              <a:ext cx="7847451" cy="2858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การอธิบายขนาด (แบบมีเบอร์) รูปร่าง และสี</a:t>
              </a:r>
              <a:endParaRPr lang="en-US" sz="24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การสนทนาเรื่องเครื่องมือวัดทางไฟฟ้า</a:t>
              </a:r>
              <a:endParaRPr lang="en-US" sz="24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คำศัพท์เกี่ยวกับเครื่องมือช่างพื้นฐาน</a:t>
              </a:r>
              <a:endParaRPr lang="en-US" sz="24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การถามตอบเกี่ยวกับวัตถุประสงค์ในการใช้</a:t>
              </a:r>
              <a:endParaRPr lang="en-US" sz="24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ความแตกต่างระหว่างเลื่อยสองชนิด</a:t>
              </a:r>
              <a:endParaRPr lang="en-US" sz="24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6. </a:t>
              </a: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การแสดงหลักฐานการเรียนรู้ด้วยตนเอง และการใช้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24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เทคโนโลยีสารสนเทศสืบค้นและฝึกฝนการใช้ภาษาอังกฤษ</a:t>
              </a:r>
              <a:endParaRPr lang="en-US" sz="24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51" b="57222"/>
            <a:stretch/>
          </p:blipFill>
          <p:spPr>
            <a:xfrm>
              <a:off x="4505327" y="558462"/>
              <a:ext cx="7753895" cy="2010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20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Group 14"/>
          <p:cNvGrpSpPr/>
          <p:nvPr/>
        </p:nvGrpSpPr>
        <p:grpSpPr>
          <a:xfrm>
            <a:off x="375786" y="523481"/>
            <a:ext cx="11204450" cy="731024"/>
            <a:chOff x="375786" y="523481"/>
            <a:chExt cx="11204450" cy="731024"/>
          </a:xfrm>
        </p:grpSpPr>
        <p:sp>
          <p:nvSpPr>
            <p:cNvPr id="9" name="Rounded Rectangle 8"/>
            <p:cNvSpPr/>
            <p:nvPr/>
          </p:nvSpPr>
          <p:spPr>
            <a:xfrm>
              <a:off x="1014768" y="637714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352085" y="668170"/>
              <a:ext cx="102281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Learn and repeat the words about tools after the CD. </a:t>
              </a:r>
              <a:endParaRPr lang="th-TH" sz="26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75786" y="523481"/>
              <a:ext cx="1016000" cy="73102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336111" y="1401913"/>
            <a:ext cx="9327955" cy="2978261"/>
            <a:chOff x="1585130" y="2257883"/>
            <a:chExt cx="9327955" cy="29782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" t="55582" r="652" b="455"/>
            <a:stretch/>
          </p:blipFill>
          <p:spPr>
            <a:xfrm>
              <a:off x="1585130" y="2554366"/>
              <a:ext cx="9308705" cy="26817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303" r="448" b="93837"/>
            <a:stretch/>
          </p:blipFill>
          <p:spPr>
            <a:xfrm>
              <a:off x="1604380" y="2257883"/>
              <a:ext cx="9308705" cy="29648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49481"/>
          <a:stretch/>
        </p:blipFill>
        <p:spPr>
          <a:xfrm>
            <a:off x="2584072" y="4621474"/>
            <a:ext cx="7023855" cy="17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0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Group 16"/>
          <p:cNvGrpSpPr/>
          <p:nvPr/>
        </p:nvGrpSpPr>
        <p:grpSpPr>
          <a:xfrm>
            <a:off x="572820" y="1054947"/>
            <a:ext cx="8886256" cy="5204217"/>
            <a:chOff x="572820" y="1045322"/>
            <a:chExt cx="8886256" cy="52042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20" y="1045322"/>
              <a:ext cx="8886256" cy="517259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72820" y="1047847"/>
              <a:ext cx="6135988" cy="403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2820" y="5845765"/>
              <a:ext cx="2622767" cy="403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5786" y="523481"/>
            <a:ext cx="11167282" cy="731024"/>
            <a:chOff x="375786" y="523481"/>
            <a:chExt cx="11167282" cy="731024"/>
          </a:xfrm>
        </p:grpSpPr>
        <p:grpSp>
          <p:nvGrpSpPr>
            <p:cNvPr id="8" name="Group 7"/>
            <p:cNvGrpSpPr/>
            <p:nvPr/>
          </p:nvGrpSpPr>
          <p:grpSpPr>
            <a:xfrm>
              <a:off x="375786" y="523481"/>
              <a:ext cx="11167282" cy="731024"/>
              <a:chOff x="375786" y="523481"/>
              <a:chExt cx="11167282" cy="73102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014768" y="637714"/>
                <a:ext cx="10528300" cy="553357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1852" r="12037" b="23518"/>
              <a:stretch/>
            </p:blipFill>
            <p:spPr>
              <a:xfrm>
                <a:off x="375786" y="523481"/>
                <a:ext cx="1016000" cy="731024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1404303" y="668170"/>
              <a:ext cx="93833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Write the name of each of the following tools. </a:t>
              </a:r>
              <a:endParaRPr lang="th-TH" sz="26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9892" y="5622928"/>
            <a:ext cx="2230921" cy="47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7" t="8842" r="29415" b="7509"/>
          <a:stretch/>
        </p:blipFill>
        <p:spPr>
          <a:xfrm flipH="1">
            <a:off x="9583959" y="2348563"/>
            <a:ext cx="2004574" cy="38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8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-792897" y="558800"/>
            <a:ext cx="7879497" cy="896461"/>
            <a:chOff x="896203" y="393434"/>
            <a:chExt cx="7879497" cy="896461"/>
          </a:xfrm>
        </p:grpSpPr>
        <p:sp>
          <p:nvSpPr>
            <p:cNvPr id="9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78794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76066" y="471562"/>
              <a:ext cx="6628738" cy="740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4 Language Focus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4370" y="156667"/>
            <a:ext cx="11167282" cy="2135543"/>
            <a:chOff x="394370" y="156667"/>
            <a:chExt cx="11167282" cy="21355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9" t="10473" b="40933"/>
            <a:stretch/>
          </p:blipFill>
          <p:spPr>
            <a:xfrm>
              <a:off x="6924675" y="156667"/>
              <a:ext cx="4396448" cy="1538202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94370" y="1561186"/>
              <a:ext cx="11167282" cy="731024"/>
              <a:chOff x="394370" y="1561186"/>
              <a:chExt cx="11167282" cy="731024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033352" y="1675419"/>
                <a:ext cx="10528300" cy="553357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1852" r="12037" b="23518"/>
              <a:stretch/>
            </p:blipFill>
            <p:spPr>
              <a:xfrm>
                <a:off x="394370" y="1561186"/>
                <a:ext cx="1016000" cy="731024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445893" y="1678521"/>
                <a:ext cx="5545108" cy="545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การถามเกี่ยวกับวัตถุประสงค์ในการใช้</a:t>
                </a:r>
                <a:endParaRPr lang="en-US" sz="18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61369" y="4279152"/>
            <a:ext cx="10859754" cy="1837747"/>
            <a:chOff x="461369" y="4279152"/>
            <a:chExt cx="10859754" cy="1837747"/>
          </a:xfrm>
        </p:grpSpPr>
        <p:sp>
          <p:nvSpPr>
            <p:cNvPr id="3" name="Rectangle 2"/>
            <p:cNvSpPr/>
            <p:nvPr/>
          </p:nvSpPr>
          <p:spPr>
            <a:xfrm>
              <a:off x="461369" y="4279152"/>
              <a:ext cx="10859754" cy="1837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ตัวอย่างประโยค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Q : What is a </a:t>
              </a:r>
              <a:r>
                <a:rPr lang="en-US" sz="2600" dirty="0" err="1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multimeter</a:t>
              </a: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used for?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 : It is used </a:t>
              </a:r>
              <a:r>
                <a:rPr lang="en-US" sz="2600" u="sng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for measuring electric</a:t>
              </a: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current, resistance and voltage. </a:t>
              </a:r>
              <a:endParaRPr lang="th-TH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 : It is used </a:t>
              </a:r>
              <a:r>
                <a:rPr lang="en-US" sz="2600" u="sng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to measure</a:t>
              </a: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electric current, resistance and voltage.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022333" y="4562375"/>
              <a:ext cx="8267314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02370" y="2483872"/>
            <a:ext cx="10543922" cy="1568982"/>
            <a:chOff x="745725" y="2493750"/>
            <a:chExt cx="10543922" cy="1568982"/>
          </a:xfrm>
        </p:grpSpPr>
        <p:sp>
          <p:nvSpPr>
            <p:cNvPr id="2" name="Rectangle 1"/>
            <p:cNvSpPr/>
            <p:nvPr/>
          </p:nvSpPr>
          <p:spPr>
            <a:xfrm>
              <a:off x="3589436" y="2569950"/>
              <a:ext cx="7700211" cy="1467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“What I it used for?”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เป็นประโยคใช้เพื่อถามว่า 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“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มันใช้ทำอะไร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” </a:t>
              </a:r>
              <a:r>
                <a:rPr lang="th-TH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ลักษณะการตอบจะมีอยู่ 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 </a:t>
              </a:r>
              <a:r>
                <a:rPr lang="th-TH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แบบ คือ 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“It is used for </a:t>
              </a:r>
              <a:r>
                <a:rPr lang="en-US" dirty="0" err="1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Ving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” </a:t>
              </a:r>
              <a:r>
                <a:rPr lang="th-TH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หรือ 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“It is used to V1”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6" t="7712" r="9653" b="48188"/>
            <a:stretch/>
          </p:blipFill>
          <p:spPr>
            <a:xfrm>
              <a:off x="745725" y="2493750"/>
              <a:ext cx="2748462" cy="156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907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410643" y="749526"/>
            <a:ext cx="11155997" cy="1043890"/>
            <a:chOff x="410643" y="749526"/>
            <a:chExt cx="11155997" cy="1043890"/>
          </a:xfrm>
        </p:grpSpPr>
        <p:sp>
          <p:nvSpPr>
            <p:cNvPr id="8" name="Rounded Rectangle 7"/>
            <p:cNvSpPr/>
            <p:nvPr/>
          </p:nvSpPr>
          <p:spPr>
            <a:xfrm>
              <a:off x="1038340" y="749526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17142" y="764281"/>
              <a:ext cx="9547509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Rewrite the following sentences in the form of </a:t>
              </a:r>
              <a:r>
                <a:rPr lang="en-US" b="1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It is used to V1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0643" y="891203"/>
              <a:ext cx="1016000" cy="73102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/>
          <a:stretch/>
        </p:blipFill>
        <p:spPr>
          <a:xfrm>
            <a:off x="727851" y="2237459"/>
            <a:ext cx="1073629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10752" r="1638" b="3877"/>
          <a:stretch/>
        </p:blipFill>
        <p:spPr>
          <a:xfrm>
            <a:off x="658602" y="570631"/>
            <a:ext cx="9009247" cy="2521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7" r="2026"/>
          <a:stretch/>
        </p:blipFill>
        <p:spPr>
          <a:xfrm>
            <a:off x="739691" y="3333750"/>
            <a:ext cx="8847071" cy="2651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11087" r="34187" b="9754"/>
          <a:stretch/>
        </p:blipFill>
        <p:spPr>
          <a:xfrm>
            <a:off x="9249877" y="714676"/>
            <a:ext cx="2281187" cy="54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2813"/>
          <a:stretch/>
        </p:blipFill>
        <p:spPr>
          <a:xfrm>
            <a:off x="2582009" y="3515625"/>
            <a:ext cx="8916701" cy="2741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r="1406" b="6346"/>
          <a:stretch/>
        </p:blipFill>
        <p:spPr>
          <a:xfrm>
            <a:off x="2529301" y="475963"/>
            <a:ext cx="9022115" cy="2864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7761" r="32817" b="7688"/>
          <a:stretch/>
        </p:blipFill>
        <p:spPr>
          <a:xfrm>
            <a:off x="351269" y="1207382"/>
            <a:ext cx="1977355" cy="46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9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8579735" cy="896461"/>
            <a:chOff x="896203" y="393434"/>
            <a:chExt cx="8579735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8579735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466176"/>
              <a:ext cx="7170553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5 Reading &amp; Writing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9893" y="278822"/>
            <a:ext cx="11155997" cy="2480244"/>
            <a:chOff x="429893" y="278822"/>
            <a:chExt cx="11155997" cy="2480244"/>
          </a:xfrm>
        </p:grpSpPr>
        <p:grpSp>
          <p:nvGrpSpPr>
            <p:cNvPr id="12" name="Group 11"/>
            <p:cNvGrpSpPr/>
            <p:nvPr/>
          </p:nvGrpSpPr>
          <p:grpSpPr>
            <a:xfrm>
              <a:off x="429893" y="1693635"/>
              <a:ext cx="11155997" cy="1065431"/>
              <a:chOff x="429893" y="1645510"/>
              <a:chExt cx="11155997" cy="106543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057590" y="1645510"/>
                <a:ext cx="10528300" cy="104389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588820" y="1696561"/>
                <a:ext cx="9763727" cy="1014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Practice A Read the differences between a hacksaw and a handsaw. Then answer the questions in Practice B.</a:t>
                </a:r>
                <a:endParaRPr lang="en-US" sz="18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1852" r="12037" b="23518"/>
              <a:stretch/>
            </p:blipFill>
            <p:spPr>
              <a:xfrm>
                <a:off x="429893" y="1787187"/>
                <a:ext cx="1016000" cy="73102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36" r="18692"/>
            <a:stretch/>
          </p:blipFill>
          <p:spPr>
            <a:xfrm>
              <a:off x="7553986" y="278822"/>
              <a:ext cx="3774949" cy="142724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18608" y="2871604"/>
            <a:ext cx="11167282" cy="731024"/>
            <a:chOff x="418608" y="2842729"/>
            <a:chExt cx="11167282" cy="731024"/>
          </a:xfrm>
        </p:grpSpPr>
        <p:sp>
          <p:nvSpPr>
            <p:cNvPr id="14" name="Rounded Rectangle 13"/>
            <p:cNvSpPr/>
            <p:nvPr/>
          </p:nvSpPr>
          <p:spPr>
            <a:xfrm>
              <a:off x="1057590" y="2956962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8608" y="2842729"/>
              <a:ext cx="1016000" cy="73102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66719" y="2975899"/>
              <a:ext cx="9058562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Write a short answers to these questions.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04282" y="3962030"/>
            <a:ext cx="6734982" cy="1019977"/>
            <a:chOff x="418608" y="3885657"/>
            <a:chExt cx="6734982" cy="1019977"/>
          </a:xfrm>
        </p:grpSpPr>
        <p:sp>
          <p:nvSpPr>
            <p:cNvPr id="16" name="Rectangle 15"/>
            <p:cNvSpPr/>
            <p:nvPr/>
          </p:nvSpPr>
          <p:spPr>
            <a:xfrm>
              <a:off x="1057590" y="3891254"/>
              <a:ext cx="6096000" cy="10143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How many hands do we usually use with a hacksaw?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18608" y="3885657"/>
              <a:ext cx="575863" cy="575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05579" y="5037594"/>
            <a:ext cx="7965719" cy="997320"/>
            <a:chOff x="419905" y="4961221"/>
            <a:chExt cx="7965719" cy="997320"/>
          </a:xfrm>
        </p:grpSpPr>
        <p:sp>
          <p:nvSpPr>
            <p:cNvPr id="17" name="Rectangle 16"/>
            <p:cNvSpPr/>
            <p:nvPr/>
          </p:nvSpPr>
          <p:spPr>
            <a:xfrm>
              <a:off x="1057590" y="5004434"/>
              <a:ext cx="732803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How many differences are there between a hacksaw and a handsaw?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19905" y="4961221"/>
              <a:ext cx="575863" cy="575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8" y="3728377"/>
            <a:ext cx="2722546" cy="24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6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Group 11"/>
          <p:cNvGrpSpPr/>
          <p:nvPr/>
        </p:nvGrpSpPr>
        <p:grpSpPr>
          <a:xfrm>
            <a:off x="411297" y="587675"/>
            <a:ext cx="11155997" cy="1043890"/>
            <a:chOff x="411297" y="587675"/>
            <a:chExt cx="11155997" cy="1043890"/>
          </a:xfrm>
        </p:grpSpPr>
        <p:sp>
          <p:nvSpPr>
            <p:cNvPr id="7" name="Rounded Rectangle 6"/>
            <p:cNvSpPr/>
            <p:nvPr/>
          </p:nvSpPr>
          <p:spPr>
            <a:xfrm>
              <a:off x="1038994" y="587675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29352"/>
              <a:ext cx="1016000" cy="7310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617795" y="587675"/>
              <a:ext cx="9162499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C Review the following vocabulary from the passage Hacksaw and Handsaw.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882" r="1378" b="2887"/>
          <a:stretch/>
        </p:blipFill>
        <p:spPr>
          <a:xfrm>
            <a:off x="3878979" y="1762534"/>
            <a:ext cx="6901315" cy="4417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r="18749"/>
          <a:stretch/>
        </p:blipFill>
        <p:spPr>
          <a:xfrm>
            <a:off x="770021" y="1898013"/>
            <a:ext cx="2791326" cy="44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Group 25"/>
          <p:cNvGrpSpPr/>
          <p:nvPr/>
        </p:nvGrpSpPr>
        <p:grpSpPr>
          <a:xfrm>
            <a:off x="411297" y="587675"/>
            <a:ext cx="11155997" cy="1043890"/>
            <a:chOff x="411297" y="587675"/>
            <a:chExt cx="11155997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38994" y="587675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29352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17796" y="602430"/>
              <a:ext cx="7972926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D Underline the words in brackets to complete these sentences.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6916" y="1898338"/>
            <a:ext cx="10279207" cy="545855"/>
            <a:chOff x="756916" y="1898338"/>
            <a:chExt cx="10279207" cy="545855"/>
          </a:xfrm>
        </p:grpSpPr>
        <p:sp>
          <p:nvSpPr>
            <p:cNvPr id="2" name="Rectangle 1"/>
            <p:cNvSpPr/>
            <p:nvPr/>
          </p:nvSpPr>
          <p:spPr>
            <a:xfrm>
              <a:off x="1155875" y="1898338"/>
              <a:ext cx="9880248" cy="545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We saw wood with a ___.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hacksaw / handsaw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6916" y="2037095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6916" y="2515973"/>
            <a:ext cx="10379512" cy="553357"/>
            <a:chOff x="756916" y="2515973"/>
            <a:chExt cx="10379512" cy="553357"/>
          </a:xfrm>
        </p:grpSpPr>
        <p:sp>
          <p:nvSpPr>
            <p:cNvPr id="10" name="Rectangle 9"/>
            <p:cNvSpPr/>
            <p:nvPr/>
          </p:nvSpPr>
          <p:spPr>
            <a:xfrm>
              <a:off x="1155875" y="2515973"/>
              <a:ext cx="9980553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We saw metal with a ___.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hacksaw / handsaw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56916" y="2658481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916" y="3137812"/>
            <a:ext cx="10379512" cy="553357"/>
            <a:chOff x="756916" y="3137812"/>
            <a:chExt cx="10379512" cy="553357"/>
          </a:xfrm>
        </p:grpSpPr>
        <p:sp>
          <p:nvSpPr>
            <p:cNvPr id="11" name="Rectangle 10"/>
            <p:cNvSpPr/>
            <p:nvPr/>
          </p:nvSpPr>
          <p:spPr>
            <a:xfrm>
              <a:off x="1155875" y="3137812"/>
              <a:ext cx="9980553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The blade of a hacksaw is quite ___.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brittle / durable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56916" y="3284066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6916" y="3760758"/>
            <a:ext cx="10279207" cy="553357"/>
            <a:chOff x="756916" y="3760758"/>
            <a:chExt cx="10279207" cy="553357"/>
          </a:xfrm>
        </p:grpSpPr>
        <p:sp>
          <p:nvSpPr>
            <p:cNvPr id="12" name="Rectangle 11"/>
            <p:cNvSpPr/>
            <p:nvPr/>
          </p:nvSpPr>
          <p:spPr>
            <a:xfrm>
              <a:off x="1155874" y="3760758"/>
              <a:ext cx="9880249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The blade of a handsaw is quite ___.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brittle / durable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56916" y="3903266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6916" y="4382597"/>
            <a:ext cx="10279206" cy="553357"/>
            <a:chOff x="756916" y="4382597"/>
            <a:chExt cx="10279206" cy="553357"/>
          </a:xfrm>
        </p:grpSpPr>
        <p:sp>
          <p:nvSpPr>
            <p:cNvPr id="13" name="Rectangle 12"/>
            <p:cNvSpPr/>
            <p:nvPr/>
          </p:nvSpPr>
          <p:spPr>
            <a:xfrm>
              <a:off x="1155873" y="4382597"/>
              <a:ext cx="9880249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A handsaw does not have a ___.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frame / shape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56916" y="4525105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6916" y="5004436"/>
            <a:ext cx="10279205" cy="553357"/>
            <a:chOff x="756916" y="5004436"/>
            <a:chExt cx="10279205" cy="553357"/>
          </a:xfrm>
        </p:grpSpPr>
        <p:sp>
          <p:nvSpPr>
            <p:cNvPr id="14" name="Rectangle 13"/>
            <p:cNvSpPr/>
            <p:nvPr/>
          </p:nvSpPr>
          <p:spPr>
            <a:xfrm>
              <a:off x="1155872" y="5004436"/>
              <a:ext cx="9880249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6. We use ___ hands with a hacksaw. 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one / both</a:t>
              </a:r>
              <a:r>
                <a:rPr lang="th-TH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 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56916" y="5140984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410914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716664" y="593488"/>
            <a:ext cx="9010352" cy="513474"/>
            <a:chOff x="774415" y="558800"/>
            <a:chExt cx="9010352" cy="513474"/>
          </a:xfrm>
        </p:grpSpPr>
        <p:sp>
          <p:nvSpPr>
            <p:cNvPr id="2" name="Rectangle 1"/>
            <p:cNvSpPr/>
            <p:nvPr/>
          </p:nvSpPr>
          <p:spPr>
            <a:xfrm>
              <a:off x="1257701" y="558800"/>
              <a:ext cx="8527066" cy="513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7. We use ___ hand with a handsaw. 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sz="26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one / both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74415" y="681367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6664" y="1232709"/>
            <a:ext cx="8870225" cy="941604"/>
            <a:chOff x="774415" y="1198021"/>
            <a:chExt cx="8870225" cy="941604"/>
          </a:xfrm>
        </p:grpSpPr>
        <p:sp>
          <p:nvSpPr>
            <p:cNvPr id="9" name="Rectangle 8"/>
            <p:cNvSpPr/>
            <p:nvPr/>
          </p:nvSpPr>
          <p:spPr>
            <a:xfrm>
              <a:off x="1257701" y="1198021"/>
              <a:ext cx="8386939" cy="94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8. The blade of a hacksaw is ___ than the blade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of a handsaw. 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bigger / smaller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26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74415" y="1312674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664" y="2319370"/>
            <a:ext cx="10866446" cy="520463"/>
            <a:chOff x="774415" y="2284682"/>
            <a:chExt cx="10866446" cy="520463"/>
          </a:xfrm>
        </p:grpSpPr>
        <p:sp>
          <p:nvSpPr>
            <p:cNvPr id="10" name="Rectangle 9"/>
            <p:cNvSpPr/>
            <p:nvPr/>
          </p:nvSpPr>
          <p:spPr>
            <a:xfrm>
              <a:off x="1257701" y="2284682"/>
              <a:ext cx="10383160" cy="520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9. The word “___” means hard but easily broken. 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brittle / sharp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26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74415" y="2410743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6664" y="2962047"/>
            <a:ext cx="9842250" cy="941604"/>
            <a:chOff x="774415" y="2927359"/>
            <a:chExt cx="9842250" cy="941604"/>
          </a:xfrm>
        </p:grpSpPr>
        <p:sp>
          <p:nvSpPr>
            <p:cNvPr id="11" name="Rectangle 10"/>
            <p:cNvSpPr/>
            <p:nvPr/>
          </p:nvSpPr>
          <p:spPr>
            <a:xfrm>
              <a:off x="1257701" y="2927359"/>
              <a:ext cx="9358964" cy="94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10. Woodworking is the activity of making ___ objects. 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metal / wooden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 </a:t>
              </a:r>
              <a:endParaRPr lang="en-US" sz="26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74415" y="3030752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6664" y="4024287"/>
            <a:ext cx="9986630" cy="941604"/>
            <a:chOff x="774415" y="3989599"/>
            <a:chExt cx="9986630" cy="941604"/>
          </a:xfrm>
        </p:grpSpPr>
        <p:sp>
          <p:nvSpPr>
            <p:cNvPr id="12" name="Rectangle 11"/>
            <p:cNvSpPr/>
            <p:nvPr/>
          </p:nvSpPr>
          <p:spPr>
            <a:xfrm>
              <a:off x="1257701" y="3989599"/>
              <a:ext cx="9503344" cy="94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11. Metalworking is the activity of making thing out of ___. 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metal / wood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26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74415" y="4074162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6664" y="5086527"/>
            <a:ext cx="10866446" cy="941604"/>
            <a:chOff x="774415" y="5051839"/>
            <a:chExt cx="10866446" cy="941604"/>
          </a:xfrm>
        </p:grpSpPr>
        <p:sp>
          <p:nvSpPr>
            <p:cNvPr id="13" name="Rectangle 12"/>
            <p:cNvSpPr/>
            <p:nvPr/>
          </p:nvSpPr>
          <p:spPr>
            <a:xfrm>
              <a:off x="1242368" y="5051839"/>
              <a:ext cx="10398493" cy="94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12. ___ is a solid material which is typically hard and shiny. 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(</a:t>
              </a:r>
              <a:r>
                <a:rPr lang="en-US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Metal / Wood</a:t>
              </a:r>
              <a:r>
                <a:rPr lang="th-TH" sz="2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)</a:t>
              </a:r>
              <a:endParaRPr lang="en-US" sz="26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4415" y="5183206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86422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-792897" y="558800"/>
            <a:ext cx="7155597" cy="896461"/>
            <a:chOff x="896203" y="393434"/>
            <a:chExt cx="7155597" cy="896461"/>
          </a:xfrm>
        </p:grpSpPr>
        <p:sp>
          <p:nvSpPr>
            <p:cNvPr id="8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71555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09492" y="455533"/>
              <a:ext cx="5404044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1 Starting Up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297" y="1677545"/>
            <a:ext cx="11155997" cy="1043890"/>
            <a:chOff x="411297" y="1677545"/>
            <a:chExt cx="11155997" cy="1043890"/>
          </a:xfrm>
        </p:grpSpPr>
        <p:sp>
          <p:nvSpPr>
            <p:cNvPr id="11" name="Rounded Rectangle 10"/>
            <p:cNvSpPr/>
            <p:nvPr/>
          </p:nvSpPr>
          <p:spPr>
            <a:xfrm>
              <a:off x="1038994" y="1677545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1819222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38275" y="1701679"/>
              <a:ext cx="6645022" cy="1006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Match these abbreviations used on clothes with their size.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1297" y="4961780"/>
            <a:ext cx="11155997" cy="1053097"/>
            <a:chOff x="411297" y="4961780"/>
            <a:chExt cx="11155997" cy="1053097"/>
          </a:xfrm>
        </p:grpSpPr>
        <p:sp>
          <p:nvSpPr>
            <p:cNvPr id="13" name="Rounded Rectangle 12"/>
            <p:cNvSpPr/>
            <p:nvPr/>
          </p:nvSpPr>
          <p:spPr>
            <a:xfrm>
              <a:off x="1038994" y="4970987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5112664"/>
              <a:ext cx="1016000" cy="7310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38274" y="4961780"/>
              <a:ext cx="9859828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From Practice A, which size is used on clothes to mean an average size? 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38994" y="3671778"/>
            <a:ext cx="4776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___ small ___ medium </a:t>
            </a:r>
          </a:p>
          <a:p>
            <a:pPr algn="ctr"/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___ large	___ extra large</a:t>
            </a:r>
            <a:endParaRPr lang="th-TH" dirty="0"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5097" y="2994430"/>
            <a:ext cx="1677062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S M L 	XL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24685" y="1595277"/>
            <a:ext cx="4343408" cy="3281523"/>
            <a:chOff x="6424685" y="1595277"/>
            <a:chExt cx="4343408" cy="3281523"/>
          </a:xfrm>
        </p:grpSpPr>
        <p:sp>
          <p:nvSpPr>
            <p:cNvPr id="17" name="Oval 16"/>
            <p:cNvSpPr/>
            <p:nvPr/>
          </p:nvSpPr>
          <p:spPr>
            <a:xfrm>
              <a:off x="7989410" y="2443708"/>
              <a:ext cx="614680" cy="614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9213191" y="2172069"/>
              <a:ext cx="1052573" cy="1024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Oval 18"/>
            <p:cNvSpPr/>
            <p:nvPr/>
          </p:nvSpPr>
          <p:spPr>
            <a:xfrm>
              <a:off x="9574537" y="2005680"/>
              <a:ext cx="450014" cy="4380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Oval 19"/>
            <p:cNvSpPr/>
            <p:nvPr/>
          </p:nvSpPr>
          <p:spPr>
            <a:xfrm>
              <a:off x="9308931" y="2136509"/>
              <a:ext cx="1052573" cy="1024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685" y="1595277"/>
              <a:ext cx="4343408" cy="328152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490942" y="452769"/>
            <a:ext cx="4970507" cy="1094167"/>
            <a:chOff x="6425806" y="501501"/>
            <a:chExt cx="4970507" cy="10941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84" b="38320"/>
            <a:stretch/>
          </p:blipFill>
          <p:spPr>
            <a:xfrm>
              <a:off x="7541605" y="501501"/>
              <a:ext cx="3854708" cy="9866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6" t="12411" r="15433" b="61993"/>
            <a:stretch/>
          </p:blipFill>
          <p:spPr>
            <a:xfrm>
              <a:off x="6425806" y="609008"/>
              <a:ext cx="1377747" cy="986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95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9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11842699" cy="896461"/>
            <a:chOff x="896203" y="393434"/>
            <a:chExt cx="11842699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11842699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503943"/>
              <a:ext cx="10567316" cy="675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3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6 Progress Check &amp; Independent Study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4370" y="1582328"/>
            <a:ext cx="11167282" cy="731024"/>
            <a:chOff x="394370" y="1582328"/>
            <a:chExt cx="11167282" cy="731024"/>
          </a:xfrm>
        </p:grpSpPr>
        <p:sp>
          <p:nvSpPr>
            <p:cNvPr id="10" name="Rounded Rectangle 9"/>
            <p:cNvSpPr/>
            <p:nvPr/>
          </p:nvSpPr>
          <p:spPr>
            <a:xfrm>
              <a:off x="1033352" y="1696561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53297" y="1704090"/>
              <a:ext cx="8001802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A Complete the question and answer.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94370" y="1582328"/>
              <a:ext cx="1016000" cy="7310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596121" y="2482511"/>
            <a:ext cx="821355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Question : _____________________________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Answer : It’s shape is like a rectangle.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59221" y="3598441"/>
            <a:ext cx="6507266" cy="545855"/>
            <a:chOff x="4359221" y="3598441"/>
            <a:chExt cx="6507266" cy="545855"/>
          </a:xfrm>
        </p:grpSpPr>
        <p:sp>
          <p:nvSpPr>
            <p:cNvPr id="13" name="Rectangle 12"/>
            <p:cNvSpPr/>
            <p:nvPr/>
          </p:nvSpPr>
          <p:spPr>
            <a:xfrm>
              <a:off x="4770487" y="3598441"/>
              <a:ext cx="6096000" cy="545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a. What color is it?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59221" y="3787353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59221" y="4173629"/>
            <a:ext cx="6507266" cy="545855"/>
            <a:chOff x="4359221" y="4173629"/>
            <a:chExt cx="6507266" cy="545855"/>
          </a:xfrm>
        </p:grpSpPr>
        <p:sp>
          <p:nvSpPr>
            <p:cNvPr id="14" name="Rectangle 13"/>
            <p:cNvSpPr/>
            <p:nvPr/>
          </p:nvSpPr>
          <p:spPr>
            <a:xfrm>
              <a:off x="4770487" y="4173629"/>
              <a:ext cx="6096000" cy="545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b. What shape is it?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359221" y="4326108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59221" y="4774157"/>
            <a:ext cx="6507266" cy="545855"/>
            <a:chOff x="4359221" y="4774157"/>
            <a:chExt cx="6507266" cy="545855"/>
          </a:xfrm>
        </p:grpSpPr>
        <p:sp>
          <p:nvSpPr>
            <p:cNvPr id="15" name="Rectangle 14"/>
            <p:cNvSpPr/>
            <p:nvPr/>
          </p:nvSpPr>
          <p:spPr>
            <a:xfrm>
              <a:off x="4770487" y="4774157"/>
              <a:ext cx="6096000" cy="545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c. What size is it?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359221" y="4912914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64597" y="5423664"/>
            <a:ext cx="4245403" cy="553357"/>
            <a:chOff x="4364597" y="5423664"/>
            <a:chExt cx="4245403" cy="553357"/>
          </a:xfrm>
        </p:grpSpPr>
        <p:sp>
          <p:nvSpPr>
            <p:cNvPr id="16" name="Rectangle 15"/>
            <p:cNvSpPr/>
            <p:nvPr/>
          </p:nvSpPr>
          <p:spPr>
            <a:xfrm>
              <a:off x="4770487" y="5423664"/>
              <a:ext cx="3839513" cy="553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d. What size are you?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364597" y="5566172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C8DBC5"/>
              </a:clrFrom>
              <a:clrTo>
                <a:srgbClr val="C8DB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2" y="2468176"/>
            <a:ext cx="3048305" cy="36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0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Group 14"/>
          <p:cNvGrpSpPr/>
          <p:nvPr/>
        </p:nvGrpSpPr>
        <p:grpSpPr>
          <a:xfrm>
            <a:off x="429893" y="1609932"/>
            <a:ext cx="11167282" cy="731024"/>
            <a:chOff x="429893" y="1609932"/>
            <a:chExt cx="11167282" cy="731024"/>
          </a:xfrm>
        </p:grpSpPr>
        <p:sp>
          <p:nvSpPr>
            <p:cNvPr id="10" name="Rounded Rectangle 9"/>
            <p:cNvSpPr/>
            <p:nvPr/>
          </p:nvSpPr>
          <p:spPr>
            <a:xfrm>
              <a:off x="1068875" y="1724165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449434" y="1731667"/>
              <a:ext cx="7043916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C What is a screwdriver used for?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1609932"/>
              <a:ext cx="1016000" cy="7310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29893" y="2595023"/>
            <a:ext cx="11155997" cy="1043890"/>
            <a:chOff x="429893" y="2595023"/>
            <a:chExt cx="11155997" cy="1043890"/>
          </a:xfrm>
        </p:grpSpPr>
        <p:sp>
          <p:nvSpPr>
            <p:cNvPr id="12" name="Rounded Rectangle 11"/>
            <p:cNvSpPr/>
            <p:nvPr/>
          </p:nvSpPr>
          <p:spPr>
            <a:xfrm>
              <a:off x="1057590" y="2595023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45893" y="2658457"/>
              <a:ext cx="92648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D What are the differences between a hacksaw and a handsaw?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2736700"/>
              <a:ext cx="1016000" cy="73102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81776" y="480916"/>
            <a:ext cx="11167282" cy="1255470"/>
            <a:chOff x="381776" y="480916"/>
            <a:chExt cx="11167282" cy="1255470"/>
          </a:xfrm>
        </p:grpSpPr>
        <p:grpSp>
          <p:nvGrpSpPr>
            <p:cNvPr id="16" name="Group 15"/>
            <p:cNvGrpSpPr/>
            <p:nvPr/>
          </p:nvGrpSpPr>
          <p:grpSpPr>
            <a:xfrm>
              <a:off x="381776" y="611515"/>
              <a:ext cx="11167282" cy="731024"/>
              <a:chOff x="381776" y="611515"/>
              <a:chExt cx="11167282" cy="73102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20758" y="725748"/>
                <a:ext cx="10528300" cy="553357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1852" r="12037" b="23518"/>
              <a:stretch/>
            </p:blipFill>
            <p:spPr>
              <a:xfrm>
                <a:off x="381776" y="611515"/>
                <a:ext cx="1016000" cy="731024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445893" y="755885"/>
                <a:ext cx="64299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Check B What do you call this tool? </a:t>
                </a:r>
                <a:endParaRPr lang="th-TH" dirty="0">
                  <a:latin typeface="Kanit Medium" panose="00000600000000000000" pitchFamily="2" charset="-34"/>
                  <a:cs typeface="Kanit Medium" panose="00000600000000000000" pitchFamily="2" charset="-34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8F7"/>
                </a:clrFrom>
                <a:clrTo>
                  <a:srgbClr val="F6F8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5115">
              <a:off x="8444245" y="480916"/>
              <a:ext cx="2946661" cy="125547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2361" r="12891" b="56052"/>
          <a:stretch/>
        </p:blipFill>
        <p:spPr>
          <a:xfrm>
            <a:off x="1868366" y="3946789"/>
            <a:ext cx="8455267" cy="24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77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9" name="Group 18"/>
          <p:cNvGrpSpPr/>
          <p:nvPr/>
        </p:nvGrpSpPr>
        <p:grpSpPr>
          <a:xfrm>
            <a:off x="404493" y="474079"/>
            <a:ext cx="11430586" cy="731024"/>
            <a:chOff x="404493" y="474079"/>
            <a:chExt cx="11430586" cy="731024"/>
          </a:xfrm>
        </p:grpSpPr>
        <p:sp>
          <p:nvSpPr>
            <p:cNvPr id="6" name="Rounded Rectangle 5"/>
            <p:cNvSpPr/>
            <p:nvPr/>
          </p:nvSpPr>
          <p:spPr>
            <a:xfrm>
              <a:off x="1043475" y="588312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04493" y="474079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94663" y="588312"/>
              <a:ext cx="10440416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C Translate these sentence into the Thai language.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4493" y="3479146"/>
            <a:ext cx="11167282" cy="731024"/>
            <a:chOff x="404493" y="3255440"/>
            <a:chExt cx="11167282" cy="731024"/>
          </a:xfrm>
        </p:grpSpPr>
        <p:sp>
          <p:nvSpPr>
            <p:cNvPr id="13" name="Rounded Rectangle 12"/>
            <p:cNvSpPr/>
            <p:nvPr/>
          </p:nvSpPr>
          <p:spPr>
            <a:xfrm>
              <a:off x="1043475" y="3369673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04493" y="3255440"/>
              <a:ext cx="1016000" cy="7310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52781" y="3395063"/>
              <a:ext cx="7899920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D Match the objects with the shapes.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8002" y="2543773"/>
            <a:ext cx="10225626" cy="714042"/>
            <a:chOff x="1139068" y="2456677"/>
            <a:chExt cx="10225626" cy="714042"/>
          </a:xfrm>
        </p:grpSpPr>
        <p:sp>
          <p:nvSpPr>
            <p:cNvPr id="2" name="Rectangle 1"/>
            <p:cNvSpPr/>
            <p:nvPr/>
          </p:nvSpPr>
          <p:spPr>
            <a:xfrm>
              <a:off x="5268694" y="2617362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What size shoes do you wear?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414"/>
            <a:stretch/>
          </p:blipFill>
          <p:spPr>
            <a:xfrm flipH="1">
              <a:off x="1139068" y="2456677"/>
              <a:ext cx="3747305" cy="65898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12493" y="1446403"/>
            <a:ext cx="9817855" cy="1042185"/>
            <a:chOff x="622434" y="1382969"/>
            <a:chExt cx="9817855" cy="1042185"/>
          </a:xfrm>
        </p:grpSpPr>
        <p:sp>
          <p:nvSpPr>
            <p:cNvPr id="9" name="Rectangle 8"/>
            <p:cNvSpPr/>
            <p:nvPr/>
          </p:nvSpPr>
          <p:spPr>
            <a:xfrm>
              <a:off x="622434" y="1382969"/>
              <a:ext cx="6875646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The T-shirts come in four size: small, medium, large and extra large.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97" b="6386"/>
            <a:stretch/>
          </p:blipFill>
          <p:spPr>
            <a:xfrm>
              <a:off x="7801796" y="1395679"/>
              <a:ext cx="2638493" cy="1029475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"/>
          <a:stretch/>
        </p:blipFill>
        <p:spPr>
          <a:xfrm>
            <a:off x="1343633" y="4252530"/>
            <a:ext cx="9791700" cy="17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24" y="460168"/>
            <a:ext cx="7913721" cy="5747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2" y="1115902"/>
            <a:ext cx="40265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83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411297" y="558800"/>
            <a:ext cx="11155997" cy="1061754"/>
            <a:chOff x="411297" y="558800"/>
            <a:chExt cx="11155997" cy="1061754"/>
          </a:xfrm>
        </p:grpSpPr>
        <p:sp>
          <p:nvSpPr>
            <p:cNvPr id="6" name="Rounded Rectangle 5"/>
            <p:cNvSpPr/>
            <p:nvPr/>
          </p:nvSpPr>
          <p:spPr>
            <a:xfrm>
              <a:off x="1038994" y="558800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00477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17582" y="606174"/>
              <a:ext cx="9243461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E Make sentences asking about the color of things. Then make answer to the questions.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5922" y="2044991"/>
            <a:ext cx="6256854" cy="3844843"/>
            <a:chOff x="895922" y="2044991"/>
            <a:chExt cx="6256854" cy="3844843"/>
          </a:xfrm>
        </p:grpSpPr>
        <p:sp>
          <p:nvSpPr>
            <p:cNvPr id="2" name="Rectangle 1"/>
            <p:cNvSpPr/>
            <p:nvPr/>
          </p:nvSpPr>
          <p:spPr>
            <a:xfrm>
              <a:off x="1056776" y="2044991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Question : What color is your car.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95922" y="2588369"/>
              <a:ext cx="1802955" cy="3301465"/>
              <a:chOff x="4398745" y="1674796"/>
              <a:chExt cx="1802955" cy="330146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11" t="21899" r="51131" b="25214"/>
              <a:stretch/>
            </p:blipFill>
            <p:spPr>
              <a:xfrm>
                <a:off x="4398745" y="1674796"/>
                <a:ext cx="1626670" cy="3301465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5886321" y="4309947"/>
                <a:ext cx="315379" cy="613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715442" y="2588368"/>
            <a:ext cx="8428238" cy="3301465"/>
            <a:chOff x="2715442" y="2588368"/>
            <a:chExt cx="8428238" cy="3301465"/>
          </a:xfrm>
        </p:grpSpPr>
        <p:grpSp>
          <p:nvGrpSpPr>
            <p:cNvPr id="16" name="Group 15"/>
            <p:cNvGrpSpPr/>
            <p:nvPr/>
          </p:nvGrpSpPr>
          <p:grpSpPr>
            <a:xfrm>
              <a:off x="4780392" y="2588368"/>
              <a:ext cx="6363288" cy="3301465"/>
              <a:chOff x="4780392" y="2588368"/>
              <a:chExt cx="6363288" cy="330146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093500" y="2588368"/>
                <a:ext cx="2050180" cy="3301465"/>
                <a:chOff x="5958039" y="1683017"/>
                <a:chExt cx="2050180" cy="330146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248" t="21745" r="22313" b="25368"/>
                <a:stretch/>
              </p:blipFill>
              <p:spPr>
                <a:xfrm>
                  <a:off x="6045673" y="1683017"/>
                  <a:ext cx="1962546" cy="3301465"/>
                </a:xfrm>
                <a:prstGeom prst="rect">
                  <a:avLst/>
                </a:prstGeom>
              </p:spPr>
            </p:pic>
            <p:sp>
              <p:nvSpPr>
                <p:cNvPr id="12" name="Oval 11"/>
                <p:cNvSpPr/>
                <p:nvPr/>
              </p:nvSpPr>
              <p:spPr>
                <a:xfrm>
                  <a:off x="5958039" y="2091156"/>
                  <a:ext cx="315379" cy="6135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780392" y="2782043"/>
                <a:ext cx="4419800" cy="545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Answer : My car is white.</a:t>
                </a:r>
                <a:endParaRPr lang="en-US" sz="18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92" b="37240"/>
            <a:stretch/>
          </p:blipFill>
          <p:spPr>
            <a:xfrm>
              <a:off x="2715442" y="3723742"/>
              <a:ext cx="6242304" cy="1645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3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Group 11"/>
          <p:cNvGrpSpPr/>
          <p:nvPr/>
        </p:nvGrpSpPr>
        <p:grpSpPr>
          <a:xfrm>
            <a:off x="429893" y="5205528"/>
            <a:ext cx="11167282" cy="731024"/>
            <a:chOff x="429893" y="5205528"/>
            <a:chExt cx="11167282" cy="731024"/>
          </a:xfrm>
        </p:grpSpPr>
        <p:sp>
          <p:nvSpPr>
            <p:cNvPr id="9" name="Rounded Rectangle 8"/>
            <p:cNvSpPr/>
            <p:nvPr/>
          </p:nvSpPr>
          <p:spPr>
            <a:xfrm>
              <a:off x="1068875" y="5319761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5205528"/>
              <a:ext cx="1016000" cy="7310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86883" y="5327263"/>
              <a:ext cx="6511719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G What shape is this object?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1297" y="558800"/>
            <a:ext cx="11518079" cy="1043890"/>
            <a:chOff x="411297" y="558800"/>
            <a:chExt cx="11518079" cy="1043890"/>
          </a:xfrm>
        </p:grpSpPr>
        <p:sp>
          <p:nvSpPr>
            <p:cNvPr id="7" name="Rounded Rectangle 6"/>
            <p:cNvSpPr/>
            <p:nvPr/>
          </p:nvSpPr>
          <p:spPr>
            <a:xfrm>
              <a:off x="1038994" y="558800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486883" y="588310"/>
              <a:ext cx="10442493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F There are many other shapes around us. Match the words on the left with the pictures on the right.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00477"/>
              <a:ext cx="1016000" cy="73102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83" y="1969459"/>
            <a:ext cx="5364524" cy="30007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93" y="2248151"/>
            <a:ext cx="3086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07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16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9162197" cy="896461"/>
            <a:chOff x="896203" y="393434"/>
            <a:chExt cx="9162197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91621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466176"/>
              <a:ext cx="7875875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2 Listening &amp; Speaking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4370" y="33636"/>
            <a:ext cx="11167282" cy="2298966"/>
            <a:chOff x="394370" y="33636"/>
            <a:chExt cx="11167282" cy="2298966"/>
          </a:xfrm>
        </p:grpSpPr>
        <p:sp>
          <p:nvSpPr>
            <p:cNvPr id="9" name="Rounded Rectangle 8"/>
            <p:cNvSpPr/>
            <p:nvPr/>
          </p:nvSpPr>
          <p:spPr>
            <a:xfrm>
              <a:off x="1033352" y="1715811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94370" y="1601578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45893" y="1724551"/>
              <a:ext cx="69911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Listen to their conversation. 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1" b="23704"/>
            <a:stretch/>
          </p:blipFill>
          <p:spPr>
            <a:xfrm>
              <a:off x="8559799" y="33636"/>
              <a:ext cx="2575695" cy="167897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71" y="2383401"/>
            <a:ext cx="7966662" cy="38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16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Group 11"/>
          <p:cNvGrpSpPr/>
          <p:nvPr/>
        </p:nvGrpSpPr>
        <p:grpSpPr>
          <a:xfrm>
            <a:off x="365494" y="475330"/>
            <a:ext cx="11167282" cy="731024"/>
            <a:chOff x="365494" y="533080"/>
            <a:chExt cx="11167282" cy="731024"/>
          </a:xfrm>
        </p:grpSpPr>
        <p:sp>
          <p:nvSpPr>
            <p:cNvPr id="7" name="Rounded Rectangle 6"/>
            <p:cNvSpPr/>
            <p:nvPr/>
          </p:nvSpPr>
          <p:spPr>
            <a:xfrm>
              <a:off x="1004476" y="647313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65494" y="533080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381494" y="690339"/>
              <a:ext cx="71079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What is an ammeter used for? 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494" y="1314888"/>
            <a:ext cx="11167282" cy="731024"/>
            <a:chOff x="365494" y="1372638"/>
            <a:chExt cx="11167282" cy="731024"/>
          </a:xfrm>
        </p:grpSpPr>
        <p:sp>
          <p:nvSpPr>
            <p:cNvPr id="9" name="Rounded Rectangle 8"/>
            <p:cNvSpPr/>
            <p:nvPr/>
          </p:nvSpPr>
          <p:spPr>
            <a:xfrm>
              <a:off x="1004476" y="1486871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65494" y="1372638"/>
              <a:ext cx="1016000" cy="7310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381494" y="1467254"/>
              <a:ext cx="2076137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C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84605" y="2189280"/>
            <a:ext cx="943096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What is the name of the unit of the measurement from an ammeter? Discuss the answer with your friends.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29193" r="6923" b="14807"/>
          <a:stretch/>
        </p:blipFill>
        <p:spPr>
          <a:xfrm>
            <a:off x="2939255" y="3353640"/>
            <a:ext cx="6121667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1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6" y="558800"/>
            <a:ext cx="6622196" cy="896461"/>
            <a:chOff x="896204" y="393434"/>
            <a:chExt cx="6622196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4" y="393434"/>
              <a:ext cx="6622196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9599" y="476551"/>
              <a:ext cx="5524269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3 Vocabulary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1303" r="448" b="43954"/>
          <a:stretch/>
        </p:blipFill>
        <p:spPr>
          <a:xfrm>
            <a:off x="1585130" y="2554365"/>
            <a:ext cx="9308705" cy="33394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4370" y="63034"/>
            <a:ext cx="11204450" cy="2244899"/>
            <a:chOff x="394370" y="63034"/>
            <a:chExt cx="11204450" cy="2244899"/>
          </a:xfrm>
        </p:grpSpPr>
        <p:grpSp>
          <p:nvGrpSpPr>
            <p:cNvPr id="13" name="Group 12"/>
            <p:cNvGrpSpPr/>
            <p:nvPr/>
          </p:nvGrpSpPr>
          <p:grpSpPr>
            <a:xfrm>
              <a:off x="394370" y="1576909"/>
              <a:ext cx="11204450" cy="731024"/>
              <a:chOff x="394370" y="1596159"/>
              <a:chExt cx="11204450" cy="73102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33352" y="1710392"/>
                <a:ext cx="10565468" cy="553357"/>
                <a:chOff x="1033352" y="1710392"/>
                <a:chExt cx="10565468" cy="553357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1033352" y="1710392"/>
                  <a:ext cx="10528300" cy="553357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1370669" y="1740848"/>
                  <a:ext cx="10228151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600" dirty="0">
                      <a:effectLst/>
                      <a:latin typeface="Kanit Medium" panose="00000600000000000000" pitchFamily="2" charset="-34"/>
                      <a:ea typeface="Calibri" panose="020F0502020204030204" pitchFamily="34" charset="0"/>
                      <a:cs typeface="Kanit Medium" panose="00000600000000000000" pitchFamily="2" charset="-34"/>
                    </a:rPr>
                    <a:t>Practice A Learn and repeat the words about tools after the CD. </a:t>
                  </a:r>
                  <a:endParaRPr lang="th-TH" sz="2600" dirty="0">
                    <a:latin typeface="Kanit Medium" panose="00000600000000000000" pitchFamily="2" charset="-34"/>
                    <a:cs typeface="Kanit Medium" panose="00000600000000000000" pitchFamily="2" charset="-34"/>
                  </a:endParaRPr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37" t="21852" r="12037" b="23518"/>
              <a:stretch/>
            </p:blipFill>
            <p:spPr>
              <a:xfrm>
                <a:off x="394370" y="1596159"/>
                <a:ext cx="1016000" cy="73102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0" b="28750"/>
            <a:stretch/>
          </p:blipFill>
          <p:spPr>
            <a:xfrm>
              <a:off x="5867285" y="63034"/>
              <a:ext cx="5433261" cy="1634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095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796</Words>
  <Application>Microsoft Office PowerPoint</Application>
  <PresentationFormat>แบบจอกว้าง</PresentationFormat>
  <Paragraphs>75</Paragraphs>
  <Slides>21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2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จารุวรรณ แพรพันธ์</cp:lastModifiedBy>
  <cp:revision>14</cp:revision>
  <dcterms:created xsi:type="dcterms:W3CDTF">2020-04-04T16:33:59Z</dcterms:created>
  <dcterms:modified xsi:type="dcterms:W3CDTF">2025-02-18T04:33:31Z</dcterms:modified>
</cp:coreProperties>
</file>