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Bai Jamjuree" panose="020B0604020202020204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AE62-56FE-4326-A316-6D5539F3AAB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D5F-082E-4A43-8A7F-18930E5DC0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23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812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01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39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65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220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35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15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68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1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89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25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17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17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D5D5F-082E-4A43-8A7F-18930E5DC0B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192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983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4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79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268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99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19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6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24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3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45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1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5EB5-4AD6-4727-83CA-6315D1DD602D}" type="datetimeFigureOut">
              <a:rPr lang="th-TH" smtClean="0"/>
              <a:t>03/01/67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13E5-CE1D-4399-A96D-9682555035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59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2135" r="39091" b="731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87029" r="80599" b="8333"/>
          <a:stretch/>
        </p:blipFill>
        <p:spPr bwMode="auto">
          <a:xfrm>
            <a:off x="1308100" y="4089400"/>
            <a:ext cx="889000" cy="25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t="18651" r="20574" b="14682"/>
          <a:stretch/>
        </p:blipFill>
        <p:spPr bwMode="auto">
          <a:xfrm>
            <a:off x="806602" y="95796"/>
            <a:ext cx="7509814" cy="45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67494"/>
            <a:ext cx="8136904" cy="455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1" t="78340" r="55400" b="14682"/>
          <a:stretch/>
        </p:blipFill>
        <p:spPr bwMode="auto">
          <a:xfrm>
            <a:off x="1691680" y="4089401"/>
            <a:ext cx="1872208" cy="49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6598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82552" l="16618" r="46706">
                        <a14:foregroundMark x1="25476" y1="76693" x2="26428" y2="74089"/>
                        <a14:foregroundMark x1="39605" y1="36979" x2="38653" y2="32943"/>
                        <a14:foregroundMark x1="37116" y1="38281" x2="38726" y2="33203"/>
                        <a14:foregroundMark x1="26135" y1="72396" x2="26135" y2="69661"/>
                        <a14:foregroundMark x1="33236" y1="69922" x2="35652" y2="70313"/>
                        <a14:foregroundMark x1="35139" y1="69141" x2="37555" y2="69010"/>
                        <a14:foregroundMark x1="37555" y1="69010" x2="39239" y2="63672"/>
                        <a14:foregroundMark x1="39239" y1="63672" x2="39239" y2="63672"/>
                        <a14:foregroundMark x1="26428" y1="55990" x2="27160" y2="47135"/>
                        <a14:foregroundMark x1="27160" y1="47135" x2="27306" y2="42448"/>
                        <a14:foregroundMark x1="27306" y1="42448" x2="27160" y2="37891"/>
                        <a14:foregroundMark x1="26135" y1="54427" x2="25695" y2="62891"/>
                        <a14:foregroundMark x1="25622" y1="62370" x2="23792" y2="50130"/>
                        <a14:foregroundMark x1="23792" y1="50130" x2="22987" y2="47917"/>
                        <a14:foregroundMark x1="22987" y1="47917" x2="21669" y2="47917"/>
                        <a14:foregroundMark x1="16911" y1="44531" x2="20205" y2="44271"/>
                        <a14:foregroundMark x1="25183" y1="80990" x2="26428" y2="81250"/>
                        <a14:foregroundMark x1="26428" y1="81250" x2="18960" y2="82161"/>
                        <a14:foregroundMark x1="33455" y1="58984" x2="34993" y2="59375"/>
                        <a14:foregroundMark x1="28990" y1="73828" x2="27818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20469" r="53570" b="17299"/>
          <a:stretch/>
        </p:blipFill>
        <p:spPr bwMode="auto">
          <a:xfrm>
            <a:off x="-1" y="2564144"/>
            <a:ext cx="2195737" cy="25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หลักธรรมเพื่อการพัฒนางาน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74" b="47005" l="24817" r="75842">
                        <a14:foregroundMark x1="28258" y1="18099" x2="39898" y2="18490"/>
                        <a14:foregroundMark x1="26135" y1="22526" x2="42094" y2="22396"/>
                        <a14:foregroundMark x1="42167" y1="22396" x2="44510" y2="22526"/>
                        <a14:foregroundMark x1="26574" y1="21484" x2="27599" y2="1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3305" r="24256" b="45437"/>
          <a:stretch/>
        </p:blipFill>
        <p:spPr bwMode="auto">
          <a:xfrm>
            <a:off x="2103551" y="963960"/>
            <a:ext cx="6500897" cy="22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1800" y="2632608"/>
            <a:ext cx="6120680" cy="195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หมั่นประชุมปรึกษาหารือกันบ่อย ๆ ทั้งเป็นทางการและไม่เป็นทางการ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พร้อมเพียงกันในการประชุมช่วยเหลือกิจการงานที่เกิดขึ้น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ไม่ลุแก่อำนาจในสิ่งที่หน่วยงานไม่ได้บัญญัติไว้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4.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เคารพผู้เป็นใหญ่ที่เป็นประธานที่มีประสบการณ์มามาก</a:t>
            </a:r>
            <a:endParaRPr lang="en-US" sz="1600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5.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ให้เกียรติและคุ้มครองสตรี ไม่ข่มเหงรังแก </a:t>
            </a:r>
            <a:endParaRPr lang="en-US" sz="1600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6.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เคารพบูชาสักการะปูชนียสถาน อนุสรณ์สถาน</a:t>
            </a:r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7.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จัดการให้ความอารักขา บำรุง คุ้มครองแก่บรรพชิตผู้ทรงศีล</a:t>
            </a:r>
          </a:p>
        </p:txBody>
      </p:sp>
      <p:sp>
        <p:nvSpPr>
          <p:cNvPr id="4" name="Oval 3"/>
          <p:cNvSpPr/>
          <p:nvPr/>
        </p:nvSpPr>
        <p:spPr>
          <a:xfrm>
            <a:off x="2483768" y="2787775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2490491" y="3027412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2490491" y="3268217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2497214" y="3507854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2490491" y="3772273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2497214" y="4011910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/>
          <p:cNvSpPr/>
          <p:nvPr/>
        </p:nvSpPr>
        <p:spPr>
          <a:xfrm>
            <a:off x="2508164" y="4231084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65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82552" l="16618" r="46706">
                        <a14:foregroundMark x1="25476" y1="76693" x2="26428" y2="74089"/>
                        <a14:foregroundMark x1="39605" y1="36979" x2="38653" y2="32943"/>
                        <a14:foregroundMark x1="37116" y1="38281" x2="38726" y2="33203"/>
                        <a14:foregroundMark x1="26135" y1="72396" x2="26135" y2="69661"/>
                        <a14:foregroundMark x1="33236" y1="69922" x2="35652" y2="70313"/>
                        <a14:foregroundMark x1="35139" y1="69141" x2="37555" y2="69010"/>
                        <a14:foregroundMark x1="37555" y1="69010" x2="39239" y2="63672"/>
                        <a14:foregroundMark x1="39239" y1="63672" x2="39239" y2="63672"/>
                        <a14:foregroundMark x1="26428" y1="55990" x2="27160" y2="47135"/>
                        <a14:foregroundMark x1="27160" y1="47135" x2="27306" y2="42448"/>
                        <a14:foregroundMark x1="27306" y1="42448" x2="27160" y2="37891"/>
                        <a14:foregroundMark x1="26135" y1="54427" x2="25695" y2="62891"/>
                        <a14:foregroundMark x1="25622" y1="62370" x2="23792" y2="50130"/>
                        <a14:foregroundMark x1="23792" y1="50130" x2="22987" y2="47917"/>
                        <a14:foregroundMark x1="22987" y1="47917" x2="21669" y2="47917"/>
                        <a14:foregroundMark x1="16911" y1="44531" x2="20205" y2="44271"/>
                        <a14:foregroundMark x1="25183" y1="80990" x2="26428" y2="81250"/>
                        <a14:foregroundMark x1="26428" y1="81250" x2="18960" y2="82161"/>
                        <a14:foregroundMark x1="33455" y1="58984" x2="34993" y2="59375"/>
                        <a14:foregroundMark x1="28990" y1="73828" x2="27818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20469" r="53570" b="17299"/>
          <a:stretch/>
        </p:blipFill>
        <p:spPr bwMode="auto">
          <a:xfrm>
            <a:off x="-1" y="2564144"/>
            <a:ext cx="2195737" cy="25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2632608"/>
            <a:ext cx="6120680" cy="195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ปิโย ได้แก่ การทำตัวน่ารัก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ครุ ได้แก่ การทำตัวน่าเคารพ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ภาวนีโย ได้แก่ การทำตัวน่าเจริญใจ น่ายกย่อง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4.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วัตตา ได้แก่ การมีวาทศิลป์</a:t>
            </a:r>
            <a:endParaRPr lang="en-US" sz="1600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5.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วจนักขโม ได้แก่ การอดทนต่อถ้อยคำ</a:t>
            </a:r>
            <a:endParaRPr lang="en-US" sz="1600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6.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คัมภีรัญจะกะถังกัตตา ได้แก่ สามารถพูดเรื่องยากให้ง่าย</a:t>
            </a:r>
            <a:endParaRPr lang="en-US" sz="1600" dirty="0">
              <a:solidFill>
                <a:schemeClr val="tx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7.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โน จัฏฐาเนนิโยชะเย ได้แก่ ไม่แนะนำไปในทางที่ไม่ดี</a:t>
            </a:r>
          </a:p>
        </p:txBody>
      </p:sp>
      <p:sp>
        <p:nvSpPr>
          <p:cNvPr id="4" name="Oval 3"/>
          <p:cNvSpPr/>
          <p:nvPr/>
        </p:nvSpPr>
        <p:spPr>
          <a:xfrm>
            <a:off x="2483768" y="2787775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2490491" y="3027412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2490491" y="3268217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2497214" y="3507854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2490491" y="3772273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2497214" y="4011910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/>
          <p:cNvSpPr/>
          <p:nvPr/>
        </p:nvSpPr>
        <p:spPr>
          <a:xfrm>
            <a:off x="2508164" y="4231084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28646" r="25915" b="51007"/>
          <a:stretch/>
        </p:blipFill>
        <p:spPr bwMode="auto">
          <a:xfrm>
            <a:off x="1691680" y="954999"/>
            <a:ext cx="6624736" cy="154055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04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หลักธรรมเพื่อการพัฒนาสังคม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9832" y="860105"/>
            <a:ext cx="3888432" cy="11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6468" r="25817" b="20239"/>
          <a:stretch/>
        </p:blipFill>
        <p:spPr bwMode="auto">
          <a:xfrm>
            <a:off x="971600" y="883738"/>
            <a:ext cx="5551907" cy="377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860105"/>
            <a:ext cx="1040004" cy="11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08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หลักธรรมเพื่อการพัฒนาสังคม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1880" y="860105"/>
            <a:ext cx="1040004" cy="11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7777" r="25371" b="11707"/>
          <a:stretch/>
        </p:blipFill>
        <p:spPr bwMode="auto">
          <a:xfrm>
            <a:off x="1252242" y="916243"/>
            <a:ext cx="5624014" cy="37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4207" y="3435846"/>
            <a:ext cx="1099761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90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หลักธรรมเพื่อการพัฒนาสังคม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1880" y="860105"/>
            <a:ext cx="1040004" cy="11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4880" r="25929" b="43354"/>
          <a:stretch/>
        </p:blipFill>
        <p:spPr bwMode="auto">
          <a:xfrm>
            <a:off x="1475657" y="843558"/>
            <a:ext cx="52800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09034" y="843558"/>
            <a:ext cx="109976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2051720" y="2992648"/>
            <a:ext cx="6120680" cy="1955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ทาน คือ การให้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ปิยวาจา คือ วาจางาม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อัตถจริยา คือ การประพฤติตนให้เป็นประโยชน์</a:t>
            </a:r>
          </a:p>
          <a:p>
            <a:r>
              <a:rPr lang="en-US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4. </a:t>
            </a:r>
            <a:r>
              <a:rPr lang="th-TH" sz="1600" dirty="0">
                <a:solidFill>
                  <a:schemeClr val="tx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สมานัตตา คือ ทำตนให้เป็นคนเสมอต้นเสมอปลาย </a:t>
            </a:r>
          </a:p>
        </p:txBody>
      </p:sp>
      <p:sp>
        <p:nvSpPr>
          <p:cNvPr id="13" name="Oval 12"/>
          <p:cNvSpPr/>
          <p:nvPr/>
        </p:nvSpPr>
        <p:spPr>
          <a:xfrm>
            <a:off x="1835696" y="3507854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1842419" y="3747491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1842419" y="3988296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1849142" y="4227933"/>
            <a:ext cx="150739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6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1" r="2255"/>
          <a:stretch/>
        </p:blipFill>
        <p:spPr>
          <a:xfrm>
            <a:off x="0" y="-20538"/>
            <a:ext cx="9143999" cy="51640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913" b="8174"/>
          <a:stretch/>
        </p:blipFill>
        <p:spPr>
          <a:xfrm>
            <a:off x="203495" y="13916"/>
            <a:ext cx="4008465" cy="5002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0" b="23929" l="51652" r="92601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4445" r="6983" b="76296"/>
          <a:stretch/>
        </p:blipFill>
        <p:spPr>
          <a:xfrm>
            <a:off x="4572000" y="292753"/>
            <a:ext cx="3079453" cy="127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33629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สาระการเรียนรู้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2113568"/>
            <a:ext cx="45095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หลักธรรมเพื่อการพัฒนางาน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หลักธรรมเพื่อการพัฒนาสังคม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1923678"/>
            <a:ext cx="0" cy="20162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5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13736" r="19838" b="26173"/>
          <a:stretch/>
        </p:blipFill>
        <p:spPr bwMode="auto">
          <a:xfrm>
            <a:off x="1475656" y="913545"/>
            <a:ext cx="6478533" cy="381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843558"/>
            <a:ext cx="547042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268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t="22656" r="22987" b="6250"/>
          <a:stretch/>
        </p:blipFill>
        <p:spPr bwMode="auto">
          <a:xfrm>
            <a:off x="1218073" y="915566"/>
            <a:ext cx="5010111" cy="37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7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17448" r="31772" b="72135"/>
          <a:stretch/>
        </p:blipFill>
        <p:spPr bwMode="auto">
          <a:xfrm>
            <a:off x="1279376" y="89535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0" t="20470" r="30924" b="14843"/>
          <a:stretch/>
        </p:blipFill>
        <p:spPr bwMode="auto">
          <a:xfrm>
            <a:off x="910017" y="1622852"/>
            <a:ext cx="5155168" cy="430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5676" y="4659982"/>
            <a:ext cx="10441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4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21825" r="19570" b="11904"/>
          <a:stretch/>
        </p:blipFill>
        <p:spPr bwMode="auto">
          <a:xfrm>
            <a:off x="1619672" y="915566"/>
            <a:ext cx="6120680" cy="374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18294" y="4371950"/>
            <a:ext cx="1044116" cy="351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39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7382" r="27714" b="12301"/>
          <a:stretch/>
        </p:blipFill>
        <p:spPr bwMode="auto">
          <a:xfrm>
            <a:off x="1267857" y="875297"/>
            <a:ext cx="5104343" cy="37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4" y="875297"/>
            <a:ext cx="3888432" cy="11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06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หลักธรรมเพื่อการพัฒนาคน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19643" r="27379" b="16270"/>
          <a:stretch/>
        </p:blipFill>
        <p:spPr bwMode="auto">
          <a:xfrm>
            <a:off x="1469326" y="860105"/>
            <a:ext cx="4830866" cy="387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9832" y="860105"/>
            <a:ext cx="3888432" cy="11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4572000" y="4083919"/>
            <a:ext cx="1728192" cy="64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10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23047" r="20058" b="18750"/>
          <a:stretch/>
        </p:blipFill>
        <p:spPr bwMode="auto">
          <a:xfrm>
            <a:off x="2051720" y="826563"/>
            <a:ext cx="6552728" cy="39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84168" y="840388"/>
            <a:ext cx="2016224" cy="291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73" b="82552" l="16618" r="46706">
                        <a14:foregroundMark x1="25476" y1="76693" x2="26428" y2="74089"/>
                        <a14:foregroundMark x1="39605" y1="36979" x2="38653" y2="32943"/>
                        <a14:foregroundMark x1="37116" y1="38281" x2="38726" y2="33203"/>
                        <a14:foregroundMark x1="26135" y1="72396" x2="26135" y2="69661"/>
                        <a14:foregroundMark x1="33236" y1="69922" x2="35652" y2="70313"/>
                        <a14:foregroundMark x1="35139" y1="69141" x2="37555" y2="69010"/>
                        <a14:foregroundMark x1="37555" y1="69010" x2="39239" y2="63672"/>
                        <a14:foregroundMark x1="39239" y1="63672" x2="39239" y2="63672"/>
                        <a14:foregroundMark x1="26428" y1="55990" x2="27160" y2="47135"/>
                        <a14:foregroundMark x1="27160" y1="47135" x2="27306" y2="42448"/>
                        <a14:foregroundMark x1="27306" y1="42448" x2="27160" y2="37891"/>
                        <a14:foregroundMark x1="26135" y1="54427" x2="25695" y2="62891"/>
                        <a14:foregroundMark x1="25622" y1="62370" x2="23792" y2="50130"/>
                        <a14:foregroundMark x1="23792" y1="50130" x2="22987" y2="47917"/>
                        <a14:foregroundMark x1="22987" y1="47917" x2="21669" y2="47917"/>
                        <a14:foregroundMark x1="16911" y1="44531" x2="20205" y2="44271"/>
                        <a14:foregroundMark x1="25183" y1="80990" x2="26428" y2="81250"/>
                        <a14:foregroundMark x1="26428" y1="81250" x2="18960" y2="82161"/>
                        <a14:foregroundMark x1="33455" y1="58984" x2="34993" y2="59375"/>
                        <a14:foregroundMark x1="28990" y1="73828" x2="27818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20469" r="53570" b="17299"/>
          <a:stretch/>
        </p:blipFill>
        <p:spPr bwMode="auto">
          <a:xfrm>
            <a:off x="-1" y="2564144"/>
            <a:ext cx="2195737" cy="25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19672" y="123478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267494"/>
            <a:ext cx="5824424" cy="576064"/>
          </a:xfrm>
          <a:prstGeom prst="roundRect">
            <a:avLst>
              <a:gd name="adj" fmla="val 4726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หลักธรรมเพื่อการพัฒนางาน</a:t>
            </a:r>
          </a:p>
        </p:txBody>
      </p:sp>
    </p:spTree>
    <p:extLst>
      <p:ext uri="{BB962C8B-B14F-4D97-AF65-F5344CB8AC3E}">
        <p14:creationId xmlns:p14="http://schemas.microsoft.com/office/powerpoint/2010/main" val="72318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329</Words>
  <Application>Microsoft Office PowerPoint</Application>
  <PresentationFormat>นำเสนอทางหน้าจอ (16:9)</PresentationFormat>
  <Paragraphs>48</Paragraphs>
  <Slides>14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8" baseType="lpstr">
      <vt:lpstr>Calibri</vt:lpstr>
      <vt:lpstr>Arial</vt:lpstr>
      <vt:lpstr>Bai Jamjuree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User</cp:lastModifiedBy>
  <cp:revision>10</cp:revision>
  <dcterms:created xsi:type="dcterms:W3CDTF">2020-06-23T08:37:34Z</dcterms:created>
  <dcterms:modified xsi:type="dcterms:W3CDTF">2024-01-03T09:26:22Z</dcterms:modified>
</cp:coreProperties>
</file>