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9" r:id="rId9"/>
    <p:sldId id="263" r:id="rId10"/>
    <p:sldId id="264" r:id="rId11"/>
    <p:sldId id="265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8" r:id="rId22"/>
  </p:sldIdLst>
  <p:sldSz cx="9144000" cy="5143500" type="screen16x9"/>
  <p:notesSz cx="6858000" cy="9144000"/>
  <p:embeddedFontLst>
    <p:embeddedFont>
      <p:font typeface="Bai Jamjuree" panose="020B0604020202020204" charset="-34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687" autoAdjust="0"/>
  </p:normalViewPr>
  <p:slideViewPr>
    <p:cSldViewPr>
      <p:cViewPr varScale="1">
        <p:scale>
          <a:sx n="107" d="100"/>
          <a:sy n="107" d="100"/>
        </p:scale>
        <p:origin x="75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20966-9365-44F3-8921-6AB8DAB27884}" type="datetimeFigureOut">
              <a:rPr lang="th-TH" smtClean="0"/>
              <a:t>24/10/66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F055-BF97-4838-B9F9-C8AB807811C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0583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20966-9365-44F3-8921-6AB8DAB27884}" type="datetimeFigureOut">
              <a:rPr lang="th-TH" smtClean="0"/>
              <a:t>24/10/66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F055-BF97-4838-B9F9-C8AB807811C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59584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20966-9365-44F3-8921-6AB8DAB27884}" type="datetimeFigureOut">
              <a:rPr lang="th-TH" smtClean="0"/>
              <a:t>24/10/66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F055-BF97-4838-B9F9-C8AB807811C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404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20966-9365-44F3-8921-6AB8DAB27884}" type="datetimeFigureOut">
              <a:rPr lang="th-TH" smtClean="0"/>
              <a:t>24/10/66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F055-BF97-4838-B9F9-C8AB807811C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7996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20966-9365-44F3-8921-6AB8DAB27884}" type="datetimeFigureOut">
              <a:rPr lang="th-TH" smtClean="0"/>
              <a:t>24/10/66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F055-BF97-4838-B9F9-C8AB807811C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26483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20966-9365-44F3-8921-6AB8DAB27884}" type="datetimeFigureOut">
              <a:rPr lang="th-TH" smtClean="0"/>
              <a:t>24/10/66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F055-BF97-4838-B9F9-C8AB807811C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38565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20966-9365-44F3-8921-6AB8DAB27884}" type="datetimeFigureOut">
              <a:rPr lang="th-TH" smtClean="0"/>
              <a:t>24/10/66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F055-BF97-4838-B9F9-C8AB807811C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95462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20966-9365-44F3-8921-6AB8DAB27884}" type="datetimeFigureOut">
              <a:rPr lang="th-TH" smtClean="0"/>
              <a:t>24/10/66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F055-BF97-4838-B9F9-C8AB807811C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36852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20966-9365-44F3-8921-6AB8DAB27884}" type="datetimeFigureOut">
              <a:rPr lang="th-TH" smtClean="0"/>
              <a:t>24/10/66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F055-BF97-4838-B9F9-C8AB807811C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087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20966-9365-44F3-8921-6AB8DAB27884}" type="datetimeFigureOut">
              <a:rPr lang="th-TH" smtClean="0"/>
              <a:t>24/10/66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F055-BF97-4838-B9F9-C8AB807811C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26909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20966-9365-44F3-8921-6AB8DAB27884}" type="datetimeFigureOut">
              <a:rPr lang="th-TH" smtClean="0"/>
              <a:t>24/10/66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7F055-BF97-4838-B9F9-C8AB807811C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1848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620966-9365-44F3-8921-6AB8DAB27884}" type="datetimeFigureOut">
              <a:rPr lang="th-TH" smtClean="0"/>
              <a:t>24/10/66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7F055-BF97-4838-B9F9-C8AB807811C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323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9" t="22135" r="39091" b="7319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9" t="22135" r="18595" b="11979"/>
          <a:stretch/>
        </p:blipFill>
        <p:spPr bwMode="auto">
          <a:xfrm>
            <a:off x="899592" y="-20538"/>
            <a:ext cx="7401454" cy="426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195736" y="3960715"/>
            <a:ext cx="1224136" cy="28427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Rounded Rectangle 6"/>
          <p:cNvSpPr/>
          <p:nvPr/>
        </p:nvSpPr>
        <p:spPr>
          <a:xfrm>
            <a:off x="3851920" y="4244993"/>
            <a:ext cx="4104456" cy="235162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Rectangle 5"/>
          <p:cNvSpPr/>
          <p:nvPr/>
        </p:nvSpPr>
        <p:spPr>
          <a:xfrm>
            <a:off x="467544" y="267494"/>
            <a:ext cx="8136904" cy="45535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92579535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538084" y="123478"/>
            <a:ext cx="6130259" cy="576064"/>
          </a:xfrm>
          <a:prstGeom prst="roundRect">
            <a:avLst>
              <a:gd name="adj" fmla="val 47266"/>
            </a:avLst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82100" y="267494"/>
            <a:ext cx="6130259" cy="576064"/>
          </a:xfrm>
          <a:prstGeom prst="roundRect">
            <a:avLst>
              <a:gd name="adj" fmla="val 47266"/>
            </a:avLst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การจัดระเบียบทางสังคม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573" b="82552" l="16618" r="46706">
                        <a14:foregroundMark x1="25476" y1="76693" x2="26428" y2="74089"/>
                        <a14:foregroundMark x1="39605" y1="36979" x2="38653" y2="32943"/>
                        <a14:foregroundMark x1="37116" y1="38281" x2="38726" y2="33203"/>
                        <a14:foregroundMark x1="26135" y1="72396" x2="26135" y2="69661"/>
                        <a14:foregroundMark x1="33236" y1="69922" x2="35652" y2="70313"/>
                        <a14:foregroundMark x1="35139" y1="69141" x2="37555" y2="69010"/>
                        <a14:foregroundMark x1="37555" y1="69010" x2="39239" y2="63672"/>
                        <a14:foregroundMark x1="39239" y1="63672" x2="39239" y2="63672"/>
                        <a14:foregroundMark x1="26428" y1="55990" x2="27160" y2="47135"/>
                        <a14:foregroundMark x1="27160" y1="47135" x2="27306" y2="42448"/>
                        <a14:foregroundMark x1="27306" y1="42448" x2="27160" y2="37891"/>
                        <a14:foregroundMark x1="26135" y1="54427" x2="25695" y2="62891"/>
                        <a14:foregroundMark x1="25622" y1="62370" x2="23792" y2="50130"/>
                        <a14:foregroundMark x1="23792" y1="50130" x2="22987" y2="47917"/>
                        <a14:foregroundMark x1="22987" y1="47917" x2="21669" y2="47917"/>
                        <a14:foregroundMark x1="16911" y1="44531" x2="20205" y2="44271"/>
                        <a14:foregroundMark x1="25183" y1="80990" x2="26428" y2="81250"/>
                        <a14:foregroundMark x1="26428" y1="81250" x2="18960" y2="82161"/>
                        <a14:foregroundMark x1="33455" y1="58984" x2="34993" y2="59375"/>
                        <a14:foregroundMark x1="28990" y1="73828" x2="27818" y2="80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46" t="20469" r="53570" b="17299"/>
          <a:stretch/>
        </p:blipFill>
        <p:spPr bwMode="auto">
          <a:xfrm>
            <a:off x="-1" y="1707655"/>
            <a:ext cx="2924843" cy="343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04428" y="1122298"/>
            <a:ext cx="2547492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2.2 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สถานภาพ (</a:t>
            </a:r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Status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)</a:t>
            </a:r>
          </a:p>
        </p:txBody>
      </p:sp>
      <p:sp>
        <p:nvSpPr>
          <p:cNvPr id="11" name="Isosceles Triangle 10"/>
          <p:cNvSpPr/>
          <p:nvPr/>
        </p:nvSpPr>
        <p:spPr>
          <a:xfrm rot="5400000">
            <a:off x="795670" y="1171684"/>
            <a:ext cx="368220" cy="288032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2" name="Straight Connector 11"/>
          <p:cNvCxnSpPr/>
          <p:nvPr/>
        </p:nvCxnSpPr>
        <p:spPr>
          <a:xfrm>
            <a:off x="691748" y="1131590"/>
            <a:ext cx="0" cy="36822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80285" y="1635646"/>
            <a:ext cx="510813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92D05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 </a:t>
            </a:r>
            <a:r>
              <a:rPr lang="en-US" sz="2400" b="1" dirty="0">
                <a:solidFill>
                  <a:srgbClr val="92D05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“</a:t>
            </a:r>
            <a:r>
              <a:rPr lang="th-TH" sz="2400" b="1" dirty="0">
                <a:solidFill>
                  <a:srgbClr val="92D05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สถานภาพ </a:t>
            </a:r>
            <a:r>
              <a:rPr lang="en-US" sz="2400" b="1" dirty="0">
                <a:solidFill>
                  <a:srgbClr val="92D05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”</a:t>
            </a:r>
            <a:r>
              <a:rPr lang="th-TH" sz="2400" b="1" dirty="0">
                <a:solidFill>
                  <a:srgbClr val="92D05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 </a:t>
            </a:r>
          </a:p>
          <a:p>
            <a:r>
              <a:rPr lang="th-TH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   </a:t>
            </a:r>
            <a:r>
              <a:rPr lang="th-TH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หมายถึง ตำแหน่งของบุคคลที่ได้รับจากการเป็นสมาชิกของกลุ่ม ซึ่งเป็นตัวกำหนดเกี่ยวกับสิทธิและหน้าที่ของบุคคลที่เกี่ยวข้องกับบุคคลอื่นในสังคม </a:t>
            </a:r>
          </a:p>
          <a:p>
            <a:r>
              <a:rPr lang="th-TH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แบ่งออกเป็น </a:t>
            </a:r>
            <a:r>
              <a:rPr lang="en-US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 2 </a:t>
            </a:r>
            <a:r>
              <a:rPr lang="th-TH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ประเภท ได้แก่</a:t>
            </a:r>
          </a:p>
          <a:p>
            <a:pPr algn="thaiDist">
              <a:lnSpc>
                <a:spcPct val="150000"/>
              </a:lnSpc>
            </a:pPr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	1. 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สถานภาพโดยกำเนิด</a:t>
            </a:r>
          </a:p>
          <a:p>
            <a:pPr algn="thaiDist">
              <a:lnSpc>
                <a:spcPct val="150000"/>
              </a:lnSpc>
            </a:pPr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	2. 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สถานภาพโดยความสามารถ</a:t>
            </a:r>
          </a:p>
        </p:txBody>
      </p:sp>
      <p:sp>
        <p:nvSpPr>
          <p:cNvPr id="15" name="Plus 14"/>
          <p:cNvSpPr/>
          <p:nvPr/>
        </p:nvSpPr>
        <p:spPr>
          <a:xfrm>
            <a:off x="3923928" y="3351357"/>
            <a:ext cx="225603" cy="216024"/>
          </a:xfrm>
          <a:prstGeom prst="mathPlu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Plus 15"/>
          <p:cNvSpPr/>
          <p:nvPr/>
        </p:nvSpPr>
        <p:spPr>
          <a:xfrm>
            <a:off x="3923928" y="3783405"/>
            <a:ext cx="225603" cy="216024"/>
          </a:xfrm>
          <a:prstGeom prst="mathPlu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53916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4" grpId="0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538084" y="123478"/>
            <a:ext cx="6130259" cy="576064"/>
          </a:xfrm>
          <a:prstGeom prst="roundRect">
            <a:avLst>
              <a:gd name="adj" fmla="val 47266"/>
            </a:avLst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82100" y="267494"/>
            <a:ext cx="6130259" cy="576064"/>
          </a:xfrm>
          <a:prstGeom prst="roundRect">
            <a:avLst>
              <a:gd name="adj" fmla="val 47266"/>
            </a:avLst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การจัดระเบียบทางสังคม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573" b="82552" l="16618" r="46706">
                        <a14:foregroundMark x1="25476" y1="76693" x2="26428" y2="74089"/>
                        <a14:foregroundMark x1="39605" y1="36979" x2="38653" y2="32943"/>
                        <a14:foregroundMark x1="37116" y1="38281" x2="38726" y2="33203"/>
                        <a14:foregroundMark x1="26135" y1="72396" x2="26135" y2="69661"/>
                        <a14:foregroundMark x1="33236" y1="69922" x2="35652" y2="70313"/>
                        <a14:foregroundMark x1="35139" y1="69141" x2="37555" y2="69010"/>
                        <a14:foregroundMark x1="37555" y1="69010" x2="39239" y2="63672"/>
                        <a14:foregroundMark x1="39239" y1="63672" x2="39239" y2="63672"/>
                        <a14:foregroundMark x1="26428" y1="55990" x2="27160" y2="47135"/>
                        <a14:foregroundMark x1="27160" y1="47135" x2="27306" y2="42448"/>
                        <a14:foregroundMark x1="27306" y1="42448" x2="27160" y2="37891"/>
                        <a14:foregroundMark x1="26135" y1="54427" x2="25695" y2="62891"/>
                        <a14:foregroundMark x1="25622" y1="62370" x2="23792" y2="50130"/>
                        <a14:foregroundMark x1="23792" y1="50130" x2="22987" y2="47917"/>
                        <a14:foregroundMark x1="22987" y1="47917" x2="21669" y2="47917"/>
                        <a14:foregroundMark x1="16911" y1="44531" x2="20205" y2="44271"/>
                        <a14:foregroundMark x1="25183" y1="80990" x2="26428" y2="81250"/>
                        <a14:foregroundMark x1="26428" y1="81250" x2="18960" y2="82161"/>
                        <a14:foregroundMark x1="33455" y1="58984" x2="34993" y2="59375"/>
                        <a14:foregroundMark x1="28990" y1="73828" x2="27818" y2="80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46" t="20469" r="53570" b="17299"/>
          <a:stretch/>
        </p:blipFill>
        <p:spPr bwMode="auto">
          <a:xfrm>
            <a:off x="-1" y="1707655"/>
            <a:ext cx="2924843" cy="343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94097" y="1122298"/>
            <a:ext cx="205376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2.3 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บทบาท (</a:t>
            </a:r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Role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)</a:t>
            </a:r>
          </a:p>
        </p:txBody>
      </p:sp>
      <p:sp>
        <p:nvSpPr>
          <p:cNvPr id="11" name="Isosceles Triangle 10"/>
          <p:cNvSpPr/>
          <p:nvPr/>
        </p:nvSpPr>
        <p:spPr>
          <a:xfrm rot="5400000">
            <a:off x="795670" y="1171684"/>
            <a:ext cx="368220" cy="288032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2" name="Straight Connector 11"/>
          <p:cNvCxnSpPr/>
          <p:nvPr/>
        </p:nvCxnSpPr>
        <p:spPr>
          <a:xfrm>
            <a:off x="691748" y="1131590"/>
            <a:ext cx="0" cy="36822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131840" y="1563638"/>
            <a:ext cx="5108139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92D05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 </a:t>
            </a:r>
            <a:r>
              <a:rPr lang="en-US" sz="2400" b="1" dirty="0">
                <a:solidFill>
                  <a:srgbClr val="92D05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“</a:t>
            </a:r>
            <a:r>
              <a:rPr lang="th-TH" sz="2400" b="1" dirty="0">
                <a:solidFill>
                  <a:srgbClr val="92D05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บทบาท</a:t>
            </a:r>
            <a:r>
              <a:rPr lang="en-US" sz="2400" b="1" dirty="0">
                <a:solidFill>
                  <a:srgbClr val="92D05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”</a:t>
            </a:r>
            <a:r>
              <a:rPr lang="th-TH" sz="2400" b="1" dirty="0">
                <a:solidFill>
                  <a:srgbClr val="92D05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 </a:t>
            </a:r>
          </a:p>
          <a:p>
            <a:r>
              <a:rPr lang="th-TH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   </a:t>
            </a:r>
            <a:r>
              <a:rPr lang="th-TH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หมายถึง การกระทำหน้าที่หรือพฤติกรรมที่สังคม</a:t>
            </a:r>
          </a:p>
          <a:p>
            <a:r>
              <a:rPr lang="th-TH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     กำหนดและคาดหมายให้บุคคลกระทำหน้าที่ตาม  </a:t>
            </a:r>
            <a:br>
              <a:rPr lang="th-TH" sz="1800" dirty="0">
                <a:latin typeface="Bai Jamjuree" panose="00000500000000000000" pitchFamily="2" charset="-34"/>
                <a:cs typeface="Bai Jamjuree" panose="00000500000000000000" pitchFamily="2" charset="-34"/>
              </a:rPr>
            </a:br>
            <a:r>
              <a:rPr lang="th-TH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     สถานภาพที่ได้รับ ซึ่งจะเปลี่ยนไปตามสถานการณ์</a:t>
            </a:r>
          </a:p>
          <a:p>
            <a:r>
              <a:rPr lang="th-TH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     ต่าง ๆ รวมทั้งเป็นไปตามสถานภาพที่ตนได้รับ</a:t>
            </a:r>
          </a:p>
          <a:p>
            <a:pPr algn="thaiDist">
              <a:lnSpc>
                <a:spcPct val="150000"/>
              </a:lnSpc>
            </a:pPr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	</a:t>
            </a:r>
            <a:endParaRPr lang="th-TH" sz="18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56156" y="3363838"/>
            <a:ext cx="50882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บทบาทเป็นการปฏิบัติตนตามหน้าที่และสิทธิของ</a:t>
            </a:r>
          </a:p>
          <a:p>
            <a:pPr algn="ctr"/>
            <a:r>
              <a:rPr lang="th-TH" sz="1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ตนตามสถานภาพในสังคม 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เช่น สถานภาพเป็น</a:t>
            </a:r>
          </a:p>
          <a:p>
            <a:pPr algn="ctr"/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นักเรียน บทบาทก็คือเรียนหนงัสือ ขยันหมั่นเพียร</a:t>
            </a:r>
          </a:p>
        </p:txBody>
      </p:sp>
    </p:spTree>
    <p:extLst>
      <p:ext uri="{BB962C8B-B14F-4D97-AF65-F5344CB8AC3E}">
        <p14:creationId xmlns:p14="http://schemas.microsoft.com/office/powerpoint/2010/main" val="4101333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4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538084" y="123478"/>
            <a:ext cx="6130259" cy="576064"/>
          </a:xfrm>
          <a:prstGeom prst="roundRect">
            <a:avLst>
              <a:gd name="adj" fmla="val 47266"/>
            </a:avLst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82100" y="267494"/>
            <a:ext cx="6130259" cy="576064"/>
          </a:xfrm>
          <a:prstGeom prst="roundRect">
            <a:avLst>
              <a:gd name="adj" fmla="val 47266"/>
            </a:avLst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การจัดระเบียบทางสังคม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4097" y="1122298"/>
            <a:ext cx="2053767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2.3 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บทบาท (</a:t>
            </a:r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Role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)</a:t>
            </a:r>
          </a:p>
        </p:txBody>
      </p:sp>
      <p:sp>
        <p:nvSpPr>
          <p:cNvPr id="11" name="Isosceles Triangle 10"/>
          <p:cNvSpPr/>
          <p:nvPr/>
        </p:nvSpPr>
        <p:spPr>
          <a:xfrm rot="5400000">
            <a:off x="795670" y="1171684"/>
            <a:ext cx="368220" cy="288032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2" name="Straight Connector 11"/>
          <p:cNvCxnSpPr/>
          <p:nvPr/>
        </p:nvCxnSpPr>
        <p:spPr>
          <a:xfrm>
            <a:off x="691748" y="1131590"/>
            <a:ext cx="0" cy="36822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26172" r="18082" b="29687"/>
          <a:stretch/>
        </p:blipFill>
        <p:spPr bwMode="auto">
          <a:xfrm>
            <a:off x="2679650" y="1944966"/>
            <a:ext cx="5924798" cy="2239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73" b="82552" l="16618" r="46706">
                        <a14:foregroundMark x1="25476" y1="76693" x2="26428" y2="74089"/>
                        <a14:foregroundMark x1="39605" y1="36979" x2="38653" y2="32943"/>
                        <a14:foregroundMark x1="37116" y1="38281" x2="38726" y2="33203"/>
                        <a14:foregroundMark x1="26135" y1="72396" x2="26135" y2="69661"/>
                        <a14:foregroundMark x1="33236" y1="69922" x2="35652" y2="70313"/>
                        <a14:foregroundMark x1="35139" y1="69141" x2="37555" y2="69010"/>
                        <a14:foregroundMark x1="37555" y1="69010" x2="39239" y2="63672"/>
                        <a14:foregroundMark x1="39239" y1="63672" x2="39239" y2="63672"/>
                        <a14:foregroundMark x1="26428" y1="55990" x2="27160" y2="47135"/>
                        <a14:foregroundMark x1="27160" y1="47135" x2="27306" y2="42448"/>
                        <a14:foregroundMark x1="27306" y1="42448" x2="27160" y2="37891"/>
                        <a14:foregroundMark x1="26135" y1="54427" x2="25695" y2="62891"/>
                        <a14:foregroundMark x1="25622" y1="62370" x2="23792" y2="50130"/>
                        <a14:foregroundMark x1="23792" y1="50130" x2="22987" y2="47917"/>
                        <a14:foregroundMark x1="22987" y1="47917" x2="21669" y2="47917"/>
                        <a14:foregroundMark x1="16911" y1="44531" x2="20205" y2="44271"/>
                        <a14:foregroundMark x1="25183" y1="80990" x2="26428" y2="81250"/>
                        <a14:foregroundMark x1="26428" y1="81250" x2="18960" y2="82161"/>
                        <a14:foregroundMark x1="33455" y1="58984" x2="34993" y2="59375"/>
                        <a14:foregroundMark x1="28990" y1="73828" x2="27818" y2="80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46" t="20469" r="53570" b="17299"/>
          <a:stretch/>
        </p:blipFill>
        <p:spPr bwMode="auto">
          <a:xfrm>
            <a:off x="0" y="1995685"/>
            <a:ext cx="2679650" cy="314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394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2051720" y="123478"/>
            <a:ext cx="5132709" cy="576064"/>
          </a:xfrm>
          <a:prstGeom prst="roundRect">
            <a:avLst>
              <a:gd name="adj" fmla="val 4726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195736" y="267494"/>
            <a:ext cx="5132709" cy="576064"/>
          </a:xfrm>
          <a:prstGeom prst="roundRect">
            <a:avLst>
              <a:gd name="adj" fmla="val 47266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3.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สถาบันทางสังคม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573" b="82552" l="16618" r="46706">
                        <a14:foregroundMark x1="25476" y1="76693" x2="26428" y2="74089"/>
                        <a14:foregroundMark x1="39605" y1="36979" x2="38653" y2="32943"/>
                        <a14:foregroundMark x1="37116" y1="38281" x2="38726" y2="33203"/>
                        <a14:foregroundMark x1="26135" y1="72396" x2="26135" y2="69661"/>
                        <a14:foregroundMark x1="33236" y1="69922" x2="35652" y2="70313"/>
                        <a14:foregroundMark x1="35139" y1="69141" x2="37555" y2="69010"/>
                        <a14:foregroundMark x1="37555" y1="69010" x2="39239" y2="63672"/>
                        <a14:foregroundMark x1="39239" y1="63672" x2="39239" y2="63672"/>
                        <a14:foregroundMark x1="26428" y1="55990" x2="27160" y2="47135"/>
                        <a14:foregroundMark x1="27160" y1="47135" x2="27306" y2="42448"/>
                        <a14:foregroundMark x1="27306" y1="42448" x2="27160" y2="37891"/>
                        <a14:foregroundMark x1="26135" y1="54427" x2="25695" y2="62891"/>
                        <a14:foregroundMark x1="25622" y1="62370" x2="23792" y2="50130"/>
                        <a14:foregroundMark x1="23792" y1="50130" x2="22987" y2="47917"/>
                        <a14:foregroundMark x1="22987" y1="47917" x2="21669" y2="47917"/>
                        <a14:foregroundMark x1="16911" y1="44531" x2="20205" y2="44271"/>
                        <a14:foregroundMark x1="25183" y1="80990" x2="26428" y2="81250"/>
                        <a14:foregroundMark x1="26428" y1="81250" x2="18960" y2="82161"/>
                        <a14:foregroundMark x1="33455" y1="58984" x2="34993" y2="59375"/>
                        <a14:foregroundMark x1="28990" y1="73828" x2="27818" y2="80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46" t="20469" r="53570" b="17299"/>
          <a:stretch/>
        </p:blipFill>
        <p:spPr bwMode="auto">
          <a:xfrm>
            <a:off x="0" y="1995685"/>
            <a:ext cx="2679650" cy="314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549738" y="921702"/>
            <a:ext cx="4394981" cy="785952"/>
            <a:chOff x="2296464" y="915566"/>
            <a:chExt cx="4613498" cy="785952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37" t="18229" r="33316" b="66667"/>
            <a:stretch/>
          </p:blipFill>
          <p:spPr bwMode="auto">
            <a:xfrm>
              <a:off x="2296464" y="915566"/>
              <a:ext cx="4613498" cy="785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5004048" y="915566"/>
              <a:ext cx="792088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6" t="28069" r="17539" b="10751"/>
          <a:stretch/>
        </p:blipFill>
        <p:spPr bwMode="auto">
          <a:xfrm>
            <a:off x="2843808" y="2051144"/>
            <a:ext cx="5877689" cy="304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8952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707904" y="195486"/>
            <a:ext cx="1440160" cy="1401315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3744945" y="947504"/>
            <a:ext cx="1366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18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ครอบครัว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44" t="24404" r="17674" b="35417"/>
          <a:stretch/>
        </p:blipFill>
        <p:spPr bwMode="auto">
          <a:xfrm>
            <a:off x="2843808" y="1635646"/>
            <a:ext cx="4172514" cy="2514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67944" y="3867894"/>
            <a:ext cx="294837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Rectangle 14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ounded Rectangle 15"/>
          <p:cNvSpPr/>
          <p:nvPr/>
        </p:nvSpPr>
        <p:spPr>
          <a:xfrm>
            <a:off x="2051720" y="123478"/>
            <a:ext cx="5132709" cy="576064"/>
          </a:xfrm>
          <a:prstGeom prst="roundRect">
            <a:avLst>
              <a:gd name="adj" fmla="val 4726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195736" y="267494"/>
            <a:ext cx="5132709" cy="576064"/>
          </a:xfrm>
          <a:prstGeom prst="roundRect">
            <a:avLst>
              <a:gd name="adj" fmla="val 47266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3.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สถาบันทางสังคม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73" b="82552" l="16618" r="46706">
                        <a14:foregroundMark x1="25476" y1="76693" x2="26428" y2="74089"/>
                        <a14:foregroundMark x1="39605" y1="36979" x2="38653" y2="32943"/>
                        <a14:foregroundMark x1="37116" y1="38281" x2="38726" y2="33203"/>
                        <a14:foregroundMark x1="26135" y1="72396" x2="26135" y2="69661"/>
                        <a14:foregroundMark x1="33236" y1="69922" x2="35652" y2="70313"/>
                        <a14:foregroundMark x1="35139" y1="69141" x2="37555" y2="69010"/>
                        <a14:foregroundMark x1="37555" y1="69010" x2="39239" y2="63672"/>
                        <a14:foregroundMark x1="39239" y1="63672" x2="39239" y2="63672"/>
                        <a14:foregroundMark x1="26428" y1="55990" x2="27160" y2="47135"/>
                        <a14:foregroundMark x1="27160" y1="47135" x2="27306" y2="42448"/>
                        <a14:foregroundMark x1="27306" y1="42448" x2="27160" y2="37891"/>
                        <a14:foregroundMark x1="26135" y1="54427" x2="25695" y2="62891"/>
                        <a14:foregroundMark x1="25622" y1="62370" x2="23792" y2="50130"/>
                        <a14:foregroundMark x1="23792" y1="50130" x2="22987" y2="47917"/>
                        <a14:foregroundMark x1="22987" y1="47917" x2="21669" y2="47917"/>
                        <a14:foregroundMark x1="16911" y1="44531" x2="20205" y2="44271"/>
                        <a14:foregroundMark x1="25183" y1="80990" x2="26428" y2="81250"/>
                        <a14:foregroundMark x1="26428" y1="81250" x2="18960" y2="82161"/>
                        <a14:foregroundMark x1="33455" y1="58984" x2="34993" y2="59375"/>
                        <a14:foregroundMark x1="28990" y1="73828" x2="27818" y2="80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46" t="20469" r="53570" b="17299"/>
          <a:stretch/>
        </p:blipFill>
        <p:spPr bwMode="auto">
          <a:xfrm>
            <a:off x="0" y="1995685"/>
            <a:ext cx="2679650" cy="314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322" y="2423784"/>
            <a:ext cx="2740254" cy="274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091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707904" y="195486"/>
            <a:ext cx="1440160" cy="1401315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3746548" y="947504"/>
            <a:ext cx="136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2.</a:t>
            </a:r>
            <a:r>
              <a:rPr lang="th-TH" sz="18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การศึกษา</a:t>
            </a:r>
          </a:p>
        </p:txBody>
      </p:sp>
      <p:sp>
        <p:nvSpPr>
          <p:cNvPr id="4" name="Rectangle 3"/>
          <p:cNvSpPr/>
          <p:nvPr/>
        </p:nvSpPr>
        <p:spPr>
          <a:xfrm>
            <a:off x="4067944" y="3867894"/>
            <a:ext cx="294837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1" t="24609" r="17521" b="31424"/>
          <a:stretch/>
        </p:blipFill>
        <p:spPr bwMode="auto">
          <a:xfrm>
            <a:off x="683568" y="1779662"/>
            <a:ext cx="6774650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ounded Rectangle 16"/>
          <p:cNvSpPr/>
          <p:nvPr/>
        </p:nvSpPr>
        <p:spPr>
          <a:xfrm>
            <a:off x="2051720" y="123478"/>
            <a:ext cx="5132709" cy="576064"/>
          </a:xfrm>
          <a:prstGeom prst="roundRect">
            <a:avLst>
              <a:gd name="adj" fmla="val 4726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195736" y="267494"/>
            <a:ext cx="5132709" cy="576064"/>
          </a:xfrm>
          <a:prstGeom prst="roundRect">
            <a:avLst>
              <a:gd name="adj" fmla="val 47266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3.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สถาบันทางสังคม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765736" y="947504"/>
            <a:ext cx="2378264" cy="419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24344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707904" y="195486"/>
            <a:ext cx="1440160" cy="1401315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3801851" y="947504"/>
            <a:ext cx="12522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3. </a:t>
            </a:r>
            <a:r>
              <a:rPr lang="th-TH" sz="20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ศาสนา</a:t>
            </a:r>
          </a:p>
        </p:txBody>
      </p:sp>
      <p:sp>
        <p:nvSpPr>
          <p:cNvPr id="4" name="Rectangle 3"/>
          <p:cNvSpPr/>
          <p:nvPr/>
        </p:nvSpPr>
        <p:spPr>
          <a:xfrm>
            <a:off x="4067944" y="3867894"/>
            <a:ext cx="294837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9" t="21828" r="20644" b="9115"/>
          <a:stretch/>
        </p:blipFill>
        <p:spPr bwMode="auto">
          <a:xfrm>
            <a:off x="2415710" y="1635744"/>
            <a:ext cx="4820586" cy="295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15710" y="1347614"/>
            <a:ext cx="50010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Rectangle 12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Rounded Rectangle 13"/>
          <p:cNvSpPr/>
          <p:nvPr/>
        </p:nvSpPr>
        <p:spPr>
          <a:xfrm>
            <a:off x="2051720" y="123478"/>
            <a:ext cx="5132709" cy="576064"/>
          </a:xfrm>
          <a:prstGeom prst="roundRect">
            <a:avLst>
              <a:gd name="adj" fmla="val 4726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95736" y="267494"/>
            <a:ext cx="5132709" cy="576064"/>
          </a:xfrm>
          <a:prstGeom prst="roundRect">
            <a:avLst>
              <a:gd name="adj" fmla="val 47266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3.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สถาบันทางสังคม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73" b="82552" l="16618" r="46706">
                        <a14:foregroundMark x1="25476" y1="76693" x2="26428" y2="74089"/>
                        <a14:foregroundMark x1="39605" y1="36979" x2="38653" y2="32943"/>
                        <a14:foregroundMark x1="37116" y1="38281" x2="38726" y2="33203"/>
                        <a14:foregroundMark x1="26135" y1="72396" x2="26135" y2="69661"/>
                        <a14:foregroundMark x1="33236" y1="69922" x2="35652" y2="70313"/>
                        <a14:foregroundMark x1="35139" y1="69141" x2="37555" y2="69010"/>
                        <a14:foregroundMark x1="37555" y1="69010" x2="39239" y2="63672"/>
                        <a14:foregroundMark x1="39239" y1="63672" x2="39239" y2="63672"/>
                        <a14:foregroundMark x1="26428" y1="55990" x2="27160" y2="47135"/>
                        <a14:foregroundMark x1="27160" y1="47135" x2="27306" y2="42448"/>
                        <a14:foregroundMark x1="27306" y1="42448" x2="27160" y2="37891"/>
                        <a14:foregroundMark x1="26135" y1="54427" x2="25695" y2="62891"/>
                        <a14:foregroundMark x1="25622" y1="62370" x2="23792" y2="50130"/>
                        <a14:foregroundMark x1="23792" y1="50130" x2="22987" y2="47917"/>
                        <a14:foregroundMark x1="22987" y1="47917" x2="21669" y2="47917"/>
                        <a14:foregroundMark x1="16911" y1="44531" x2="20205" y2="44271"/>
                        <a14:foregroundMark x1="25183" y1="80990" x2="26428" y2="81250"/>
                        <a14:foregroundMark x1="26428" y1="81250" x2="18960" y2="82161"/>
                        <a14:foregroundMark x1="33455" y1="58984" x2="34993" y2="59375"/>
                        <a14:foregroundMark x1="28990" y1="73828" x2="27818" y2="80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46" t="20469" r="53570" b="17299"/>
          <a:stretch/>
        </p:blipFill>
        <p:spPr bwMode="auto">
          <a:xfrm>
            <a:off x="0" y="1995685"/>
            <a:ext cx="2679650" cy="314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765736" y="947504"/>
            <a:ext cx="2378264" cy="4195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407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707904" y="195486"/>
            <a:ext cx="1440160" cy="1401315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3733724" y="947504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4. </a:t>
            </a:r>
            <a:r>
              <a:rPr lang="th-TH" sz="18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เศรษฐกิจ</a:t>
            </a:r>
          </a:p>
        </p:txBody>
      </p:sp>
      <p:sp>
        <p:nvSpPr>
          <p:cNvPr id="4" name="Rectangle 3"/>
          <p:cNvSpPr/>
          <p:nvPr/>
        </p:nvSpPr>
        <p:spPr>
          <a:xfrm>
            <a:off x="4067944" y="3867894"/>
            <a:ext cx="294837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Rectangle 1"/>
          <p:cNvSpPr/>
          <p:nvPr/>
        </p:nvSpPr>
        <p:spPr>
          <a:xfrm>
            <a:off x="2415710" y="1347614"/>
            <a:ext cx="50010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5" t="33594" r="17862" b="25000"/>
          <a:stretch/>
        </p:blipFill>
        <p:spPr bwMode="auto">
          <a:xfrm>
            <a:off x="2555776" y="2577396"/>
            <a:ext cx="6019750" cy="213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4" t="20469" r="17204" b="69469"/>
          <a:stretch/>
        </p:blipFill>
        <p:spPr bwMode="auto">
          <a:xfrm>
            <a:off x="683568" y="1686659"/>
            <a:ext cx="7809707" cy="66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Rounded Rectangle 16"/>
          <p:cNvSpPr/>
          <p:nvPr/>
        </p:nvSpPr>
        <p:spPr>
          <a:xfrm>
            <a:off x="2051720" y="123478"/>
            <a:ext cx="5132709" cy="576064"/>
          </a:xfrm>
          <a:prstGeom prst="roundRect">
            <a:avLst>
              <a:gd name="adj" fmla="val 4726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195736" y="267494"/>
            <a:ext cx="5132709" cy="576064"/>
          </a:xfrm>
          <a:prstGeom prst="roundRect">
            <a:avLst>
              <a:gd name="adj" fmla="val 47266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3.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สถาบันทางสังคม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573" b="82552" l="16618" r="46706">
                        <a14:foregroundMark x1="25476" y1="76693" x2="26428" y2="74089"/>
                        <a14:foregroundMark x1="39605" y1="36979" x2="38653" y2="32943"/>
                        <a14:foregroundMark x1="37116" y1="38281" x2="38726" y2="33203"/>
                        <a14:foregroundMark x1="26135" y1="72396" x2="26135" y2="69661"/>
                        <a14:foregroundMark x1="33236" y1="69922" x2="35652" y2="70313"/>
                        <a14:foregroundMark x1="35139" y1="69141" x2="37555" y2="69010"/>
                        <a14:foregroundMark x1="37555" y1="69010" x2="39239" y2="63672"/>
                        <a14:foregroundMark x1="39239" y1="63672" x2="39239" y2="63672"/>
                        <a14:foregroundMark x1="26428" y1="55990" x2="27160" y2="47135"/>
                        <a14:foregroundMark x1="27160" y1="47135" x2="27306" y2="42448"/>
                        <a14:foregroundMark x1="27306" y1="42448" x2="27160" y2="37891"/>
                        <a14:foregroundMark x1="26135" y1="54427" x2="25695" y2="62891"/>
                        <a14:foregroundMark x1="25622" y1="62370" x2="23792" y2="50130"/>
                        <a14:foregroundMark x1="23792" y1="50130" x2="22987" y2="47917"/>
                        <a14:foregroundMark x1="22987" y1="47917" x2="21669" y2="47917"/>
                        <a14:foregroundMark x1="16911" y1="44531" x2="20205" y2="44271"/>
                        <a14:foregroundMark x1="25183" y1="80990" x2="26428" y2="81250"/>
                        <a14:foregroundMark x1="26428" y1="81250" x2="18960" y2="82161"/>
                        <a14:foregroundMark x1="33455" y1="58984" x2="34993" y2="59375"/>
                        <a14:foregroundMark x1="28990" y1="73828" x2="27818" y2="80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46" t="20469" r="53570" b="17299"/>
          <a:stretch/>
        </p:blipFill>
        <p:spPr bwMode="auto">
          <a:xfrm>
            <a:off x="0" y="2305738"/>
            <a:ext cx="2415710" cy="283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2934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707904" y="195486"/>
            <a:ext cx="1656184" cy="1491173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3851920" y="843558"/>
            <a:ext cx="1422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5. </a:t>
            </a:r>
            <a:r>
              <a:rPr lang="th-TH" sz="18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การเมือง</a:t>
            </a:r>
          </a:p>
          <a:p>
            <a:pPr algn="ctr"/>
            <a:r>
              <a:rPr lang="th-TH" sz="18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การปกครอง</a:t>
            </a:r>
          </a:p>
        </p:txBody>
      </p:sp>
      <p:sp>
        <p:nvSpPr>
          <p:cNvPr id="4" name="Rectangle 3"/>
          <p:cNvSpPr/>
          <p:nvPr/>
        </p:nvSpPr>
        <p:spPr>
          <a:xfrm>
            <a:off x="4067944" y="3867894"/>
            <a:ext cx="294837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Rectangle 1"/>
          <p:cNvSpPr/>
          <p:nvPr/>
        </p:nvSpPr>
        <p:spPr>
          <a:xfrm>
            <a:off x="2415710" y="1347614"/>
            <a:ext cx="50010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5" t="31520" r="48462" b="32031"/>
          <a:stretch/>
        </p:blipFill>
        <p:spPr bwMode="auto">
          <a:xfrm>
            <a:off x="2307381" y="1864990"/>
            <a:ext cx="4280843" cy="250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61" b="100000" l="9863" r="89976">
                        <a14:foregroundMark x1="44058" y1="34438" x2="49636" y2="42199"/>
                        <a14:foregroundMark x1="50040" y1="42199" x2="54082" y2="37429"/>
                        <a14:foregroundMark x1="54082" y1="37429" x2="54082" y2="34842"/>
                        <a14:foregroundMark x1="54082" y1="34842" x2="45190" y2="36297"/>
                        <a14:foregroundMark x1="45594" y1="36297" x2="48504" y2="46645"/>
                        <a14:foregroundMark x1="48504" y1="46645" x2="53355" y2="44786"/>
                        <a14:foregroundMark x1="53355" y1="44786" x2="53355" y2="41148"/>
                        <a14:foregroundMark x1="53355" y1="41148" x2="50040" y2="270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2" y="2211710"/>
            <a:ext cx="2524230" cy="252423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ounded Rectangle 15"/>
          <p:cNvSpPr/>
          <p:nvPr/>
        </p:nvSpPr>
        <p:spPr>
          <a:xfrm>
            <a:off x="2051720" y="123478"/>
            <a:ext cx="5132709" cy="576064"/>
          </a:xfrm>
          <a:prstGeom prst="roundRect">
            <a:avLst>
              <a:gd name="adj" fmla="val 4726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195736" y="267494"/>
            <a:ext cx="5132709" cy="576064"/>
          </a:xfrm>
          <a:prstGeom prst="roundRect">
            <a:avLst>
              <a:gd name="adj" fmla="val 47266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3.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สถาบันทางสังคม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26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707904" y="195487"/>
            <a:ext cx="1656184" cy="1404156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3743151" y="915566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6. </a:t>
            </a:r>
            <a:r>
              <a:rPr lang="th-TH" sz="18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นันทนาการ</a:t>
            </a:r>
          </a:p>
        </p:txBody>
      </p:sp>
      <p:sp>
        <p:nvSpPr>
          <p:cNvPr id="4" name="Rectangle 3"/>
          <p:cNvSpPr/>
          <p:nvPr/>
        </p:nvSpPr>
        <p:spPr>
          <a:xfrm>
            <a:off x="4067944" y="3867894"/>
            <a:ext cx="294837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Rectangle 1"/>
          <p:cNvSpPr/>
          <p:nvPr/>
        </p:nvSpPr>
        <p:spPr>
          <a:xfrm>
            <a:off x="2415710" y="1347614"/>
            <a:ext cx="50010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30209" r="45339" b="38542"/>
          <a:stretch/>
        </p:blipFill>
        <p:spPr bwMode="auto">
          <a:xfrm>
            <a:off x="2051720" y="1923678"/>
            <a:ext cx="4536504" cy="209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Rounded Rectangle 14"/>
          <p:cNvSpPr/>
          <p:nvPr/>
        </p:nvSpPr>
        <p:spPr>
          <a:xfrm>
            <a:off x="2051720" y="123478"/>
            <a:ext cx="5132709" cy="576064"/>
          </a:xfrm>
          <a:prstGeom prst="roundRect">
            <a:avLst>
              <a:gd name="adj" fmla="val 4726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95736" y="267494"/>
            <a:ext cx="5132709" cy="576064"/>
          </a:xfrm>
          <a:prstGeom prst="roundRect">
            <a:avLst>
              <a:gd name="adj" fmla="val 47266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3.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สถาบันทางสังคม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3" y="1486946"/>
            <a:ext cx="3888431" cy="38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40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1" r="2255"/>
          <a:stretch/>
        </p:blipFill>
        <p:spPr>
          <a:xfrm>
            <a:off x="0" y="-20538"/>
            <a:ext cx="9143999" cy="5164038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t="1913" b="8174"/>
          <a:stretch/>
        </p:blipFill>
        <p:spPr>
          <a:xfrm>
            <a:off x="203495" y="13916"/>
            <a:ext cx="4008465" cy="500258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0" b="23929" l="51652" r="92601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36" t="4445" r="6983" b="76296"/>
          <a:stretch/>
        </p:blipFill>
        <p:spPr>
          <a:xfrm>
            <a:off x="4572000" y="292753"/>
            <a:ext cx="3079453" cy="12708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8024" y="633629"/>
            <a:ext cx="25362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สาระการเรียนรู้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2648" y="1631578"/>
            <a:ext cx="50818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24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สังคม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2. </a:t>
            </a:r>
            <a:r>
              <a:rPr lang="th-TH" sz="24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การจัดระเบียบทางสังคม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3. </a:t>
            </a:r>
            <a:r>
              <a:rPr lang="th-TH" sz="24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สถาบันทางสังคม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4. </a:t>
            </a:r>
            <a:r>
              <a:rPr lang="th-TH" sz="24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ความสัมพันธ์ของสถาบันทางสังคม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563888" y="1923678"/>
            <a:ext cx="0" cy="1800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531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707904" y="195487"/>
            <a:ext cx="1656184" cy="1404156"/>
          </a:xfrm>
          <a:prstGeom prst="ellipse">
            <a:avLst/>
          </a:prstGeom>
          <a:solidFill>
            <a:srgbClr val="92D050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TextBox 10"/>
          <p:cNvSpPr txBox="1"/>
          <p:nvPr/>
        </p:nvSpPr>
        <p:spPr>
          <a:xfrm>
            <a:off x="3824103" y="915566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7. </a:t>
            </a:r>
            <a:r>
              <a:rPr lang="th-TH" sz="1800" b="1" dirty="0">
                <a:solidFill>
                  <a:schemeClr val="bg1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สื่อมวลชน</a:t>
            </a:r>
          </a:p>
        </p:txBody>
      </p:sp>
      <p:sp>
        <p:nvSpPr>
          <p:cNvPr id="4" name="Rectangle 3"/>
          <p:cNvSpPr/>
          <p:nvPr/>
        </p:nvSpPr>
        <p:spPr>
          <a:xfrm>
            <a:off x="4067944" y="3867894"/>
            <a:ext cx="294837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Rectangle 1"/>
          <p:cNvSpPr/>
          <p:nvPr/>
        </p:nvSpPr>
        <p:spPr>
          <a:xfrm>
            <a:off x="2415710" y="1347614"/>
            <a:ext cx="500106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9" t="29687" r="46074" b="29687"/>
          <a:stretch/>
        </p:blipFill>
        <p:spPr bwMode="auto">
          <a:xfrm>
            <a:off x="1899275" y="1707654"/>
            <a:ext cx="4544933" cy="273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Rounded Rectangle 14"/>
          <p:cNvSpPr/>
          <p:nvPr/>
        </p:nvSpPr>
        <p:spPr>
          <a:xfrm>
            <a:off x="2051720" y="123478"/>
            <a:ext cx="5132709" cy="576064"/>
          </a:xfrm>
          <a:prstGeom prst="roundRect">
            <a:avLst>
              <a:gd name="adj" fmla="val 47266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95736" y="267494"/>
            <a:ext cx="5132709" cy="576064"/>
          </a:xfrm>
          <a:prstGeom prst="roundRect">
            <a:avLst>
              <a:gd name="adj" fmla="val 47266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3.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สถาบันทางสังคม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5" b="100000" l="9935" r="899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2475998"/>
            <a:ext cx="2668246" cy="266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255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043609" y="123478"/>
            <a:ext cx="6984775" cy="576064"/>
          </a:xfrm>
          <a:prstGeom prst="roundRect">
            <a:avLst>
              <a:gd name="adj" fmla="val 47266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87625" y="267494"/>
            <a:ext cx="6984775" cy="576064"/>
          </a:xfrm>
          <a:prstGeom prst="roundRect">
            <a:avLst>
              <a:gd name="adj" fmla="val 47266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4.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ความสัมพันธ์ของสถาบันทางสังคม</a:t>
            </a:r>
          </a:p>
        </p:txBody>
      </p:sp>
      <p:sp>
        <p:nvSpPr>
          <p:cNvPr id="4" name="Rectangle 3"/>
          <p:cNvSpPr/>
          <p:nvPr/>
        </p:nvSpPr>
        <p:spPr>
          <a:xfrm>
            <a:off x="4067944" y="3867894"/>
            <a:ext cx="294837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 t="10153" r="8360" b="3427"/>
          <a:stretch/>
        </p:blipFill>
        <p:spPr>
          <a:xfrm>
            <a:off x="5292080" y="1143607"/>
            <a:ext cx="3096344" cy="322834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15616" y="1059582"/>
            <a:ext cx="4045642" cy="3312368"/>
            <a:chOff x="1115616" y="1059582"/>
            <a:chExt cx="4045642" cy="3312368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44" t="22420" r="47459" b="25595"/>
            <a:stretch/>
          </p:blipFill>
          <p:spPr bwMode="auto">
            <a:xfrm>
              <a:off x="1115616" y="1059582"/>
              <a:ext cx="4045642" cy="331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4283968" y="4119922"/>
              <a:ext cx="877290" cy="2520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159713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2" t="18229" r="50366" b="21875"/>
          <a:stretch/>
        </p:blipFill>
        <p:spPr bwMode="auto">
          <a:xfrm>
            <a:off x="899592" y="843558"/>
            <a:ext cx="356909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3491880" y="123478"/>
            <a:ext cx="1944216" cy="576064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35896" y="267494"/>
            <a:ext cx="1944216" cy="576064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สังคม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4" t="5200" r="6795" b="54568"/>
          <a:stretch/>
        </p:blipFill>
        <p:spPr>
          <a:xfrm>
            <a:off x="4696858" y="1779662"/>
            <a:ext cx="2467430" cy="206930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292080" y="1635646"/>
            <a:ext cx="225603" cy="21602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Oval 12"/>
          <p:cNvSpPr/>
          <p:nvPr/>
        </p:nvSpPr>
        <p:spPr>
          <a:xfrm>
            <a:off x="6450297" y="1114067"/>
            <a:ext cx="713991" cy="75308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Oval 13"/>
          <p:cNvSpPr/>
          <p:nvPr/>
        </p:nvSpPr>
        <p:spPr>
          <a:xfrm>
            <a:off x="5517682" y="3848968"/>
            <a:ext cx="112802" cy="10801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27883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3491880" y="123478"/>
            <a:ext cx="1944216" cy="576064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35896" y="267494"/>
            <a:ext cx="1944216" cy="576064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สังคม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4" t="5200" r="6795" b="54568"/>
          <a:stretch/>
        </p:blipFill>
        <p:spPr>
          <a:xfrm>
            <a:off x="4696858" y="1779662"/>
            <a:ext cx="2467430" cy="206930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292080" y="1635646"/>
            <a:ext cx="225603" cy="21602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Oval 12"/>
          <p:cNvSpPr/>
          <p:nvPr/>
        </p:nvSpPr>
        <p:spPr>
          <a:xfrm>
            <a:off x="6450297" y="1114067"/>
            <a:ext cx="713991" cy="75308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Oval 13"/>
          <p:cNvSpPr/>
          <p:nvPr/>
        </p:nvSpPr>
        <p:spPr>
          <a:xfrm>
            <a:off x="5517682" y="3848968"/>
            <a:ext cx="112802" cy="10801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0" t="17659" r="38647" b="71032"/>
          <a:stretch/>
        </p:blipFill>
        <p:spPr bwMode="auto">
          <a:xfrm>
            <a:off x="705364" y="932490"/>
            <a:ext cx="4946756" cy="70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66520" y="1919610"/>
            <a:ext cx="36215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มนุษย์มีความจำเป็นในการ</a:t>
            </a:r>
          </a:p>
          <a:p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เลี้ยงดูทารก</a:t>
            </a:r>
          </a:p>
          <a:p>
            <a:endParaRPr lang="th-TH" sz="18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  <a:p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2. 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มนุษย์มีความจำเป็นในการ</a:t>
            </a:r>
          </a:p>
          <a:p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ตอบสนองความต้องการของตนเอง</a:t>
            </a:r>
          </a:p>
          <a:p>
            <a:endParaRPr lang="th-TH" sz="18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  <a:p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3. 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มนุษย์มีความจำเป็นในการ</a:t>
            </a:r>
          </a:p>
          <a:p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สร้างสรรค์และถ่ายทอดวัฒนธรรม</a:t>
            </a:r>
          </a:p>
        </p:txBody>
      </p:sp>
      <p:sp>
        <p:nvSpPr>
          <p:cNvPr id="15" name="Plus 14"/>
          <p:cNvSpPr/>
          <p:nvPr/>
        </p:nvSpPr>
        <p:spPr>
          <a:xfrm>
            <a:off x="827584" y="1995686"/>
            <a:ext cx="225603" cy="216024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Plus 15"/>
          <p:cNvSpPr/>
          <p:nvPr/>
        </p:nvSpPr>
        <p:spPr>
          <a:xfrm>
            <a:off x="827584" y="2787774"/>
            <a:ext cx="225603" cy="216024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Plus 16"/>
          <p:cNvSpPr/>
          <p:nvPr/>
        </p:nvSpPr>
        <p:spPr>
          <a:xfrm>
            <a:off x="827584" y="3651870"/>
            <a:ext cx="225603" cy="216024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15731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3491880" y="123478"/>
            <a:ext cx="1944216" cy="576064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35896" y="267494"/>
            <a:ext cx="1944216" cy="576064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สังคม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844" b="94661" l="63690" r="90410">
                        <a14:foregroundMark x1="87701" y1="66406" x2="87848" y2="94010"/>
                        <a14:foregroundMark x1="70717" y1="93229" x2="70498" y2="86068"/>
                        <a14:foregroundMark x1="77013" y1="83333" x2="83821" y2="81901"/>
                        <a14:foregroundMark x1="72328" y1="65625" x2="78551" y2="65234"/>
                        <a14:foregroundMark x1="79356" y1="60938" x2="83016" y2="60938"/>
                        <a14:foregroundMark x1="78111" y1="62630" x2="78111" y2="59896"/>
                        <a14:foregroundMark x1="85139" y1="59505" x2="89019" y2="57682"/>
                        <a14:foregroundMark x1="72108" y1="93750" x2="79649" y2="94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09" t="14844" r="10910" b="5196"/>
          <a:stretch/>
        </p:blipFill>
        <p:spPr bwMode="auto">
          <a:xfrm>
            <a:off x="6450297" y="390972"/>
            <a:ext cx="2693703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4" t="5200" r="6795" b="54568"/>
          <a:stretch/>
        </p:blipFill>
        <p:spPr>
          <a:xfrm>
            <a:off x="4696858" y="1779662"/>
            <a:ext cx="2467430" cy="206930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292080" y="1635646"/>
            <a:ext cx="225603" cy="21602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Oval 12"/>
          <p:cNvSpPr/>
          <p:nvPr/>
        </p:nvSpPr>
        <p:spPr>
          <a:xfrm>
            <a:off x="6450297" y="1114067"/>
            <a:ext cx="713991" cy="753089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Oval 13"/>
          <p:cNvSpPr/>
          <p:nvPr/>
        </p:nvSpPr>
        <p:spPr>
          <a:xfrm>
            <a:off x="5517682" y="3848968"/>
            <a:ext cx="112802" cy="10801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TextBox 1"/>
          <p:cNvSpPr txBox="1"/>
          <p:nvPr/>
        </p:nvSpPr>
        <p:spPr>
          <a:xfrm>
            <a:off x="1171328" y="1779662"/>
            <a:ext cx="361669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16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กำหนดระเบียบแบบแผน</a:t>
            </a:r>
          </a:p>
          <a:p>
            <a:r>
              <a:rPr lang="en-US" sz="16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2. </a:t>
            </a:r>
            <a:r>
              <a:rPr lang="th-TH" sz="16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จัดให้มีการอบรมเรียนรู้</a:t>
            </a:r>
          </a:p>
          <a:p>
            <a:r>
              <a:rPr lang="th-TH" sz="16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ระเบียบแบบแผนของสังคม</a:t>
            </a:r>
          </a:p>
          <a:p>
            <a:r>
              <a:rPr lang="en-US" sz="16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3. </a:t>
            </a:r>
            <a:r>
              <a:rPr lang="th-TH" sz="16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สร้างและพัฒนาวัฒนธรรมของสังคม</a:t>
            </a:r>
          </a:p>
          <a:p>
            <a:r>
              <a:rPr lang="en-US" sz="16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4. </a:t>
            </a:r>
            <a:r>
              <a:rPr lang="th-TH" sz="16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ผลิตสมาชิกใหม่</a:t>
            </a:r>
          </a:p>
          <a:p>
            <a:r>
              <a:rPr lang="en-US" sz="16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5. </a:t>
            </a:r>
            <a:r>
              <a:rPr lang="th-TH" sz="16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ผลิตสินค้าและบริการ</a:t>
            </a:r>
          </a:p>
          <a:p>
            <a:r>
              <a:rPr lang="en-US" sz="16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6. </a:t>
            </a:r>
            <a:r>
              <a:rPr lang="th-TH" sz="16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ให้บริการและสวัสดิการ</a:t>
            </a:r>
          </a:p>
          <a:p>
            <a:r>
              <a:rPr lang="th-TH" sz="16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แก่สมาชิกในสังคม</a:t>
            </a:r>
          </a:p>
          <a:p>
            <a:r>
              <a:rPr lang="en-US" sz="16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7. </a:t>
            </a:r>
            <a:r>
              <a:rPr lang="th-TH" sz="16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การควบคุมสังคม</a:t>
            </a:r>
          </a:p>
          <a:p>
            <a:r>
              <a:rPr lang="en-US" sz="16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8. </a:t>
            </a:r>
            <a:r>
              <a:rPr lang="th-TH" sz="16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การปลูกฝังจิตสำนึกที่ดีให้</a:t>
            </a:r>
          </a:p>
          <a:p>
            <a:r>
              <a:rPr lang="th-TH" sz="16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แก่สมชิกในสังคม</a:t>
            </a:r>
          </a:p>
        </p:txBody>
      </p:sp>
      <p:sp>
        <p:nvSpPr>
          <p:cNvPr id="15" name="Plus 14"/>
          <p:cNvSpPr/>
          <p:nvPr/>
        </p:nvSpPr>
        <p:spPr>
          <a:xfrm>
            <a:off x="883296" y="1851670"/>
            <a:ext cx="225603" cy="216024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Plus 15"/>
          <p:cNvSpPr/>
          <p:nvPr/>
        </p:nvSpPr>
        <p:spPr>
          <a:xfrm>
            <a:off x="883296" y="2067694"/>
            <a:ext cx="225603" cy="216024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Plus 16"/>
          <p:cNvSpPr/>
          <p:nvPr/>
        </p:nvSpPr>
        <p:spPr>
          <a:xfrm>
            <a:off x="883296" y="2571750"/>
            <a:ext cx="225603" cy="216024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6" t="39586" r="26264" b="49219"/>
          <a:stretch/>
        </p:blipFill>
        <p:spPr bwMode="auto">
          <a:xfrm>
            <a:off x="814357" y="915566"/>
            <a:ext cx="4117684" cy="7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Plus 17"/>
          <p:cNvSpPr/>
          <p:nvPr/>
        </p:nvSpPr>
        <p:spPr>
          <a:xfrm>
            <a:off x="883296" y="2787774"/>
            <a:ext cx="225603" cy="216024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Plus 18"/>
          <p:cNvSpPr/>
          <p:nvPr/>
        </p:nvSpPr>
        <p:spPr>
          <a:xfrm>
            <a:off x="883296" y="3003798"/>
            <a:ext cx="225603" cy="216024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Plus 19"/>
          <p:cNvSpPr/>
          <p:nvPr/>
        </p:nvSpPr>
        <p:spPr>
          <a:xfrm>
            <a:off x="883296" y="3219822"/>
            <a:ext cx="225603" cy="216024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Plus 20"/>
          <p:cNvSpPr/>
          <p:nvPr/>
        </p:nvSpPr>
        <p:spPr>
          <a:xfrm>
            <a:off x="883296" y="3795886"/>
            <a:ext cx="225603" cy="216024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Plus 21"/>
          <p:cNvSpPr/>
          <p:nvPr/>
        </p:nvSpPr>
        <p:spPr>
          <a:xfrm>
            <a:off x="883296" y="4011910"/>
            <a:ext cx="225603" cy="216024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64290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3491880" y="123478"/>
            <a:ext cx="1944216" cy="576064"/>
          </a:xfrm>
          <a:prstGeom prst="roundRect">
            <a:avLst>
              <a:gd name="adj" fmla="val 47266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35896" y="267494"/>
            <a:ext cx="1944216" cy="576064"/>
          </a:xfrm>
          <a:prstGeom prst="roundRect">
            <a:avLst>
              <a:gd name="adj" fmla="val 47266"/>
            </a:avLst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สังคม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7" t="22359" r="44937" b="66979"/>
          <a:stretch/>
        </p:blipFill>
        <p:spPr bwMode="auto">
          <a:xfrm>
            <a:off x="899592" y="843557"/>
            <a:ext cx="3924436" cy="61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755576" y="3786594"/>
            <a:ext cx="174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2. 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ความสัมพันธ์</a:t>
            </a:r>
          </a:p>
        </p:txBody>
      </p:sp>
      <p:sp>
        <p:nvSpPr>
          <p:cNvPr id="33" name="Plus 32"/>
          <p:cNvSpPr/>
          <p:nvPr/>
        </p:nvSpPr>
        <p:spPr>
          <a:xfrm>
            <a:off x="1538085" y="3477076"/>
            <a:ext cx="225603" cy="216024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TextBox 33"/>
          <p:cNvSpPr txBox="1"/>
          <p:nvPr/>
        </p:nvSpPr>
        <p:spPr>
          <a:xfrm>
            <a:off x="6862298" y="2058402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3. 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ประชากร</a:t>
            </a:r>
          </a:p>
        </p:txBody>
      </p:sp>
      <p:sp>
        <p:nvSpPr>
          <p:cNvPr id="35" name="Plus 34"/>
          <p:cNvSpPr/>
          <p:nvPr/>
        </p:nvSpPr>
        <p:spPr>
          <a:xfrm>
            <a:off x="7414190" y="1748884"/>
            <a:ext cx="225603" cy="216024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Plus 36"/>
          <p:cNvSpPr/>
          <p:nvPr/>
        </p:nvSpPr>
        <p:spPr>
          <a:xfrm>
            <a:off x="7235572" y="3632125"/>
            <a:ext cx="225603" cy="216024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5" name="Straight Connector 4"/>
          <p:cNvCxnSpPr/>
          <p:nvPr/>
        </p:nvCxnSpPr>
        <p:spPr>
          <a:xfrm>
            <a:off x="1115616" y="2931790"/>
            <a:ext cx="6840760" cy="0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4608004" y="1563638"/>
            <a:ext cx="18876" cy="3125678"/>
          </a:xfrm>
          <a:prstGeom prst="line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8" name="Rectangle 2047"/>
          <p:cNvSpPr/>
          <p:nvPr/>
        </p:nvSpPr>
        <p:spPr>
          <a:xfrm>
            <a:off x="2627784" y="1707654"/>
            <a:ext cx="1728192" cy="9558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4" name="Rectangle 43"/>
          <p:cNvSpPr/>
          <p:nvPr/>
        </p:nvSpPr>
        <p:spPr>
          <a:xfrm>
            <a:off x="4824028" y="3107163"/>
            <a:ext cx="1728192" cy="9558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5" name="Rectangle 44"/>
          <p:cNvSpPr/>
          <p:nvPr/>
        </p:nvSpPr>
        <p:spPr>
          <a:xfrm>
            <a:off x="2627784" y="3128069"/>
            <a:ext cx="1728192" cy="9558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6" name="Rectangle 45"/>
          <p:cNvSpPr/>
          <p:nvPr/>
        </p:nvSpPr>
        <p:spPr>
          <a:xfrm>
            <a:off x="4932040" y="1707654"/>
            <a:ext cx="1728192" cy="9558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67" b="71094" l="26647" r="68155">
                        <a14:foregroundMark x1="61567" y1="30599" x2="63616" y2="28646"/>
                        <a14:foregroundMark x1="63470" y1="28516" x2="62884" y2="27865"/>
                        <a14:foregroundMark x1="62884" y1="27865" x2="63616" y2="27865"/>
                        <a14:foregroundMark x1="63104" y1="27865" x2="62445" y2="27995"/>
                        <a14:foregroundMark x1="62445" y1="28125" x2="61786" y2="29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21" t="16532" r="31406" b="28125"/>
          <a:stretch/>
        </p:blipFill>
        <p:spPr bwMode="auto">
          <a:xfrm>
            <a:off x="2915816" y="1635646"/>
            <a:ext cx="3816424" cy="283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331640" y="2017172"/>
            <a:ext cx="1292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1. 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พื้นที่หรือ</a:t>
            </a:r>
          </a:p>
          <a:p>
            <a:pPr algn="ctr"/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อาณาเขต</a:t>
            </a:r>
          </a:p>
        </p:txBody>
      </p:sp>
      <p:sp>
        <p:nvSpPr>
          <p:cNvPr id="24" name="Plus 23"/>
          <p:cNvSpPr/>
          <p:nvPr/>
        </p:nvSpPr>
        <p:spPr>
          <a:xfrm>
            <a:off x="1894322" y="1707654"/>
            <a:ext cx="225603" cy="216024"/>
          </a:xfrm>
          <a:prstGeom prst="mathPlus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TextBox 35"/>
          <p:cNvSpPr txBox="1"/>
          <p:nvPr/>
        </p:nvSpPr>
        <p:spPr>
          <a:xfrm>
            <a:off x="6294454" y="3941643"/>
            <a:ext cx="2165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4. 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มีการจัดการ</a:t>
            </a:r>
          </a:p>
          <a:p>
            <a:pPr algn="ctr"/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โครงสร้างทางสังคม</a:t>
            </a:r>
          </a:p>
        </p:txBody>
      </p:sp>
    </p:spTree>
    <p:extLst>
      <p:ext uri="{BB962C8B-B14F-4D97-AF65-F5344CB8AC3E}">
        <p14:creationId xmlns:p14="http://schemas.microsoft.com/office/powerpoint/2010/main" val="2016706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/>
      <p:bldP spid="35" grpId="0" animBg="1"/>
      <p:bldP spid="37" grpId="0" animBg="1"/>
      <p:bldP spid="2048" grpId="0" animBg="1"/>
      <p:bldP spid="44" grpId="0" animBg="1"/>
      <p:bldP spid="45" grpId="0" animBg="1"/>
      <p:bldP spid="46" grpId="0" animBg="1"/>
      <p:bldP spid="23" grpId="0"/>
      <p:bldP spid="24" grpId="0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538084" y="123478"/>
            <a:ext cx="6130259" cy="576064"/>
          </a:xfrm>
          <a:prstGeom prst="roundRect">
            <a:avLst>
              <a:gd name="adj" fmla="val 47266"/>
            </a:avLst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82100" y="267494"/>
            <a:ext cx="6130259" cy="576064"/>
          </a:xfrm>
          <a:prstGeom prst="roundRect">
            <a:avLst>
              <a:gd name="adj" fmla="val 47266"/>
            </a:avLst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การจัดระเบียบทางสังคม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970132" y="1099274"/>
            <a:ext cx="6490300" cy="3416692"/>
            <a:chOff x="1682100" y="1099274"/>
            <a:chExt cx="6706324" cy="3524704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87" t="21354" r="18302" b="17187"/>
            <a:stretch/>
          </p:blipFill>
          <p:spPr bwMode="auto">
            <a:xfrm>
              <a:off x="1979712" y="1099274"/>
              <a:ext cx="6408712" cy="3416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682100" y="4443958"/>
              <a:ext cx="2601868" cy="1800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73" b="82552" l="16618" r="46706">
                        <a14:foregroundMark x1="25476" y1="76693" x2="26428" y2="74089"/>
                        <a14:foregroundMark x1="39605" y1="36979" x2="38653" y2="32943"/>
                        <a14:foregroundMark x1="37116" y1="38281" x2="38726" y2="33203"/>
                        <a14:foregroundMark x1="26135" y1="72396" x2="26135" y2="69661"/>
                        <a14:foregroundMark x1="33236" y1="69922" x2="35652" y2="70313"/>
                        <a14:foregroundMark x1="35139" y1="69141" x2="37555" y2="69010"/>
                        <a14:foregroundMark x1="37555" y1="69010" x2="39239" y2="63672"/>
                        <a14:foregroundMark x1="39239" y1="63672" x2="39239" y2="63672"/>
                        <a14:foregroundMark x1="26428" y1="55990" x2="27160" y2="47135"/>
                        <a14:foregroundMark x1="27160" y1="47135" x2="27306" y2="42448"/>
                        <a14:foregroundMark x1="27306" y1="42448" x2="27160" y2="37891"/>
                        <a14:foregroundMark x1="26135" y1="54427" x2="25695" y2="62891"/>
                        <a14:foregroundMark x1="25622" y1="62370" x2="23792" y2="50130"/>
                        <a14:foregroundMark x1="23792" y1="50130" x2="22987" y2="47917"/>
                        <a14:foregroundMark x1="22987" y1="47917" x2="21669" y2="47917"/>
                        <a14:foregroundMark x1="16911" y1="44531" x2="20205" y2="44271"/>
                        <a14:foregroundMark x1="25183" y1="80990" x2="26428" y2="81250"/>
                        <a14:foregroundMark x1="26428" y1="81250" x2="18960" y2="82161"/>
                        <a14:foregroundMark x1="33455" y1="58984" x2="34993" y2="59375"/>
                        <a14:foregroundMark x1="28990" y1="73828" x2="27818" y2="80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46" t="20469" r="53570" b="17299"/>
          <a:stretch/>
        </p:blipFill>
        <p:spPr bwMode="auto">
          <a:xfrm>
            <a:off x="-468560" y="2013721"/>
            <a:ext cx="2664296" cy="3129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847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CB7863F-9D35-49EC-AD4A-DDB1EBDCD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/>
              <a:t>ใบงานที่ 1 การจัดระเบียบทางสังคม </a:t>
            </a:r>
            <a:br>
              <a:rPr lang="th-TH" dirty="0"/>
            </a:br>
            <a:r>
              <a:rPr lang="th-TH" dirty="0"/>
              <a:t>ชื่อประเทศ..............................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57101AD-CDF1-4E7C-9955-75083065C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275606"/>
            <a:ext cx="8229600" cy="3394472"/>
          </a:xfrm>
        </p:spPr>
        <p:txBody>
          <a:bodyPr>
            <a:normAutofit fontScale="625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th-TH" sz="4000" b="1" dirty="0"/>
              <a:t>1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4000" b="1" dirty="0"/>
              <a:t>2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4000" b="1" dirty="0"/>
              <a:t>3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4000" b="1" dirty="0"/>
              <a:t>4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4000" b="1" dirty="0"/>
              <a:t>5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4000" b="1" dirty="0"/>
              <a:t>6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4000" b="1" dirty="0"/>
              <a:t>7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4000" b="1" dirty="0"/>
              <a:t>8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4000" b="1" dirty="0"/>
              <a:t>9</a:t>
            </a:r>
          </a:p>
          <a:p>
            <a:pPr marL="0" indent="0">
              <a:spcBef>
                <a:spcPts val="0"/>
              </a:spcBef>
              <a:buNone/>
            </a:pPr>
            <a:r>
              <a:rPr lang="th-TH" sz="4000" b="1" dirty="0"/>
              <a:t>10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3003732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7544" y="411510"/>
            <a:ext cx="8208912" cy="4392488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ounded Rectangle 7"/>
          <p:cNvSpPr/>
          <p:nvPr/>
        </p:nvSpPr>
        <p:spPr>
          <a:xfrm>
            <a:off x="1538084" y="123478"/>
            <a:ext cx="6130259" cy="576064"/>
          </a:xfrm>
          <a:prstGeom prst="roundRect">
            <a:avLst>
              <a:gd name="adj" fmla="val 47266"/>
            </a:avLst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3200" b="1" dirty="0">
              <a:latin typeface="Bai Jamjuree" panose="00000500000000000000" pitchFamily="2" charset="-34"/>
              <a:cs typeface="Bai Jamjuree" panose="00000500000000000000" pitchFamily="2" charset="-34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682100" y="267494"/>
            <a:ext cx="6130259" cy="576064"/>
          </a:xfrm>
          <a:prstGeom prst="roundRect">
            <a:avLst>
              <a:gd name="adj" fmla="val 47266"/>
            </a:avLst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2. </a:t>
            </a:r>
            <a:r>
              <a:rPr lang="th-TH" sz="32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การจัดระเบียบทางสังคม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573" b="82552" l="16618" r="46706">
                        <a14:foregroundMark x1="25476" y1="76693" x2="26428" y2="74089"/>
                        <a14:foregroundMark x1="39605" y1="36979" x2="38653" y2="32943"/>
                        <a14:foregroundMark x1="37116" y1="38281" x2="38726" y2="33203"/>
                        <a14:foregroundMark x1="26135" y1="72396" x2="26135" y2="69661"/>
                        <a14:foregroundMark x1="33236" y1="69922" x2="35652" y2="70313"/>
                        <a14:foregroundMark x1="35139" y1="69141" x2="37555" y2="69010"/>
                        <a14:foregroundMark x1="37555" y1="69010" x2="39239" y2="63672"/>
                        <a14:foregroundMark x1="39239" y1="63672" x2="39239" y2="63672"/>
                        <a14:foregroundMark x1="26428" y1="55990" x2="27160" y2="47135"/>
                        <a14:foregroundMark x1="27160" y1="47135" x2="27306" y2="42448"/>
                        <a14:foregroundMark x1="27306" y1="42448" x2="27160" y2="37891"/>
                        <a14:foregroundMark x1="26135" y1="54427" x2="25695" y2="62891"/>
                        <a14:foregroundMark x1="25622" y1="62370" x2="23792" y2="50130"/>
                        <a14:foregroundMark x1="23792" y1="50130" x2="22987" y2="47917"/>
                        <a14:foregroundMark x1="22987" y1="47917" x2="21669" y2="47917"/>
                        <a14:foregroundMark x1="16911" y1="44531" x2="20205" y2="44271"/>
                        <a14:foregroundMark x1="25183" y1="80990" x2="26428" y2="81250"/>
                        <a14:foregroundMark x1="26428" y1="81250" x2="18960" y2="82161"/>
                        <a14:foregroundMark x1="33455" y1="58984" x2="34993" y2="59375"/>
                        <a14:foregroundMark x1="28990" y1="73828" x2="27818" y2="80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46" t="20469" r="53570" b="17299"/>
          <a:stretch/>
        </p:blipFill>
        <p:spPr bwMode="auto">
          <a:xfrm>
            <a:off x="-1" y="1707655"/>
            <a:ext cx="2924843" cy="3435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95804" y="1122298"/>
            <a:ext cx="4182555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2.1 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บรรทัดฐานทางสังคม (</a:t>
            </a:r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Social Norm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)</a:t>
            </a:r>
          </a:p>
        </p:txBody>
      </p:sp>
      <p:sp>
        <p:nvSpPr>
          <p:cNvPr id="11" name="Isosceles Triangle 10"/>
          <p:cNvSpPr/>
          <p:nvPr/>
        </p:nvSpPr>
        <p:spPr>
          <a:xfrm rot="5400000">
            <a:off x="795670" y="1171684"/>
            <a:ext cx="368220" cy="288032"/>
          </a:xfrm>
          <a:prstGeom prst="triangle">
            <a:avLst/>
          </a:prstGeom>
          <a:solidFill>
            <a:schemeClr val="bg2">
              <a:lumMod val="2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2" name="Straight Connector 11"/>
          <p:cNvCxnSpPr/>
          <p:nvPr/>
        </p:nvCxnSpPr>
        <p:spPr>
          <a:xfrm>
            <a:off x="691748" y="1131590"/>
            <a:ext cx="0" cy="368220"/>
          </a:xfrm>
          <a:prstGeom prst="line">
            <a:avLst/>
          </a:prstGeom>
          <a:ln w="28575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36582" y="1792143"/>
            <a:ext cx="5091458" cy="2631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2400" b="1" dirty="0">
                <a:solidFill>
                  <a:srgbClr val="92D05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 </a:t>
            </a:r>
            <a:r>
              <a:rPr lang="en-US" sz="2400" b="1" dirty="0">
                <a:solidFill>
                  <a:srgbClr val="92D05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“</a:t>
            </a:r>
            <a:r>
              <a:rPr lang="th-TH" sz="2400" b="1" dirty="0">
                <a:solidFill>
                  <a:srgbClr val="92D05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บรรทัดฐานทางสังคม </a:t>
            </a:r>
            <a:r>
              <a:rPr lang="en-US" sz="2400" b="1" dirty="0">
                <a:solidFill>
                  <a:srgbClr val="92D05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”</a:t>
            </a:r>
            <a:r>
              <a:rPr lang="th-TH" sz="2400" b="1" dirty="0">
                <a:solidFill>
                  <a:srgbClr val="92D050"/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 </a:t>
            </a:r>
          </a:p>
          <a:p>
            <a:r>
              <a:rPr lang="th-TH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Bai Jamjuree" panose="00000500000000000000" pitchFamily="2" charset="-34"/>
                <a:cs typeface="Bai Jamjuree" panose="00000500000000000000" pitchFamily="2" charset="-34"/>
              </a:rPr>
              <a:t>  </a:t>
            </a:r>
            <a:r>
              <a:rPr lang="th-TH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หมายถึง มาตรฐานความประพฤติที่สมาชิกในสังคม</a:t>
            </a:r>
          </a:p>
          <a:p>
            <a:pPr algn="thaiDist"/>
            <a:r>
              <a:rPr lang="th-TH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กำหนดเป็นระเบียบ กฎเกณฑ์ แบบแผน สามารถแบ่ง</a:t>
            </a:r>
          </a:p>
          <a:p>
            <a:pPr algn="thaiDist"/>
            <a:r>
              <a:rPr lang="th-TH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ออกได้เป็น </a:t>
            </a:r>
            <a:r>
              <a:rPr lang="en-US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3 </a:t>
            </a:r>
            <a:r>
              <a:rPr lang="th-TH" sz="1800" dirty="0">
                <a:latin typeface="Bai Jamjuree" panose="00000500000000000000" pitchFamily="2" charset="-34"/>
                <a:cs typeface="Bai Jamjuree" panose="00000500000000000000" pitchFamily="2" charset="-34"/>
              </a:rPr>
              <a:t>ประเภทได้แก่</a:t>
            </a:r>
          </a:p>
          <a:p>
            <a:pPr algn="thaiDist">
              <a:lnSpc>
                <a:spcPct val="150000"/>
              </a:lnSpc>
            </a:pPr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	1. 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วิถีประชา (</a:t>
            </a:r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Folkways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)</a:t>
            </a:r>
          </a:p>
          <a:p>
            <a:pPr algn="thaiDist">
              <a:lnSpc>
                <a:spcPct val="150000"/>
              </a:lnSpc>
            </a:pPr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	2. 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กฎศีลธรรมหรือจารีต (</a:t>
            </a:r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Moral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)</a:t>
            </a:r>
          </a:p>
          <a:p>
            <a:pPr algn="thaiDist">
              <a:lnSpc>
                <a:spcPct val="150000"/>
              </a:lnSpc>
            </a:pPr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	3. 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กฎหมาย (</a:t>
            </a:r>
            <a:r>
              <a:rPr lang="en-US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Laws</a:t>
            </a:r>
            <a:r>
              <a:rPr lang="th-TH" sz="1800" b="1" dirty="0">
                <a:latin typeface="Bai Jamjuree" panose="00000500000000000000" pitchFamily="2" charset="-34"/>
                <a:cs typeface="Bai Jamjuree" panose="00000500000000000000" pitchFamily="2" charset="-34"/>
              </a:rPr>
              <a:t>)</a:t>
            </a:r>
          </a:p>
        </p:txBody>
      </p:sp>
      <p:sp>
        <p:nvSpPr>
          <p:cNvPr id="14" name="Plus 13"/>
          <p:cNvSpPr/>
          <p:nvPr/>
        </p:nvSpPr>
        <p:spPr>
          <a:xfrm>
            <a:off x="3770333" y="3219822"/>
            <a:ext cx="225603" cy="216024"/>
          </a:xfrm>
          <a:prstGeom prst="mathPlu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Plus 14"/>
          <p:cNvSpPr/>
          <p:nvPr/>
        </p:nvSpPr>
        <p:spPr>
          <a:xfrm>
            <a:off x="3779912" y="3651870"/>
            <a:ext cx="225603" cy="216024"/>
          </a:xfrm>
          <a:prstGeom prst="mathPlu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Plus 15"/>
          <p:cNvSpPr/>
          <p:nvPr/>
        </p:nvSpPr>
        <p:spPr>
          <a:xfrm>
            <a:off x="3779912" y="4083918"/>
            <a:ext cx="225603" cy="216024"/>
          </a:xfrm>
          <a:prstGeom prst="mathPlu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20083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4" grpId="0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482</Words>
  <Application>Microsoft Office PowerPoint</Application>
  <PresentationFormat>นำเสนอทางหน้าจอ (16:9)</PresentationFormat>
  <Paragraphs>91</Paragraphs>
  <Slides>21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21</vt:i4>
      </vt:variant>
    </vt:vector>
  </HeadingPairs>
  <TitlesOfParts>
    <vt:vector size="25" baseType="lpstr">
      <vt:lpstr>Bai Jamjuree</vt:lpstr>
      <vt:lpstr>Calibri</vt:lpstr>
      <vt:lpstr>Arial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ใบงานที่ 1 การจัดระเบียบทางสังคม  ชื่อประเทศ..............................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HP-Book</dc:creator>
  <cp:lastModifiedBy>User</cp:lastModifiedBy>
  <cp:revision>20</cp:revision>
  <dcterms:created xsi:type="dcterms:W3CDTF">2020-06-20T19:17:53Z</dcterms:created>
  <dcterms:modified xsi:type="dcterms:W3CDTF">2023-10-24T06:01:39Z</dcterms:modified>
</cp:coreProperties>
</file>