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16"/>
      <p:bold r:id="rId17"/>
      <p:italic r:id="rId18"/>
      <p:boldItalic r:id="rId19"/>
    </p:embeddedFont>
    <p:embeddedFont>
      <p:font typeface="Cordia New" panose="020B0304020202020204" pitchFamily="34" charset="-34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ai Jamjuree" panose="02000000000000000000" charset="-34"/>
      <p:regular r:id="rId28"/>
      <p:bold r:id="rId29"/>
      <p:italic r:id="rId30"/>
      <p:boldItalic r:id="rId3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80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408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417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28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69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2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0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667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043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452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71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854F-3518-4685-9014-FB92B8BB2E6C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99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22135" r="39091" b="7319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2663788" y="4443958"/>
            <a:ext cx="3996444" cy="14401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6667" r="22767" b="15781"/>
          <a:stretch/>
        </p:blipFill>
        <p:spPr bwMode="auto">
          <a:xfrm>
            <a:off x="874305" y="0"/>
            <a:ext cx="7298095" cy="444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267494"/>
            <a:ext cx="8136904" cy="4553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6070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31746" r="33403" b="50595"/>
          <a:stretch/>
        </p:blipFill>
        <p:spPr bwMode="auto">
          <a:xfrm>
            <a:off x="755576" y="818008"/>
            <a:ext cx="5040560" cy="10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ศาสนา ประเพณี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วัฒนธรรมไทย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ภูมิปัญญาไทย</a:t>
            </a:r>
          </a:p>
        </p:txBody>
      </p:sp>
      <p:sp>
        <p:nvSpPr>
          <p:cNvPr id="4" name="Oval 3"/>
          <p:cNvSpPr/>
          <p:nvPr/>
        </p:nvSpPr>
        <p:spPr>
          <a:xfrm>
            <a:off x="6012160" y="1779662"/>
            <a:ext cx="2520280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60232" y="761362"/>
            <a:ext cx="2483768" cy="43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1008" y="1770433"/>
            <a:ext cx="5347136" cy="3033565"/>
            <a:chOff x="376992" y="1770433"/>
            <a:chExt cx="5347136" cy="303356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0" t="18501" r="20226" b="20275"/>
            <a:stretch/>
          </p:blipFill>
          <p:spPr bwMode="auto">
            <a:xfrm>
              <a:off x="376992" y="1770433"/>
              <a:ext cx="5347136" cy="303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004048" y="451596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982203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ศาสนา ประเพณี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วัฒนธรรมไทย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ภูมิปัญญาไทย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1627" r="19347" b="21825"/>
          <a:stretch/>
        </p:blipFill>
        <p:spPr bwMode="auto">
          <a:xfrm>
            <a:off x="755576" y="1059582"/>
            <a:ext cx="6705600" cy="34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60232" y="761362"/>
            <a:ext cx="2483768" cy="43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049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ศาสนา ประเพณี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วัฒนธรรมไทย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ภูมิปัญญาไทย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60232" y="761362"/>
            <a:ext cx="2483768" cy="43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us 1"/>
          <p:cNvSpPr/>
          <p:nvPr/>
        </p:nvSpPr>
        <p:spPr>
          <a:xfrm>
            <a:off x="1979712" y="1059582"/>
            <a:ext cx="504056" cy="50405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534163" y="1122298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แนวทางการธำรงรักษาที่สำคัญ มีดังนี้</a:t>
            </a:r>
            <a:endParaRPr lang="th-TH" sz="1800" b="1" dirty="0">
              <a:solidFill>
                <a:schemeClr val="accent6">
                  <a:lumMod val="7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0" name="Plus 9"/>
          <p:cNvSpPr/>
          <p:nvPr/>
        </p:nvSpPr>
        <p:spPr>
          <a:xfrm>
            <a:off x="6516216" y="1059582"/>
            <a:ext cx="504056" cy="50405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817043" y="1714619"/>
            <a:ext cx="67072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การศึกษาค้นคว้าวิจัย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การฟื้นฟูและส่งเสริมศิลปวัฒนธรรม ประเพณี และภูมิปัญญาดั้งเดิม</a:t>
            </a:r>
          </a:p>
          <a:p>
            <a:pPr>
              <a:lnSpc>
                <a:spcPct val="150000"/>
              </a:lnSpc>
            </a:pP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ให้บุคคลในสังคมได้รับการเรียนรู้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การสนับสนุนการเผยแพร่ศิลปวัฒนธรรม ประเพณี และภูมิปัญญา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4. </a:t>
            </a: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การส่งเสริมให้บุคคลในยุคปัจจุบันตระหนักในความสำคัญและนำไป</a:t>
            </a:r>
          </a:p>
          <a:p>
            <a:pPr>
              <a:lnSpc>
                <a:spcPct val="150000"/>
              </a:lnSpc>
            </a:pP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ใช้ตามควรแก่โอกาส</a:t>
            </a:r>
            <a:endParaRPr lang="th-TH" sz="18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9552" y="1923678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539552" y="2355726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539552" y="3147814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539552" y="3579862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8755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4" grpId="0"/>
      <p:bldP spid="5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ศาสนา ประเพณี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วัฒนธรรมไทย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ภูมิปัญญาไทย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60232" y="761362"/>
            <a:ext cx="2483768" cy="43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us 1"/>
          <p:cNvSpPr/>
          <p:nvPr/>
        </p:nvSpPr>
        <p:spPr>
          <a:xfrm>
            <a:off x="1980358" y="915566"/>
            <a:ext cx="647425" cy="65503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627784" y="97828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การดำเนินงานในกระบวนการปลูกฝัง</a:t>
            </a:r>
          </a:p>
          <a:p>
            <a:pPr algn="ctr"/>
            <a:r>
              <a:rPr lang="th-TH" sz="18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และสืบทอดวัฒนธรรมไทย</a:t>
            </a:r>
            <a:endParaRPr lang="th-TH" sz="1800" b="1" dirty="0">
              <a:solidFill>
                <a:schemeClr val="accent6">
                  <a:lumMod val="7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043" y="1714619"/>
            <a:ext cx="67714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การสร้างความรู้ความเข้าใจเกี่ยวกับวัฒนธรรม โดยการสร้างกิจกรรม</a:t>
            </a:r>
          </a:p>
          <a:p>
            <a:pPr>
              <a:lnSpc>
                <a:spcPct val="150000"/>
              </a:lnSpc>
            </a:pP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และเผยแพร่ทางวิทยุ โทรทัศน์ และสิ่งพิมพ์ต่าง ๆ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การสร้างทัศนคติที่เห็นคล้อยตาม โดยการผลิตและเผยแพร่คู่มือ</a:t>
            </a:r>
          </a:p>
          <a:p>
            <a:pPr>
              <a:lnSpc>
                <a:spcPct val="150000"/>
              </a:lnSpc>
            </a:pP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การเรียนการสอน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การสร้างพฤติกรรมร่วม รวมถึงการชี้นำให้คนไทยรู้จักเลือกสรร</a:t>
            </a:r>
          </a:p>
          <a:p>
            <a:pPr>
              <a:lnSpc>
                <a:spcPct val="150000"/>
              </a:lnSpc>
            </a:pP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วัฒนธรรมที่ดีงามและปฏิเสธวัฒนธรรมอื่นที่ไม่เหมาะสม</a:t>
            </a:r>
            <a:endParaRPr lang="th-TH" sz="18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9552" y="1923678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539552" y="2715766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539552" y="3579862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Plus 15"/>
          <p:cNvSpPr/>
          <p:nvPr/>
        </p:nvSpPr>
        <p:spPr>
          <a:xfrm>
            <a:off x="6444855" y="915567"/>
            <a:ext cx="647425" cy="65503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3365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1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ศาสนา ประเพณี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วัฒนธรรมไทย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ภูมิปัญญาไทย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60232" y="761362"/>
            <a:ext cx="2483768" cy="43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us 1"/>
          <p:cNvSpPr/>
          <p:nvPr/>
        </p:nvSpPr>
        <p:spPr>
          <a:xfrm>
            <a:off x="1764335" y="987574"/>
            <a:ext cx="647425" cy="65503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484415" y="1122298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การสืบทอดทางวัฒนธรรม (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Inheritance</a:t>
            </a:r>
            <a:r>
              <a:rPr lang="th-TH" sz="18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)</a:t>
            </a:r>
            <a:endParaRPr lang="th-TH" sz="1800" b="1" dirty="0">
              <a:solidFill>
                <a:schemeClr val="accent6">
                  <a:lumMod val="7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077" y="2761640"/>
            <a:ext cx="63562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การส่งเสริมและเผยแพร่ โดยเริ่มจากกลุ่มปฐมภูมิและขยายต่อไป</a:t>
            </a:r>
          </a:p>
          <a:p>
            <a:pPr>
              <a:lnSpc>
                <a:spcPct val="150000"/>
              </a:lnSpc>
            </a:pP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ถึงกลุ่มทุติยภูมิ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ทางการศึกษา ซึ่งเป็นความรับผิดชอบร่วมกันระหว่างภาครัฐและ</a:t>
            </a:r>
          </a:p>
          <a:p>
            <a:pPr>
              <a:lnSpc>
                <a:spcPct val="150000"/>
              </a:lnSpc>
            </a:pP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เอกชน</a:t>
            </a:r>
          </a:p>
        </p:txBody>
      </p:sp>
      <p:sp>
        <p:nvSpPr>
          <p:cNvPr id="12" name="Oval 11"/>
          <p:cNvSpPr/>
          <p:nvPr/>
        </p:nvSpPr>
        <p:spPr>
          <a:xfrm>
            <a:off x="674586" y="2931790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674586" y="3795886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Plus 15"/>
          <p:cNvSpPr/>
          <p:nvPr/>
        </p:nvSpPr>
        <p:spPr>
          <a:xfrm>
            <a:off x="6732887" y="987575"/>
            <a:ext cx="647425" cy="65503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683568" y="1707654"/>
            <a:ext cx="6753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  การสืบทอดทางวัฒนธรรมเป็นกระบวนการต่อจากการปลูกฝัง</a:t>
            </a:r>
            <a:br>
              <a:rPr lang="th-TH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</a:br>
            <a:r>
              <a:rPr lang="th-TH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ทางวัฒนธรรม ซึ่งคนรุ่นใหญ่ถ่ายทอดให้แก่คนรุ่นเยาว์ได้รักษา และ</a:t>
            </a:r>
          </a:p>
          <a:p>
            <a:r>
              <a:rPr lang="th-TH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สืบทอดต่อจากตน มีวิธีการดังนี้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78280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2" grpId="0" animBg="1"/>
      <p:bldP spid="15" grpId="0" animBg="1"/>
      <p:bldP spid="16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1" r="2255"/>
          <a:stretch/>
        </p:blipFill>
        <p:spPr>
          <a:xfrm>
            <a:off x="0" y="-20538"/>
            <a:ext cx="9143999" cy="516403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913" b="8174"/>
          <a:stretch/>
        </p:blipFill>
        <p:spPr>
          <a:xfrm>
            <a:off x="203495" y="13916"/>
            <a:ext cx="4008465" cy="50025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0" b="23929" l="51652" r="92601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6" t="4445" r="6983" b="76296"/>
          <a:stretch/>
        </p:blipFill>
        <p:spPr>
          <a:xfrm>
            <a:off x="4572000" y="292753"/>
            <a:ext cx="3079453" cy="1270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633629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สาระการเรียนรู้</a:t>
            </a:r>
            <a:endParaRPr lang="th-TH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687" y="1631578"/>
            <a:ext cx="405271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ความหมายของศิลปะ  วัฒนธรรม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และภูมิปัญญา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ประเพณีวัฒนธรรมไทย 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และภูมิปัญญาไทย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79912" y="1851670"/>
            <a:ext cx="0" cy="20162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8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6912768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6912768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4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ความหมายของศิลปะ วัฒนธรรม และภูมิปัญญา</a:t>
            </a:r>
            <a:endParaRPr lang="th-TH" sz="24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25794" r="21244" b="59126"/>
          <a:stretch/>
        </p:blipFill>
        <p:spPr bwMode="auto">
          <a:xfrm>
            <a:off x="755576" y="1080292"/>
            <a:ext cx="5328591" cy="77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88049" y="2067694"/>
            <a:ext cx="22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C000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ความหมายของศิลปะ</a:t>
            </a:r>
            <a:endParaRPr lang="th-TH" sz="1800" b="1" dirty="0">
              <a:solidFill>
                <a:srgbClr val="C000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791580" y="2180890"/>
            <a:ext cx="224204" cy="1358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755576" y="2140814"/>
            <a:ext cx="0" cy="22420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4675" y="2617624"/>
            <a:ext cx="4943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b="1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     ศิลปะ</a:t>
            </a:r>
            <a:r>
              <a:rPr lang="th-TH" sz="1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คือ สิ่งที่มนุษย์สร้างสรรค์ขึ้นจากการรับรู้ความงามจากธรรมชาติ สิ่งแวดล้อม หรือเติมแต่งเพิ่มเติมจากความเป็นจริงตามจินตนาการของผู้สร้างด้วยความพากเพียร โดยอาศัยวัสดุต่าง ๆ เป็นสื่อในการแสดงออกเพื่อตอบสนองความต้องการทางด้านอารมณ์และจิตใจ</a:t>
            </a:r>
            <a:endParaRPr lang="th-TH" sz="18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6833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6912768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6912768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4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ความหมายของศิลปะ วัฒนธรรม และภูมิปัญญา</a:t>
            </a:r>
            <a:endParaRPr lang="th-TH" sz="24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2448" y="1059582"/>
            <a:ext cx="274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C000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ความหมายของวัฒนธรรม</a:t>
            </a:r>
            <a:endParaRPr lang="th-TH" sz="1800" b="1" dirty="0">
              <a:solidFill>
                <a:srgbClr val="C000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863588" y="1172778"/>
            <a:ext cx="224204" cy="1358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827584" y="1132702"/>
            <a:ext cx="0" cy="22420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t="26804" r="21132" b="18055"/>
          <a:stretch/>
        </p:blipFill>
        <p:spPr bwMode="auto">
          <a:xfrm>
            <a:off x="899592" y="1696863"/>
            <a:ext cx="5508423" cy="28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9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6912768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6912768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4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ความหมายของศิลปะ วัฒนธรรม และภูมิปัญญา</a:t>
            </a:r>
            <a:endParaRPr lang="th-TH" sz="24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1265" y="1050290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C000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ความหมายของภูมิปัญญา</a:t>
            </a:r>
            <a:endParaRPr lang="th-TH" sz="1800" b="1" dirty="0">
              <a:solidFill>
                <a:srgbClr val="C000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863588" y="1163486"/>
            <a:ext cx="224204" cy="1358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827584" y="1123410"/>
            <a:ext cx="0" cy="22420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27604" r="13763" b="18490"/>
          <a:stretch/>
        </p:blipFill>
        <p:spPr bwMode="auto">
          <a:xfrm>
            <a:off x="1619672" y="1514590"/>
            <a:ext cx="6757342" cy="280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73" b="82552" l="16618" r="46706">
                        <a14:foregroundMark x1="25476" y1="76693" x2="26428" y2="74089"/>
                        <a14:foregroundMark x1="39605" y1="36979" x2="38653" y2="32943"/>
                        <a14:foregroundMark x1="37116" y1="38281" x2="38726" y2="33203"/>
                        <a14:foregroundMark x1="26135" y1="72396" x2="26135" y2="69661"/>
                        <a14:foregroundMark x1="33236" y1="69922" x2="35652" y2="70313"/>
                        <a14:foregroundMark x1="35139" y1="69141" x2="37555" y2="69010"/>
                        <a14:foregroundMark x1="37555" y1="69010" x2="39239" y2="63672"/>
                        <a14:foregroundMark x1="39239" y1="63672" x2="39239" y2="63672"/>
                        <a14:foregroundMark x1="26428" y1="55990" x2="27160" y2="47135"/>
                        <a14:foregroundMark x1="27160" y1="47135" x2="27306" y2="42448"/>
                        <a14:foregroundMark x1="27306" y1="42448" x2="27160" y2="37891"/>
                        <a14:foregroundMark x1="26135" y1="54427" x2="25695" y2="62891"/>
                        <a14:foregroundMark x1="25622" y1="62370" x2="23792" y2="50130"/>
                        <a14:foregroundMark x1="23792" y1="50130" x2="22987" y2="47917"/>
                        <a14:foregroundMark x1="22987" y1="47917" x2="21669" y2="47917"/>
                        <a14:foregroundMark x1="16911" y1="44531" x2="20205" y2="44271"/>
                        <a14:foregroundMark x1="25183" y1="80990" x2="26428" y2="81250"/>
                        <a14:foregroundMark x1="26428" y1="81250" x2="18960" y2="82161"/>
                        <a14:foregroundMark x1="33455" y1="58984" x2="34993" y2="59375"/>
                        <a14:foregroundMark x1="28990" y1="73828" x2="27818" y2="8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8" t="20468" r="53570" b="19092"/>
          <a:stretch/>
        </p:blipFill>
        <p:spPr bwMode="auto">
          <a:xfrm>
            <a:off x="0" y="2021679"/>
            <a:ext cx="1475656" cy="312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2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ศาสนา ประเพณี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วัฒนธรรมไทย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ภูมิปัญญาไทย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18750" r="14129" b="62172"/>
          <a:stretch/>
        </p:blipFill>
        <p:spPr bwMode="auto">
          <a:xfrm>
            <a:off x="1979712" y="907538"/>
            <a:ext cx="5400600" cy="80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9" t="32163" r="24743" b="10545"/>
          <a:stretch/>
        </p:blipFill>
        <p:spPr bwMode="auto">
          <a:xfrm>
            <a:off x="2051720" y="1697681"/>
            <a:ext cx="5085322" cy="31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30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ศาสนา ประเพณี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วัฒนธรรมไทย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ภูมิปัญญาไทย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21485" r="24646" b="29687"/>
          <a:stretch/>
        </p:blipFill>
        <p:spPr bwMode="auto">
          <a:xfrm>
            <a:off x="467544" y="1101575"/>
            <a:ext cx="7200800" cy="370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951702" y="1275606"/>
            <a:ext cx="2192298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678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ศาสนา ประเพณี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วัฒนธรรมไทย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ภูมิปัญญาไทย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951702" y="1275606"/>
            <a:ext cx="2192298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t="20312" r="23866" b="33344"/>
          <a:stretch/>
        </p:blipFill>
        <p:spPr bwMode="auto">
          <a:xfrm>
            <a:off x="827584" y="1557908"/>
            <a:ext cx="6163712" cy="30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68490" r="33382" b="22135"/>
          <a:stretch/>
        </p:blipFill>
        <p:spPr bwMode="auto">
          <a:xfrm>
            <a:off x="2664479" y="932706"/>
            <a:ext cx="4211777" cy="57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1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951702" y="1275606"/>
            <a:ext cx="2192298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99592" y="771550"/>
            <a:ext cx="5764078" cy="1158219"/>
            <a:chOff x="899592" y="939763"/>
            <a:chExt cx="5764078" cy="115821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7" t="25521" r="26647" b="52344"/>
            <a:stretch/>
          </p:blipFill>
          <p:spPr bwMode="auto">
            <a:xfrm>
              <a:off x="899592" y="1035968"/>
              <a:ext cx="5764078" cy="106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801063" y="939763"/>
              <a:ext cx="1150409" cy="192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18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ศาสนา ประเพณี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วัฒนธรรมไทย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ภูมิปัญญาไทย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23954" r="18473" b="19662"/>
          <a:stretch/>
        </p:blipFill>
        <p:spPr bwMode="auto">
          <a:xfrm>
            <a:off x="971599" y="1923678"/>
            <a:ext cx="5760641" cy="28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24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427</Words>
  <Application>Microsoft Office PowerPoint</Application>
  <PresentationFormat>นำเสนอทางหน้าจอ (16:9)</PresentationFormat>
  <Paragraphs>44</Paragraphs>
  <Slides>14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20" baseType="lpstr">
      <vt:lpstr>Arial</vt:lpstr>
      <vt:lpstr>Angsana New</vt:lpstr>
      <vt:lpstr>Cordia New</vt:lpstr>
      <vt:lpstr>Calibri</vt:lpstr>
      <vt:lpstr>Bai Jamjuree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HP-Book</dc:creator>
  <cp:lastModifiedBy>Thanyuree</cp:lastModifiedBy>
  <cp:revision>14</cp:revision>
  <dcterms:created xsi:type="dcterms:W3CDTF">2020-06-22T02:01:57Z</dcterms:created>
  <dcterms:modified xsi:type="dcterms:W3CDTF">2020-07-14T08:11:56Z</dcterms:modified>
</cp:coreProperties>
</file>