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57" r:id="rId3"/>
    <p:sldId id="281" r:id="rId4"/>
    <p:sldId id="261" r:id="rId5"/>
    <p:sldId id="262" r:id="rId6"/>
    <p:sldId id="263" r:id="rId7"/>
    <p:sldId id="264" r:id="rId8"/>
    <p:sldId id="265" r:id="rId9"/>
    <p:sldId id="283" r:id="rId10"/>
    <p:sldId id="266" r:id="rId11"/>
    <p:sldId id="267" r:id="rId12"/>
    <p:sldId id="284" r:id="rId13"/>
    <p:sldId id="286" r:id="rId14"/>
    <p:sldId id="268" r:id="rId15"/>
    <p:sldId id="285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695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9" autoAdjust="0"/>
  </p:normalViewPr>
  <p:slideViewPr>
    <p:cSldViewPr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C0350-5DEB-431C-A05B-984D777A2834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0A2C-9EA2-45AF-95E1-06E1CA8891A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33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30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7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7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70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6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63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70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9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8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8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32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300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872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768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200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020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605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84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43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532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00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E871-97BC-42A2-86EC-DAC9AB1F2D13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FA24-A6B3-4781-AE28-BB78FAE89C3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787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9144000" y="-55103"/>
            <a:ext cx="0" cy="671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istrator\Desktop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2791312" cy="618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istrator\Desktop\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5" y="386435"/>
            <a:ext cx="1604371" cy="21651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d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29093"/>
            <a:ext cx="5033970" cy="12597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5749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10"/>
          <p:cNvSpPr/>
          <p:nvPr/>
        </p:nvSpPr>
        <p:spPr>
          <a:xfrm>
            <a:off x="715199" y="764704"/>
            <a:ext cx="767322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ใคร-ทำอะไร-ที่ไหน-เมื่อไหร่-อย่างไร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ทำไม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จึงเป็นคำถามทางประวัติศาสตร์ที่เรานำมาใช้เป็นแนวทางในการสืบค้นเรื่องราวที่เกิดขึ้นในอดีตของสังคมมนุษย์</a:t>
            </a:r>
          </a:p>
        </p:txBody>
      </p:sp>
      <p:pic>
        <p:nvPicPr>
          <p:cNvPr id="12290" name="Picture 2" descr="C:\Users\Administrator\Desktop\มอค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52" y="1556792"/>
            <a:ext cx="2378872" cy="27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0079" cy="1013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8" y="1770159"/>
            <a:ext cx="439990" cy="3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"/>
          <p:cNvSpPr/>
          <p:nvPr/>
        </p:nvSpPr>
        <p:spPr>
          <a:xfrm>
            <a:off x="1835695" y="1988840"/>
            <a:ext cx="345638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การรวบรวมข้อมูลจากหลักฐาน</a:t>
            </a:r>
          </a:p>
        </p:txBody>
      </p:sp>
      <p:sp>
        <p:nvSpPr>
          <p:cNvPr id="55" name="Rectangle 10"/>
          <p:cNvSpPr/>
          <p:nvPr/>
        </p:nvSpPr>
        <p:spPr>
          <a:xfrm>
            <a:off x="1835695" y="2564904"/>
            <a:ext cx="381642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มาร์ค </a:t>
            </a:r>
            <a:r>
              <a:rPr lang="th-TH" sz="4000" baseline="30000" dirty="0" err="1">
                <a:latin typeface="TH Sarabun New" pitchFamily="34" charset="-34"/>
                <a:cs typeface="TH Sarabun New" pitchFamily="34" charset="-34"/>
              </a:rPr>
              <a:t>บรอค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นักวิทยาศาสตร์ชาวฝรั่งเศส</a:t>
            </a:r>
          </a:p>
        </p:txBody>
      </p:sp>
      <p:sp>
        <p:nvSpPr>
          <p:cNvPr id="56" name="Rectangle 10"/>
          <p:cNvSpPr/>
          <p:nvPr/>
        </p:nvSpPr>
        <p:spPr>
          <a:xfrm>
            <a:off x="566421" y="2968666"/>
            <a:ext cx="508569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ได้อธิบายความหมายของหลักฐานทางประวัติศาสตร์ไว้ว่า 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“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หลักฐานทางประวัติศาสตร์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คือ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ร่องรอยการกระทำ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การพูด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การเขียนการประดิษฐ์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การอยู่อาศัยของมนุษย์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หรือลึกไปกว่าสิ่งที่ปรากฏอยู่ภายนอก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นั่นคือสิ่งที่อยู่ภายใน</a:t>
            </a:r>
          </a:p>
        </p:txBody>
      </p:sp>
      <p:sp>
        <p:nvSpPr>
          <p:cNvPr id="57" name="Rectangle 10"/>
          <p:cNvSpPr/>
          <p:nvPr/>
        </p:nvSpPr>
        <p:spPr>
          <a:xfrm>
            <a:off x="566420" y="4600093"/>
            <a:ext cx="7599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     ได้แก่ ความคิดอ่าน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โลกทัศน์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ความรู้สึกของคนในปัจจุบัน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หรือสิ่งที่มนุษย์ได้จับต้อง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และทิ้งร่องรอยเหลือไว้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ซึ่งส่วนใหญ่มักจะอยู่ในธรรมชาติ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และในวัฒนธรรมของมนุษย์นั่นเอง</a:t>
            </a:r>
            <a:r>
              <a:rPr lang="en-US" sz="4000" baseline="30000" dirty="0">
                <a:latin typeface="TH Sarabun New" pitchFamily="34" charset="-34"/>
                <a:cs typeface="TH Sarabun New" pitchFamily="34" charset="-34"/>
              </a:rPr>
              <a:t>”</a:t>
            </a:r>
            <a:endParaRPr lang="th-TH" sz="4000" baseline="30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2291" name="Picture 3" descr="C:\Users\Administrator\Desktop\มารืค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59" y="3749089"/>
            <a:ext cx="2156258" cy="459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65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366026" y="1700808"/>
            <a:ext cx="8411950" cy="176096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0"/>
          <p:cNvSpPr/>
          <p:nvPr/>
        </p:nvSpPr>
        <p:spPr>
          <a:xfrm>
            <a:off x="683568" y="548680"/>
            <a:ext cx="71960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     หลักฐานทางประวัติศาสตร์ที่แบ่งตามลำดับความสำคัญ</a:t>
            </a:r>
            <a:r>
              <a:rPr lang="th-TH" sz="4000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มี ๒ ประเภท คือ 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หลักฐานชั้นต้น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หลักฐานชั้นรอง</a:t>
            </a:r>
          </a:p>
        </p:txBody>
      </p:sp>
      <p:sp>
        <p:nvSpPr>
          <p:cNvPr id="40" name="Rectangle 10"/>
          <p:cNvSpPr/>
          <p:nvPr/>
        </p:nvSpPr>
        <p:spPr>
          <a:xfrm>
            <a:off x="1043608" y="2011874"/>
            <a:ext cx="568863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หลักฐานชั้นต้นหรือหลักฐานปฐมภูมิ (</a:t>
            </a:r>
            <a:r>
              <a:rPr lang="en-US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Primary</a:t>
            </a:r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Source</a:t>
            </a:r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)</a:t>
            </a:r>
          </a:p>
        </p:txBody>
      </p:sp>
      <p:sp>
        <p:nvSpPr>
          <p:cNvPr id="43" name="Rectangle 10"/>
          <p:cNvSpPr/>
          <p:nvPr/>
        </p:nvSpPr>
        <p:spPr>
          <a:xfrm>
            <a:off x="683568" y="2587938"/>
            <a:ext cx="809440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คือ บันทึกหรือคำบอกเล่าของผู้ที่มีส่วนเกี่ยวข้องกับเหตุการณ์โดยตรง รวมทั้งหลักฐานทางด้านโบราณคดีที่สร้างขึ้นในช่วงเวลานั้น เช่น จารึก เอกสารราชการ จดหมายเหตุ</a:t>
            </a: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366026" y="3861048"/>
            <a:ext cx="8411950" cy="176096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10"/>
          <p:cNvSpPr/>
          <p:nvPr/>
        </p:nvSpPr>
        <p:spPr>
          <a:xfrm>
            <a:off x="1043608" y="4172114"/>
            <a:ext cx="640871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หลักฐานชั้นรองหรือหลักฐานทุติยภูมิ (</a:t>
            </a:r>
            <a:r>
              <a:rPr lang="en-US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Secondary</a:t>
            </a:r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Source</a:t>
            </a:r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)</a:t>
            </a:r>
          </a:p>
        </p:txBody>
      </p:sp>
      <p:sp>
        <p:nvSpPr>
          <p:cNvPr id="34" name="Rectangle 10"/>
          <p:cNvSpPr/>
          <p:nvPr/>
        </p:nvSpPr>
        <p:spPr>
          <a:xfrm>
            <a:off x="683568" y="4748178"/>
            <a:ext cx="809440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คือ หลักฐานที่จัดทำขึ้นภายหลังเหตุการณ์ เช่น พระบรมราชานุสาวรีย์ พระอนุสาวรีย์ ตำนาน</a:t>
            </a:r>
          </a:p>
        </p:txBody>
      </p:sp>
      <p:pic>
        <p:nvPicPr>
          <p:cNvPr id="47" name="Picture 3" descr="C:\Users\Administrator\Desktop\1.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3" y="2011874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Administrator\Desktop\1.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3" y="4176591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1,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2" y="48135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41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  <p:bldP spid="43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0"/>
          <p:cNvSpPr/>
          <p:nvPr/>
        </p:nvSpPr>
        <p:spPr>
          <a:xfrm>
            <a:off x="683568" y="548680"/>
            <a:ext cx="71960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หลักฐานทางประวัติศาสตร์ที่แบ่งตามลายลักษณ์อักษร</a:t>
            </a:r>
            <a:r>
              <a:rPr lang="th-TH" sz="4000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มี ๒ ประเภท คือ 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หลักฐานที่เป็นลายลักษณ์อักษร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หลักฐานที่ไม่เป็นลายลักษณ์อักษร</a:t>
            </a:r>
          </a:p>
        </p:txBody>
      </p:sp>
      <p:pic>
        <p:nvPicPr>
          <p:cNvPr id="14340" name="Picture 4" descr="C:\Users\Administrator\Desktop\12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3489861"/>
            <a:ext cx="3240360" cy="281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สี่เหลี่ยมผืนผ้ามุมมน 45"/>
          <p:cNvSpPr/>
          <p:nvPr/>
        </p:nvSpPr>
        <p:spPr>
          <a:xfrm>
            <a:off x="366026" y="1484784"/>
            <a:ext cx="8411950" cy="176096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9" name="Picture 3" descr="C:\Users\Administrator\Desktop\1.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3" y="1795850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"/>
          <p:cNvSpPr/>
          <p:nvPr/>
        </p:nvSpPr>
        <p:spPr>
          <a:xfrm>
            <a:off x="1043608" y="1795850"/>
            <a:ext cx="311133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หลักฐานที่เป็นลายลักษณ์อักษร</a:t>
            </a:r>
          </a:p>
        </p:txBody>
      </p:sp>
      <p:sp>
        <p:nvSpPr>
          <p:cNvPr id="53" name="Rectangle 10"/>
          <p:cNvSpPr/>
          <p:nvPr/>
        </p:nvSpPr>
        <p:spPr>
          <a:xfrm>
            <a:off x="4154943" y="1795850"/>
            <a:ext cx="113713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หมายถึง</a:t>
            </a:r>
          </a:p>
        </p:txBody>
      </p:sp>
      <p:sp>
        <p:nvSpPr>
          <p:cNvPr id="54" name="Rectangle 10"/>
          <p:cNvSpPr/>
          <p:nvPr/>
        </p:nvSpPr>
        <p:spPr>
          <a:xfrm>
            <a:off x="683568" y="2371914"/>
            <a:ext cx="809440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หลักฐานที่มีคำจารึกไว้บนแผ่นศิลา โลหะ ใบลาน ตลอดจนตัวเขียนหรือตัวพิมพ์ในแผ่นกระดาษ</a:t>
            </a:r>
          </a:p>
        </p:txBody>
      </p:sp>
      <p:pic>
        <p:nvPicPr>
          <p:cNvPr id="14341" name="Picture 5" descr="C:\Users\Administrator\Desktop\ศิลา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04" y="5977827"/>
            <a:ext cx="784592" cy="2026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,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2" y="48135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52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1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0"/>
          <p:cNvSpPr/>
          <p:nvPr/>
        </p:nvSpPr>
        <p:spPr>
          <a:xfrm>
            <a:off x="683568" y="548680"/>
            <a:ext cx="71960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หลักฐานทางประวัติศาสตร์ที่แบ่งตามลายลักษณ์อักษร</a:t>
            </a:r>
            <a:r>
              <a:rPr lang="th-TH" sz="4000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มี ๒ ประเภท คือ 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หลักฐานที่เป็นลายลักษณ์อักษร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หลักฐานที่ไม่เป็นลายลักษณ์อักษร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366026" y="1484784"/>
            <a:ext cx="8411950" cy="221056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Picture 3" descr="C:\Users\Administrator\Desktop\1.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3" y="1795851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0"/>
          <p:cNvSpPr/>
          <p:nvPr/>
        </p:nvSpPr>
        <p:spPr>
          <a:xfrm>
            <a:off x="1043608" y="1795851"/>
            <a:ext cx="352420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หลักฐานที่ไม่เป็นลายลักษณ์อักษร</a:t>
            </a:r>
          </a:p>
        </p:txBody>
      </p:sp>
      <p:sp>
        <p:nvSpPr>
          <p:cNvPr id="24" name="Rectangle 10"/>
          <p:cNvSpPr/>
          <p:nvPr/>
        </p:nvSpPr>
        <p:spPr>
          <a:xfrm>
            <a:off x="683569" y="2371915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หลักฐานทางโบราณคดี หลักฐานทางศิลปกรรม หลักฐานประเภทโสตทัศน์ นาฏศิลป์ ดนตรี เพลงพื้นบ้าน ผู้ศึกษาประวัติศาสตร์ต้องมีความอดทนและพากเพียรพยายามเพื่อให้ได้ข้อมูลที่เกี่ยวข้องให้ครบถ้วนเพื่อจะได้เข้าถึงข้อเท็จจริงทางประวัติศาสตร์</a:t>
            </a:r>
          </a:p>
        </p:txBody>
      </p:sp>
      <p:pic>
        <p:nvPicPr>
          <p:cNvPr id="15362" name="Picture 2" descr="C:\Users\Administrator\Desktop\พื้นบ้าน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1" y="3861048"/>
            <a:ext cx="3240359" cy="27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istrator\Desktop\พื้นบ้าน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16" y="6307509"/>
            <a:ext cx="1040368" cy="2480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1,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2" y="481354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72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0"/>
          <p:cNvSpPr/>
          <p:nvPr/>
        </p:nvSpPr>
        <p:spPr>
          <a:xfrm>
            <a:off x="755576" y="2321585"/>
            <a:ext cx="4240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เป็นกระบวนการไต่สวนหลักฐานก่อนที่จะนำข้อมูลไปใช้อ้างอิง ขั้นตอนการตรวจสอบหลักฐานมี ๒ ขั้นตอน คือ</a:t>
            </a:r>
          </a:p>
        </p:txBody>
      </p:sp>
      <p:sp>
        <p:nvSpPr>
          <p:cNvPr id="28" name="Rectangle 10"/>
          <p:cNvSpPr/>
          <p:nvPr/>
        </p:nvSpPr>
        <p:spPr>
          <a:xfrm>
            <a:off x="1835695" y="759487"/>
            <a:ext cx="561662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การตรวจสอบ วิเคราะห์หลักฐาน และการตีความ</a:t>
            </a:r>
          </a:p>
        </p:txBody>
      </p:sp>
      <p:pic>
        <p:nvPicPr>
          <p:cNvPr id="30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7439"/>
            <a:ext cx="720079" cy="1013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istrator\Desktop\เลขเวยส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86" y="612461"/>
            <a:ext cx="351707" cy="2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10"/>
          <p:cNvSpPr/>
          <p:nvPr/>
        </p:nvSpPr>
        <p:spPr>
          <a:xfrm>
            <a:off x="657745" y="1830889"/>
            <a:ext cx="288211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การตรวจสอบหลักฐาน</a:t>
            </a:r>
            <a:endParaRPr lang="th-TH" sz="4000" b="1" baseline="300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2" name="Rectangle 10"/>
          <p:cNvSpPr/>
          <p:nvPr/>
        </p:nvSpPr>
        <p:spPr>
          <a:xfrm>
            <a:off x="1043609" y="3933056"/>
            <a:ext cx="208823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การประเมินภายนอก</a:t>
            </a:r>
          </a:p>
        </p:txBody>
      </p:sp>
      <p:pic>
        <p:nvPicPr>
          <p:cNvPr id="53" name="Picture 3" descr="C:\Users\Administrator\Desktop\1.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3" y="3933056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10"/>
          <p:cNvSpPr/>
          <p:nvPr/>
        </p:nvSpPr>
        <p:spPr>
          <a:xfrm>
            <a:off x="1043608" y="4870514"/>
            <a:ext cx="208823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การประเมินภายใน</a:t>
            </a:r>
          </a:p>
        </p:txBody>
      </p:sp>
      <p:pic>
        <p:nvPicPr>
          <p:cNvPr id="55" name="Picture 3" descr="C:\Users\Administrator\Desktop\1.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48" y="4870514"/>
            <a:ext cx="162074" cy="1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dministrator\Desktop\การตรวจ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2873730" cy="452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 descr="C:\Users\Administrator\Desktop\การ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75" y="5411535"/>
            <a:ext cx="1884939" cy="2596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1,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2" y="1758880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5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/>
      <p:bldP spid="38" grpId="0"/>
      <p:bldP spid="52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10"/>
          <p:cNvSpPr/>
          <p:nvPr/>
        </p:nvSpPr>
        <p:spPr>
          <a:xfrm>
            <a:off x="755575" y="807095"/>
            <a:ext cx="7775995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การตรวจสอบหลักฐาน และการตรวจสอบข้อมูลในหลักฐาน ถือเป็นขั้นตอนการประเมินความน่าเชื่อถือ หรือประเมินคุณค่าของหลักฐานทางประวัติศาสตร์ ก่อนจะตัดสินใจเชื่อหรือไม่เชื่อในข้อเท็จจริงที่ปรากฏ ซึ่งเราสามารถนำขั้นตอนนี้ไปประยุกต์ใช้เพื่อการดำเนินชีวิตปัจจุบันในยุคเทคโนโลยีสารสนเทศที่มีข้อมูลจำนวนมากได้อย่างมีประสิทธิภาพ</a:t>
            </a:r>
          </a:p>
        </p:txBody>
      </p:sp>
      <p:sp>
        <p:nvSpPr>
          <p:cNvPr id="33" name="Rectangle 10"/>
          <p:cNvSpPr/>
          <p:nvPr/>
        </p:nvSpPr>
        <p:spPr>
          <a:xfrm>
            <a:off x="755575" y="3919696"/>
            <a:ext cx="8022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เป็นขั้นตอนของการทำความเข้าใจข้อมูลที่ได้จากหลักฐานนั้นว่าได้บ่งบอกข้อเท็จจริง อะไรบ้าง โดยพิจารณาความหมายตามตัวอักษร และสำนวนภาษที่ปรากฏในหลักฐานนั้นอย่างตรงไปตรงมา</a:t>
            </a:r>
          </a:p>
        </p:txBody>
      </p:sp>
      <p:sp>
        <p:nvSpPr>
          <p:cNvPr id="34" name="Rectangle 10"/>
          <p:cNvSpPr/>
          <p:nvPr/>
        </p:nvSpPr>
        <p:spPr>
          <a:xfrm>
            <a:off x="657745" y="3429000"/>
            <a:ext cx="17540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4000" b="1" baseline="30000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การตีความ</a:t>
            </a:r>
            <a:endParaRPr lang="th-TH" sz="4000" b="1" baseline="300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9" name="Picture 2" descr="C:\Users\Administrator\Desktop\1,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2" y="3356992"/>
            <a:ext cx="271735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43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10"/>
          <p:cNvSpPr/>
          <p:nvPr/>
        </p:nvSpPr>
        <p:spPr>
          <a:xfrm>
            <a:off x="657745" y="1260305"/>
            <a:ext cx="787382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           เป็นขั้นตอนการนำข้อเท็จจริงที่เกี่ยวข้องทั้งหมดมาประมวลให้เป็นเรื่องราว เชื่อมโยงประเด็นต่างๆ ให้ครบถ้วน</a:t>
            </a:r>
          </a:p>
        </p:txBody>
      </p:sp>
      <p:sp>
        <p:nvSpPr>
          <p:cNvPr id="28" name="Rectangle 10"/>
          <p:cNvSpPr/>
          <p:nvPr/>
        </p:nvSpPr>
        <p:spPr>
          <a:xfrm>
            <a:off x="1835695" y="764704"/>
            <a:ext cx="345638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การรวบรวมข้อมูลจากหลักฐาน</a:t>
            </a:r>
          </a:p>
        </p:txBody>
      </p:sp>
      <p:pic>
        <p:nvPicPr>
          <p:cNvPr id="47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5"/>
            <a:ext cx="720079" cy="1013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istrator\Desktop\เลขเวยส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84" y="601409"/>
            <a:ext cx="351709" cy="3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10"/>
          <p:cNvSpPr/>
          <p:nvPr/>
        </p:nvSpPr>
        <p:spPr>
          <a:xfrm>
            <a:off x="657745" y="3204522"/>
            <a:ext cx="46343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           การนำเสนอผลงาน ต้องอ้างอิงข้อมูล หลักฐานที่ใช้ในการศึกษา และแสดงเหตุผลที่ได้จากการวิเคราะห์ตีความหลักฐานนั้นๆ โดยใช้ภาษาที่เข้าใจง่าย กระชับ ชัดเจน และที่สำคัญที่สุดคือความน่าเชื่อถือ เพื่อให้ผลงานทางประวัติศาสตร์ ชิ้นนี้เป็นหลักฐานทางประวัติศาสตร์ที่น่าเชื่อถือ</a:t>
            </a:r>
          </a:p>
        </p:txBody>
      </p:sp>
      <p:sp>
        <p:nvSpPr>
          <p:cNvPr id="51" name="Rectangle 10"/>
          <p:cNvSpPr/>
          <p:nvPr/>
        </p:nvSpPr>
        <p:spPr>
          <a:xfrm>
            <a:off x="1835695" y="2708921"/>
            <a:ext cx="273630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การนำเสนอผลการศึกษา</a:t>
            </a:r>
          </a:p>
        </p:txBody>
      </p:sp>
      <p:pic>
        <p:nvPicPr>
          <p:cNvPr id="52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20079" cy="1013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istrator\Desktop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83" y="2550065"/>
            <a:ext cx="351709" cy="3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istrator\Desktop\การนำเสนอ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03840"/>
            <a:ext cx="3013356" cy="392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istrator\Desktop\ประวัติศาสตรื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34" y="5440960"/>
            <a:ext cx="2808312" cy="1608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9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8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/>
          <p:nvPr/>
        </p:nvSpPr>
        <p:spPr>
          <a:xfrm>
            <a:off x="441722" y="1824416"/>
            <a:ext cx="146598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     โครงงาน</a:t>
            </a:r>
          </a:p>
        </p:txBody>
      </p:sp>
      <p:sp>
        <p:nvSpPr>
          <p:cNvPr id="31" name="Rectangle 10"/>
          <p:cNvSpPr/>
          <p:nvPr/>
        </p:nvSpPr>
        <p:spPr>
          <a:xfrm>
            <a:off x="1907705" y="1824416"/>
            <a:ext cx="662386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หมายถึง กิจกรรมการจัดการเรียนรู้ที่ให้ผู้เรียนได้ฝึกฝนทักษะในการศึกษา</a:t>
            </a:r>
          </a:p>
        </p:txBody>
      </p:sp>
      <p:sp>
        <p:nvSpPr>
          <p:cNvPr id="32" name="Rectangle 10"/>
          <p:cNvSpPr/>
          <p:nvPr/>
        </p:nvSpPr>
        <p:spPr>
          <a:xfrm>
            <a:off x="441721" y="2227898"/>
            <a:ext cx="8089849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และลงมือปฏิบัติด้วยตนเองตามความสามารถ ความถนัด และความสนใจ โดยมีผู้สอนเป็น ผู้กระตุ้น แนะนำ ให้คำปรึกษาแก่ผู้เรียนในกระบวนการทำงานทุกขั้นตอน</a:t>
            </a:r>
          </a:p>
        </p:txBody>
      </p:sp>
      <p:sp>
        <p:nvSpPr>
          <p:cNvPr id="57" name="Rectangle 10"/>
          <p:cNvSpPr/>
          <p:nvPr/>
        </p:nvSpPr>
        <p:spPr>
          <a:xfrm>
            <a:off x="441722" y="3624616"/>
            <a:ext cx="312216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     โครงงานทางประวัติศาสตร์</a:t>
            </a:r>
          </a:p>
        </p:txBody>
      </p:sp>
      <p:sp>
        <p:nvSpPr>
          <p:cNvPr id="58" name="Rectangle 10"/>
          <p:cNvSpPr/>
          <p:nvPr/>
        </p:nvSpPr>
        <p:spPr>
          <a:xfrm>
            <a:off x="3563888" y="3624616"/>
            <a:ext cx="460192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เป็นกิจกรรมการเรียนรู้ที่มุ่งฝึกฝนทักษะวิธีการทาง</a:t>
            </a:r>
          </a:p>
        </p:txBody>
      </p:sp>
      <p:sp>
        <p:nvSpPr>
          <p:cNvPr id="59" name="Rectangle 10"/>
          <p:cNvSpPr/>
          <p:nvPr/>
        </p:nvSpPr>
        <p:spPr>
          <a:xfrm>
            <a:off x="441721" y="4028098"/>
            <a:ext cx="7724089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ทางประวัติศาสตร์หรือวิธีการสืบค้นเรื่องราวที่เกี่ยวข้องกับสังคมมนุษย์ จากหลักฐานทางประวัติศาสตร์และด้วยวิธีการอย่างเป็นระบบ</a:t>
            </a:r>
          </a:p>
        </p:txBody>
      </p:sp>
      <p:pic>
        <p:nvPicPr>
          <p:cNvPr id="27" name="Picture 3" descr="C:\Users\Administrator\Desktop\ความหมาย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5" y="362278"/>
            <a:ext cx="8759955" cy="9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โครงงาน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41158"/>
            <a:ext cx="3927876" cy="4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77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/>
          <p:nvPr/>
        </p:nvSpPr>
        <p:spPr>
          <a:xfrm>
            <a:off x="791119" y="764704"/>
            <a:ext cx="7561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aseline="30000" dirty="0">
                <a:latin typeface="TH Sarabun New" pitchFamily="34" charset="-34"/>
                <a:cs typeface="TH Sarabun New" pitchFamily="34" charset="-34"/>
              </a:rPr>
              <a:t>   </a:t>
            </a:r>
            <a:r>
              <a:rPr lang="th-TH" sz="3600" b="1" baseline="30000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36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ครงงานทางประวัติศาสตร์เป็นกิจกรรมที่ต้องทำอย่างต่อเนื่องตั้งแต่เริ่มต้นจนกระทั่งสิ้นสุดโครงการ เป็นกิจกรรมการเรียนรู้ที่ต้องใช้เวลา และปฏิบัตินอกห้องเรียน </a:t>
            </a:r>
            <a:r>
              <a:rPr lang="th-TH" sz="3600" baseline="30000" dirty="0">
                <a:latin typeface="TH Sarabun New" pitchFamily="34" charset="-34"/>
                <a:cs typeface="TH Sarabun New" pitchFamily="34" charset="-34"/>
              </a:rPr>
              <a:t>กล่าวโดยสรุปคือ โครงงานทางประวัติศาสตร์ก็คือ การนำหลักการและทฤษฎีที่เรียนรู้จาก</a:t>
            </a:r>
            <a:r>
              <a:rPr lang="th-TH" sz="36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“วิธีการทางประวัติศาสตร์” </a:t>
            </a:r>
            <a:r>
              <a:rPr lang="th-TH" sz="3600" baseline="30000" dirty="0">
                <a:latin typeface="TH Sarabun New" pitchFamily="34" charset="-34"/>
                <a:cs typeface="TH Sarabun New" pitchFamily="34" charset="-34"/>
              </a:rPr>
              <a:t>ไปปฏิบัติจริง</a:t>
            </a:r>
          </a:p>
        </p:txBody>
      </p:sp>
      <p:pic>
        <p:nvPicPr>
          <p:cNvPr id="20483" name="Picture 3" descr="C:\Users\Administrator\Desktop\โครง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708920"/>
            <a:ext cx="7372351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Administrator\Desktop\โครง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5085184"/>
            <a:ext cx="4248472" cy="2134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53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9144000" y="-55103"/>
            <a:ext cx="0" cy="671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" descr="C:\Users\Administrator\Desktop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54041"/>
            <a:ext cx="2360635" cy="26072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istrator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83" y="3054041"/>
            <a:ext cx="2360635" cy="26072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:\Users\Administrator\Desktop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97" y="3054041"/>
            <a:ext cx="2360635" cy="26072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Administrator\Desktop\บทนำ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5" y="363790"/>
            <a:ext cx="8759955" cy="10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10"/>
          <p:cNvSpPr/>
          <p:nvPr/>
        </p:nvSpPr>
        <p:spPr>
          <a:xfrm>
            <a:off x="1043608" y="1737489"/>
            <a:ext cx="194421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วิชาประวัติศาสตร์</a:t>
            </a:r>
          </a:p>
        </p:txBody>
      </p:sp>
      <p:sp>
        <p:nvSpPr>
          <p:cNvPr id="70" name="Rectangle 10"/>
          <p:cNvSpPr/>
          <p:nvPr/>
        </p:nvSpPr>
        <p:spPr>
          <a:xfrm>
            <a:off x="2987824" y="1737489"/>
            <a:ext cx="517798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คือเพื่อตอบสนองความอยากรู้ของมนุษย์ให้รู้ถึงพฤติกรรม</a:t>
            </a:r>
          </a:p>
        </p:txBody>
      </p:sp>
      <p:sp>
        <p:nvSpPr>
          <p:cNvPr id="71" name="Rectangle 10"/>
          <p:cNvSpPr/>
          <p:nvPr/>
        </p:nvSpPr>
        <p:spPr>
          <a:xfrm>
            <a:off x="715199" y="2140971"/>
            <a:ext cx="745061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ของมนุษย์ในอดีต ด้วยการศึกษาจากหลักฐานต่างๆ ที่เกี่ยวข้องซึ่งยังหลงเหลืออยู่ ประวัติศาสตร์จึงเป็นศาสตร์ที่เชื่อมโยงระหว่างอดีตกับปัจจุบัน</a:t>
            </a:r>
          </a:p>
        </p:txBody>
      </p:sp>
      <p:pic>
        <p:nvPicPr>
          <p:cNvPr id="72" name="Picture 3" descr="C:\Users\Administrator\Desktop\บท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65" y="476672"/>
            <a:ext cx="980095" cy="41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9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9144000" y="-55103"/>
            <a:ext cx="0" cy="671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/>
          <p:nvPr/>
        </p:nvSpPr>
        <p:spPr>
          <a:xfrm>
            <a:off x="668813" y="4149080"/>
            <a:ext cx="75755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การเรียนรู้ประวัติศาสตร์ชาติเท่ากับเป็นการทำความรู้จักสังคมในอดีตของตนเอง คุณค่าอีกประการหนึ่ง คือ ประวัติศาสตร์ช่วยปลูกฝังความรักมาตุภูมิ ความมุ่งมั่นในปณิธานแห่งชาติและความเข้าใจในวัฒนธรรมประจำชาติ</a:t>
            </a:r>
          </a:p>
        </p:txBody>
      </p:sp>
      <p:pic>
        <p:nvPicPr>
          <p:cNvPr id="2050" name="Picture 2" descr="C:\Users\Administrator\Desktop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760640" cy="31509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3357150"/>
            <a:ext cx="3960440" cy="3004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53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C:\Users\Administrator\Desktop\ความหมาย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5" y="362278"/>
            <a:ext cx="8759955" cy="9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:\Users\Administrator\Desktop\ความ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4428492" cy="4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0"/>
          <p:cNvSpPr/>
          <p:nvPr/>
        </p:nvSpPr>
        <p:spPr>
          <a:xfrm>
            <a:off x="384045" y="2151728"/>
            <a:ext cx="56281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     สมเด็จพระเจ้าบรมวงศ์เธอ กรมพระยาดำรงราชานุภาพ พระบิดาแห่งประวัติศาสตร์ไทย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โปรดใช้คำว่า </a:t>
            </a:r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พงศาวดาร</a:t>
            </a:r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แนวคิดนี้ปรากฏในลายพระหัตถ์ที่มีถึงสมเด็จพระเจ้าบรมวงศ์เธอ เจ้าฟ้ากรมพระยานริศรานุวัดติวงศ์เมื่อ พ.ศ. ๒๔๗๗ ในหนังสือสาส์นสมเด็จ ความว่า</a:t>
            </a:r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“...ตามความเห็นของหม่อมฉันยังรักให้ใช้เรียก </a:t>
            </a:r>
            <a:r>
              <a:rPr lang="en-US" sz="4000" b="1" baseline="30000" dirty="0">
                <a:latin typeface="TH Sarabun New" pitchFamily="34" charset="-34"/>
                <a:cs typeface="TH Sarabun New" pitchFamily="34" charset="-34"/>
              </a:rPr>
              <a:t>History </a:t>
            </a:r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ว่าพงศาวดารอยู่ตามเดิม...”</a:t>
            </a:r>
          </a:p>
        </p:txBody>
      </p:sp>
      <p:pic>
        <p:nvPicPr>
          <p:cNvPr id="65" name="Picture 6" descr="C:\Users\Administrator\Desktop\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59167"/>
            <a:ext cx="2519409" cy="35396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" descr="C:\Users\Administrator\Desktop\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16" y="4685539"/>
            <a:ext cx="1797341" cy="4656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72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0079" cy="1013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0"/>
          <p:cNvSpPr/>
          <p:nvPr/>
        </p:nvSpPr>
        <p:spPr>
          <a:xfrm>
            <a:off x="1835695" y="1983623"/>
            <a:ext cx="511256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ประวัติศาสตร์ช่วยให้รู้ที่มาของตนเอง สังคม และโลก </a:t>
            </a:r>
          </a:p>
        </p:txBody>
      </p:sp>
      <p:pic>
        <p:nvPicPr>
          <p:cNvPr id="41" name="Picture 3" descr="C:\Users\Administrator\Desktop\ความหมาย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5" y="362278"/>
            <a:ext cx="8759955" cy="9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ปร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1159"/>
            <a:ext cx="4032448" cy="4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30" y="1838441"/>
            <a:ext cx="319870" cy="29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10"/>
          <p:cNvSpPr/>
          <p:nvPr/>
        </p:nvSpPr>
        <p:spPr>
          <a:xfrm>
            <a:off x="1835695" y="3140968"/>
            <a:ext cx="694227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ประวัติศาสตร์ช่วยให้มีความเข้าใจมรดกทางวัฒนธรรมของมนุษยชาติ</a:t>
            </a:r>
          </a:p>
        </p:txBody>
      </p:sp>
      <p:pic>
        <p:nvPicPr>
          <p:cNvPr id="58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14137"/>
            <a:ext cx="720079" cy="1013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Administrator\Desktop\เลขเวยส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8" y="2927504"/>
            <a:ext cx="439990" cy="3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10"/>
          <p:cNvSpPr/>
          <p:nvPr/>
        </p:nvSpPr>
        <p:spPr>
          <a:xfrm>
            <a:off x="1835695" y="4293096"/>
            <a:ext cx="63301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ประวัติศาสตร์ช่วยให้มีพัฒนาการทางความคิดอย่างเป็นระบบ</a:t>
            </a:r>
          </a:p>
        </p:txBody>
      </p:sp>
      <p:pic>
        <p:nvPicPr>
          <p:cNvPr id="61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6265"/>
            <a:ext cx="720079" cy="1013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dministrator\Desktop\เลขเวยส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86" y="4151287"/>
            <a:ext cx="351707" cy="2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10"/>
          <p:cNvSpPr/>
          <p:nvPr/>
        </p:nvSpPr>
        <p:spPr>
          <a:xfrm>
            <a:off x="1835695" y="5445224"/>
            <a:ext cx="694227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ประวัติศาสตร์ช่วยให้เกิดความเพลิดเพลินกับการค้นพบความจริงในอดีต</a:t>
            </a:r>
          </a:p>
        </p:txBody>
      </p:sp>
      <p:pic>
        <p:nvPicPr>
          <p:cNvPr id="64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8393"/>
            <a:ext cx="720079" cy="1013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Users\Administrator\Desktop\เลขเวยส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84" y="5287147"/>
            <a:ext cx="351709" cy="3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76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7" grpId="0"/>
      <p:bldP spid="60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/>
          <p:nvPr/>
        </p:nvSpPr>
        <p:spPr>
          <a:xfrm>
            <a:off x="715201" y="1997933"/>
            <a:ext cx="4576879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ในสมัยก่อนผู้เขียนเรื่องราวทางประวัติศาสตร์ไทยส่วนใหญ่เป็นผู้ที่เกี่ยวข้องอยู่ในราชสำนัก หรือเป็นที่ยอมรับว่าเป็นผู้รู้ เช่น นักบวชหรือผู้นำทางศาสนา เรื่องราวทางประวัติศาสตร์ไทยได้บันทึกเป็นตำนาน พงศาวดาร เนื้อหามักเน้นที่เรื่องราวทางศาสนา การก่อตั้งบ้านเมือง การกำเนิดของ   ปูชนียวัตถุ ปูชนียสถาน และวีรกรรมของกษัตริย์หรือวีรบุรุษไทย</a:t>
            </a:r>
          </a:p>
        </p:txBody>
      </p:sp>
      <p:pic>
        <p:nvPicPr>
          <p:cNvPr id="8197" name="Picture 5" descr="C:\Users\Administrator\Desktop\1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40" y="1539389"/>
            <a:ext cx="2873730" cy="40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istrator\Desktop\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19" y="3721570"/>
            <a:ext cx="2507971" cy="1661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Administrator\Desktop\การศึกษา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5" y="362502"/>
            <a:ext cx="8762985" cy="10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istrator\Desktop\การ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760640" cy="4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31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/>
          <p:nvPr/>
        </p:nvSpPr>
        <p:spPr>
          <a:xfrm>
            <a:off x="715200" y="1824416"/>
            <a:ext cx="472089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วิธีการทางประวัติศาสตร์ </a:t>
            </a:r>
            <a:r>
              <a:rPr lang="en-US" sz="4000" b="1" baseline="30000" dirty="0">
                <a:latin typeface="TH Sarabun New" pitchFamily="34" charset="-34"/>
                <a:cs typeface="TH Sarabun New" pitchFamily="34" charset="-34"/>
              </a:rPr>
              <a:t>(Historical Methods) </a:t>
            </a:r>
            <a:endParaRPr lang="th-TH" sz="4000" b="1" baseline="30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ectangle 10"/>
          <p:cNvSpPr/>
          <p:nvPr/>
        </p:nvSpPr>
        <p:spPr>
          <a:xfrm>
            <a:off x="5436096" y="1824416"/>
            <a:ext cx="93610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หมายถึง</a:t>
            </a:r>
          </a:p>
        </p:txBody>
      </p:sp>
      <p:sp>
        <p:nvSpPr>
          <p:cNvPr id="40" name="Rectangle 10"/>
          <p:cNvSpPr/>
          <p:nvPr/>
        </p:nvSpPr>
        <p:spPr>
          <a:xfrm>
            <a:off x="715200" y="2227898"/>
            <a:ext cx="798707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aseline="30000" dirty="0">
                <a:latin typeface="TH Sarabun New" pitchFamily="34" charset="-34"/>
                <a:cs typeface="TH Sarabun New" pitchFamily="34" charset="-34"/>
              </a:rPr>
              <a:t>     กระบวนการสืบค้นเรื่องราวในอดีตของสังคมมนุษย์จากร่องรอยหลักฐานที่หลงเหลือในปัจจุบันด้วยวิธีการศึกษาอย่างเป็นระบบ</a:t>
            </a:r>
          </a:p>
        </p:txBody>
      </p:sp>
      <p:pic>
        <p:nvPicPr>
          <p:cNvPr id="51" name="Picture 2" descr="C:\Users\Administrator\Desktop\วิธีการ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5" y="366815"/>
            <a:ext cx="8759956" cy="100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Administrator\Desktop\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3816424" cy="4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C:\Users\Administrator\Desktop\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5" y="3429000"/>
            <a:ext cx="4187955" cy="5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istrator\Desktop\เลขเวยส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720079" cy="1013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10"/>
          <p:cNvSpPr/>
          <p:nvPr/>
        </p:nvSpPr>
        <p:spPr>
          <a:xfrm>
            <a:off x="1835695" y="4869160"/>
            <a:ext cx="273630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baseline="30000" dirty="0">
                <a:latin typeface="TH Sarabun New" pitchFamily="34" charset="-34"/>
                <a:cs typeface="TH Sarabun New" pitchFamily="34" charset="-34"/>
              </a:rPr>
              <a:t>การกำหนดประเด็นศึกษา</a:t>
            </a:r>
          </a:p>
        </p:txBody>
      </p:sp>
      <p:pic>
        <p:nvPicPr>
          <p:cNvPr id="58" name="Picture 2" descr="C:\Users\Administrator\Desktop\เลขเวยส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30" y="4718761"/>
            <a:ext cx="319870" cy="29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35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40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C:\Users\Administrator\Desktop\ใคร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" y="1530589"/>
            <a:ext cx="2565420" cy="37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C:\Users\Administrator\Desktop\อะไร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90" y="1530589"/>
            <a:ext cx="2610315" cy="37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C:\Users\Administrator\Desktop\ที่ไหน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56" y="1530589"/>
            <a:ext cx="2511412" cy="37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C:\Users\Administrator\Desktop\ประเด็น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94210" cy="3576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0248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5" name="Picture 15" descr="C:\Users\Administrator\Desktop\ประเด็น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94210" cy="3576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istrator\Desktop\เมื่อไหร่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4" y="1268761"/>
            <a:ext cx="21323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istrator\Desktop\อย่างไร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21" y="1268761"/>
            <a:ext cx="2132352" cy="39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istrator\Desktop\ทำไม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58" y="1268761"/>
            <a:ext cx="2132352" cy="48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8" y="5928607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G:\Stock Edition\Animation gif_QQ007\red_home_button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50" y="5825259"/>
            <a:ext cx="731520" cy="6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926279"/>
            <a:ext cx="502920" cy="5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2120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988</Words>
  <Application>Microsoft Office PowerPoint</Application>
  <PresentationFormat>นำเสนอทางหน้าจอ (4:3)</PresentationFormat>
  <Paragraphs>50</Paragraphs>
  <Slides>18</Slides>
  <Notes>18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2" baseType="lpstr">
      <vt:lpstr>Arial</vt:lpstr>
      <vt:lpstr>Calibri</vt:lpstr>
      <vt:lpstr>TH Sarabun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User</cp:lastModifiedBy>
  <cp:revision>58</cp:revision>
  <dcterms:created xsi:type="dcterms:W3CDTF">2017-07-05T08:20:05Z</dcterms:created>
  <dcterms:modified xsi:type="dcterms:W3CDTF">2023-10-31T02:31:27Z</dcterms:modified>
</cp:coreProperties>
</file>