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3" r:id="rId2"/>
    <p:sldId id="257" r:id="rId3"/>
    <p:sldId id="289" r:id="rId4"/>
    <p:sldId id="290" r:id="rId5"/>
    <p:sldId id="283" r:id="rId6"/>
    <p:sldId id="281" r:id="rId7"/>
    <p:sldId id="304" r:id="rId8"/>
    <p:sldId id="291" r:id="rId9"/>
    <p:sldId id="292" r:id="rId10"/>
    <p:sldId id="296" r:id="rId11"/>
    <p:sldId id="297" r:id="rId12"/>
    <p:sldId id="293" r:id="rId13"/>
    <p:sldId id="298" r:id="rId14"/>
    <p:sldId id="299" r:id="rId15"/>
    <p:sldId id="261" r:id="rId16"/>
    <p:sldId id="262" r:id="rId17"/>
    <p:sldId id="300" r:id="rId18"/>
    <p:sldId id="263" r:id="rId19"/>
    <p:sldId id="301" r:id="rId20"/>
    <p:sldId id="265" r:id="rId21"/>
    <p:sldId id="302" r:id="rId22"/>
    <p:sldId id="284" r:id="rId23"/>
    <p:sldId id="285" r:id="rId24"/>
    <p:sldId id="266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1" autoAdjust="0"/>
  </p:normalViewPr>
  <p:slideViewPr>
    <p:cSldViewPr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C0350-5DEB-431C-A05B-984D777A2834}" type="datetimeFigureOut">
              <a:rPr lang="th-TH" smtClean="0"/>
              <a:t>30/07/67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0A2C-9EA2-45AF-95E1-06E1CA8891A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33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52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52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43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43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8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85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85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85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30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30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30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3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63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30/07/67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32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30/07/67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300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30/07/67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872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30/07/67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768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30/07/67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200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30/07/67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020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30/07/67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605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30/07/67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843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30/07/67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439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30/07/67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532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30/07/67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005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CE871-97BC-42A2-86EC-DAC9AB1F2D13}" type="datetimeFigureOut">
              <a:rPr lang="th-TH" smtClean="0"/>
              <a:t>30/07/67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3787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dministrator\Desktop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Administrator\Desktop\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12" y="2492896"/>
            <a:ext cx="2791312" cy="618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esktop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1"/>
            <a:ext cx="1604371" cy="19885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istrator\Desktop\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4977677" cy="14401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1612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Administrator\Desktop\ฟ้า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39" y="548680"/>
            <a:ext cx="6832522" cy="5071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tor\Desktop\ตาราง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75737"/>
            <a:ext cx="6048672" cy="2529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90" y="1268760"/>
            <a:ext cx="7194210" cy="485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1955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Administrator\Desktop\ฟ้า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39" y="548680"/>
            <a:ext cx="6832522" cy="5071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tor\Desktop\ตาราง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75737"/>
            <a:ext cx="6048672" cy="2529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istrator\Desktop\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" y="1268761"/>
            <a:ext cx="7189065" cy="424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7181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Administrator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" y="86604"/>
            <a:ext cx="8764906" cy="15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0"/>
          <p:cNvSpPr/>
          <p:nvPr/>
        </p:nvSpPr>
        <p:spPr>
          <a:xfrm>
            <a:off x="1451253" y="2924944"/>
            <a:ext cx="6714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aseline="30000" dirty="0">
                <a:latin typeface="TH Sarabun New" pitchFamily="34" charset="-34"/>
                <a:cs typeface="TH Sarabun New" pitchFamily="34" charset="-34"/>
              </a:rPr>
              <a:t>      พระมหากษัตริย์ของอาณาจักรอยุธยามีพระราชอำนาจสูงสุดในการปกครอง เป็นเจ้าแผ่นดิน เจ้าชีวิต ทรงพระราชอำนาจทั้งปวง มีฐานะเป็นสมมติเทพ ตามคติความเชื่อที่ได้รับอิทธิพลจากอาณาจักรเขมรโบราณ ในศาสนาพราหมณ์-ฮินดู ที่เชื่อว่า พระนารายณ์หรือพระอิศวร (พระศิวะ) อวตารมาเกิด</a:t>
            </a:r>
          </a:p>
        </p:txBody>
      </p:sp>
      <p:pic>
        <p:nvPicPr>
          <p:cNvPr id="44" name="Picture 3" descr="C:\Users\Administrator\Desktop\การ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692696"/>
            <a:ext cx="4418269" cy="7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990194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10"/>
          <p:cNvSpPr/>
          <p:nvPr/>
        </p:nvSpPr>
        <p:spPr>
          <a:xfrm>
            <a:off x="1835695" y="2350233"/>
            <a:ext cx="338437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baseline="30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itchFamily="34" charset="-34"/>
                <a:cs typeface="TH Sarabun New" pitchFamily="34" charset="-34"/>
              </a:rPr>
              <a:t>สถาบัน</a:t>
            </a:r>
            <a:r>
              <a:rPr lang="th-TH" sz="4000" b="1" baseline="30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itchFamily="34" charset="-34"/>
                <a:cs typeface="TH Sarabun New" pitchFamily="34" charset="-34"/>
              </a:rPr>
              <a:t>พระมหากษัตริย์</a:t>
            </a:r>
          </a:p>
        </p:txBody>
      </p:sp>
      <p:pic>
        <p:nvPicPr>
          <p:cNvPr id="47" name="Picture 2" descr="C:\Users\Administrator\Desktop\เลขเวยส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88" y="2271842"/>
            <a:ext cx="295065" cy="2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77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0"/>
          <p:cNvSpPr/>
          <p:nvPr/>
        </p:nvSpPr>
        <p:spPr>
          <a:xfrm>
            <a:off x="568709" y="1988840"/>
            <a:ext cx="80065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ในยามสงครามเมื่ออาณาจักรอยุธยาเผชิญภัยคุกคามจากภายนอก พระมหากษัตริย์ จะเป็นจอมทัพ ด้วยพระปรีชาสามารถของพระมหากษัตริย์หลายพระองค์ ทำให้อาณาจักรอยุธยามีความมั่นคง และเจริญรุ่งเรืองสืบต่อกันมาถึง ๔๑๗ ปี</a:t>
            </a:r>
          </a:p>
        </p:txBody>
      </p:sp>
      <p:pic>
        <p:nvPicPr>
          <p:cNvPr id="26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429000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0"/>
          <p:cNvSpPr/>
          <p:nvPr/>
        </p:nvSpPr>
        <p:spPr>
          <a:xfrm>
            <a:off x="1778443" y="3587066"/>
            <a:ext cx="408970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การขยายอำนาจทางการเมือง</a:t>
            </a:r>
          </a:p>
        </p:txBody>
      </p:sp>
      <p:pic>
        <p:nvPicPr>
          <p:cNvPr id="32" name="Picture 2" descr="C:\Users\Administrator\Desktop\เลขเวยส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3" y="3680143"/>
            <a:ext cx="366790" cy="3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Administrator\Desktop\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" y="86604"/>
            <a:ext cx="8764906" cy="15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istrator\Desktop\การ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692696"/>
            <a:ext cx="4418269" cy="7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10"/>
          <p:cNvSpPr/>
          <p:nvPr/>
        </p:nvSpPr>
        <p:spPr>
          <a:xfrm>
            <a:off x="971601" y="4896732"/>
            <a:ext cx="780637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ของอาณาจักรอยุธยาคือ การแสวงหาแสวงหาผลประโยชน์ทางเศรษฐกิจและการค้า</a:t>
            </a:r>
          </a:p>
        </p:txBody>
      </p:sp>
      <p:sp>
        <p:nvSpPr>
          <p:cNvPr id="41" name="Rectangle 10"/>
          <p:cNvSpPr/>
          <p:nvPr/>
        </p:nvSpPr>
        <p:spPr>
          <a:xfrm>
            <a:off x="1691680" y="4493250"/>
            <a:ext cx="3008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    การขยายอำนาจไปทางใต้</a:t>
            </a:r>
          </a:p>
        </p:txBody>
      </p:sp>
      <p:pic>
        <p:nvPicPr>
          <p:cNvPr id="42" name="Picture 2" descr="C:\Users\Administrator\Desktop\1,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79" y="4421242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10"/>
          <p:cNvSpPr/>
          <p:nvPr/>
        </p:nvSpPr>
        <p:spPr>
          <a:xfrm>
            <a:off x="4700523" y="4493250"/>
            <a:ext cx="577613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การขยายอำนาจไปทางใต้ของอาณาจักร</a:t>
            </a:r>
            <a:endParaRPr lang="th-TH" sz="4000" b="1" baseline="300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8890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8" grpId="0"/>
      <p:bldP spid="39" grpId="0"/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988840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0"/>
          <p:cNvSpPr/>
          <p:nvPr/>
        </p:nvSpPr>
        <p:spPr>
          <a:xfrm>
            <a:off x="1831079" y="2166621"/>
            <a:ext cx="30963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การขยายอำนาจทางการเมือง</a:t>
            </a:r>
          </a:p>
        </p:txBody>
      </p:sp>
      <p:pic>
        <p:nvPicPr>
          <p:cNvPr id="33" name="Picture 2" descr="C:\Users\Administrator\Desktop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" y="86604"/>
            <a:ext cx="8764906" cy="15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istrator\Desktop\การ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692696"/>
            <a:ext cx="4418269" cy="7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10"/>
          <p:cNvSpPr/>
          <p:nvPr/>
        </p:nvSpPr>
        <p:spPr>
          <a:xfrm>
            <a:off x="971600" y="3456572"/>
            <a:ext cx="787332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มหาสมุทรอินเดีย ที่พ่อค้าทางตะวันตก เช่น อินเดีย เปอร์เซียจะเดินทางเข้ามาค้าขาย</a:t>
            </a:r>
          </a:p>
        </p:txBody>
      </p:sp>
      <p:sp>
        <p:nvSpPr>
          <p:cNvPr id="41" name="Rectangle 10"/>
          <p:cNvSpPr/>
          <p:nvPr/>
        </p:nvSpPr>
        <p:spPr>
          <a:xfrm>
            <a:off x="1635841" y="3022022"/>
            <a:ext cx="417646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    การขยายอำนาจไปทางตะวันตก</a:t>
            </a:r>
          </a:p>
        </p:txBody>
      </p:sp>
      <p:pic>
        <p:nvPicPr>
          <p:cNvPr id="42" name="Picture 2" descr="C:\Users\Administrator\Desktop\1,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79" y="2981082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10"/>
          <p:cNvSpPr/>
          <p:nvPr/>
        </p:nvSpPr>
        <p:spPr>
          <a:xfrm>
            <a:off x="5292080" y="3053090"/>
            <a:ext cx="355284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ตะวันตกเป็นที่ตั้งของเมืองท่าทางฝั่ง</a:t>
            </a:r>
            <a:endParaRPr lang="th-TH" sz="4000" b="1" baseline="300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5" name="Picture 2" descr="C:\Users\Administrator\Desktop\เลขเวยส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3" y="2239983"/>
            <a:ext cx="366790" cy="3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15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  <p:bldP spid="41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"/>
          <p:cNvSpPr/>
          <p:nvPr/>
        </p:nvSpPr>
        <p:spPr>
          <a:xfrm>
            <a:off x="568709" y="1988840"/>
            <a:ext cx="8006583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    พระมหากษัตริย์แห่งกรุงศรีอยุธยาได้ดำเนินนโยบายแผ่ขยายอำนาจทางการเมืองไปยังดินแดนข้างเคียง ก็เพราะมีปัจจัยที่สำคัญ ๓ ประการ คือ</a:t>
            </a:r>
          </a:p>
        </p:txBody>
      </p:sp>
      <p:pic>
        <p:nvPicPr>
          <p:cNvPr id="28" name="Picture 2" descr="C:\Users\Administrato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" y="86604"/>
            <a:ext cx="8764906" cy="15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istrator\Desktop\การ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692696"/>
            <a:ext cx="4418269" cy="7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0"/>
          <p:cNvSpPr/>
          <p:nvPr/>
        </p:nvSpPr>
        <p:spPr>
          <a:xfrm>
            <a:off x="971601" y="3430354"/>
            <a:ext cx="73448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ป่าแร่ธาตุซึ่งเป็นสินค้าสำคัญ รวมทั้งกำลังคน ซึ่งเป็นทรัพยากรทางด้านเศรษฐกิจ</a:t>
            </a:r>
          </a:p>
        </p:txBody>
      </p:sp>
      <p:sp>
        <p:nvSpPr>
          <p:cNvPr id="31" name="Rectangle 10"/>
          <p:cNvSpPr/>
          <p:nvPr/>
        </p:nvSpPr>
        <p:spPr>
          <a:xfrm>
            <a:off x="909441" y="2877641"/>
            <a:ext cx="305355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    ปัจจัยทางเศรษฐกิจ</a:t>
            </a:r>
          </a:p>
        </p:txBody>
      </p:sp>
      <p:pic>
        <p:nvPicPr>
          <p:cNvPr id="32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3" y="2855634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"/>
          <p:cNvSpPr/>
          <p:nvPr/>
        </p:nvSpPr>
        <p:spPr>
          <a:xfrm>
            <a:off x="4139953" y="3026872"/>
            <a:ext cx="511256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เนื่องจากอาณาจักรอยุธยามีความต้องการของ</a:t>
            </a:r>
            <a:endParaRPr lang="th-TH" sz="4000" b="1" baseline="300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8" name="Rectangle 10"/>
          <p:cNvSpPr/>
          <p:nvPr/>
        </p:nvSpPr>
        <p:spPr>
          <a:xfrm>
            <a:off x="971601" y="4552562"/>
            <a:ext cx="734481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เข้มแข็งให้อาณาจักร เพราะในช่วงแรกของการสถาปนาอาณาจักรอยุธยานั้น ทั้งสุโขทัย ล้านนาและล้านช้าง เป็นอาณาจักร ไทยที่สถาปนาขึ้นก่อน</a:t>
            </a:r>
          </a:p>
        </p:txBody>
      </p:sp>
      <p:sp>
        <p:nvSpPr>
          <p:cNvPr id="39" name="Rectangle 10"/>
          <p:cNvSpPr/>
          <p:nvPr/>
        </p:nvSpPr>
        <p:spPr>
          <a:xfrm>
            <a:off x="971601" y="4210149"/>
            <a:ext cx="316835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    ปัจจัยทางการเมือง</a:t>
            </a:r>
          </a:p>
        </p:txBody>
      </p:sp>
      <p:pic>
        <p:nvPicPr>
          <p:cNvPr id="40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2" y="4098025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10"/>
          <p:cNvSpPr/>
          <p:nvPr/>
        </p:nvSpPr>
        <p:spPr>
          <a:xfrm>
            <a:off x="4139953" y="4149080"/>
            <a:ext cx="561662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เนื่องจากอาณาจักรอยุธยาต้องการสร้างความ</a:t>
            </a:r>
            <a:endParaRPr lang="th-TH" sz="4000" b="1" baseline="300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9" name="Rectangle 10"/>
          <p:cNvSpPr/>
          <p:nvPr/>
        </p:nvSpPr>
        <p:spPr>
          <a:xfrm>
            <a:off x="816040" y="5465632"/>
            <a:ext cx="324036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    แนวคิดเรื่องจักรพรรดิราช</a:t>
            </a:r>
          </a:p>
        </p:txBody>
      </p:sp>
      <p:pic>
        <p:nvPicPr>
          <p:cNvPr id="60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2" y="5468037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72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3" grpId="0"/>
      <p:bldP spid="38" grpId="0"/>
      <p:bldP spid="39" grpId="0"/>
      <p:bldP spid="41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Administrato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" y="86604"/>
            <a:ext cx="8764906" cy="15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istrator\Desktop\การ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692696"/>
            <a:ext cx="4418269" cy="7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988840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0"/>
          <p:cNvSpPr/>
          <p:nvPr/>
        </p:nvSpPr>
        <p:spPr>
          <a:xfrm>
            <a:off x="715199" y="3456572"/>
            <a:ext cx="7450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อาณาจักรที่อยู่ใกล้เคียงและกับรัฐที่อยู่ห่างไกลออกไป เช่น ญี่ปุ่น ส่วนใหญ่เป็นไปเพื่อผลประโยชน์ทางเศรษฐกิจและการค้า ความมั่นคงของราชอาณาจักร และการแลกเปลี่ยนทางวัฒนธรรม </a:t>
            </a:r>
          </a:p>
        </p:txBody>
      </p:sp>
      <p:sp>
        <p:nvSpPr>
          <p:cNvPr id="38" name="Rectangle 10"/>
          <p:cNvSpPr/>
          <p:nvPr/>
        </p:nvSpPr>
        <p:spPr>
          <a:xfrm>
            <a:off x="1835696" y="3053090"/>
            <a:ext cx="72008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อาณาจักรอยุธยามีความสัมพันธ์ระหว่างประเทศอย่างกว้างขวางทั้งกับ</a:t>
            </a:r>
          </a:p>
        </p:txBody>
      </p:sp>
      <p:pic>
        <p:nvPicPr>
          <p:cNvPr id="41" name="Picture 2" descr="C:\Users\Administrator\Desktop\เลขเวยส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66" y="2281395"/>
            <a:ext cx="315110" cy="2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10"/>
          <p:cNvSpPr/>
          <p:nvPr/>
        </p:nvSpPr>
        <p:spPr>
          <a:xfrm>
            <a:off x="1835695" y="2348879"/>
            <a:ext cx="417646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การเจริญสัมพันธไมตรีกับนานาชาติ</a:t>
            </a:r>
            <a:endParaRPr lang="th-TH" sz="4000" b="1" baseline="30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8076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Administrato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" y="86604"/>
            <a:ext cx="8764906" cy="15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istrator\Desktop\การ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692696"/>
            <a:ext cx="4418269" cy="7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988840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0"/>
          <p:cNvSpPr/>
          <p:nvPr/>
        </p:nvSpPr>
        <p:spPr>
          <a:xfrm>
            <a:off x="715197" y="3410405"/>
            <a:ext cx="745061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สอดคล้องกับประโยชน์ของแผ่นดินด้วยการนำการปกครองของอาณาจักรใกล้เคียงมาปรับใช้ และปรับปรุงการปกครองตามสภาพสังคม</a:t>
            </a:r>
          </a:p>
        </p:txBody>
      </p:sp>
      <p:sp>
        <p:nvSpPr>
          <p:cNvPr id="38" name="Rectangle 10"/>
          <p:cNvSpPr/>
          <p:nvPr/>
        </p:nvSpPr>
        <p:spPr>
          <a:xfrm>
            <a:off x="1694759" y="2975855"/>
            <a:ext cx="698477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อาณาจักรอยุธยาจัดรูปแบบการปกครองและการควบคุมกำลังไพร่พลที่</a:t>
            </a:r>
          </a:p>
        </p:txBody>
      </p:sp>
      <p:sp>
        <p:nvSpPr>
          <p:cNvPr id="49" name="Rectangle 10"/>
          <p:cNvSpPr/>
          <p:nvPr/>
        </p:nvSpPr>
        <p:spPr>
          <a:xfrm>
            <a:off x="1835695" y="2348879"/>
            <a:ext cx="633011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การจัดระเบียบการปกครองและการควบคุมกำลังไพร่พล</a:t>
            </a:r>
            <a:endParaRPr lang="th-TH" sz="4000" b="1" baseline="30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0" name="Picture 3" descr="C:\Users\Administrator\Desktop\เลขเวยส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66" y="2252245"/>
            <a:ext cx="315110" cy="2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1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Administrato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" y="86604"/>
            <a:ext cx="8764906" cy="15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istrator\Desktop\พัฒนา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713265"/>
            <a:ext cx="3992339" cy="75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1" y="1990194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10"/>
          <p:cNvSpPr/>
          <p:nvPr/>
        </p:nvSpPr>
        <p:spPr>
          <a:xfrm>
            <a:off x="1337516" y="2329781"/>
            <a:ext cx="263637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ราชธานีหรือเมืองหลวง</a:t>
            </a:r>
            <a:endParaRPr lang="th-TH" sz="4000" b="1" baseline="30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3" name="Picture 2" descr="C:\Users\Administrator\Desktop\เลขเวยส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8" y="2271842"/>
            <a:ext cx="295065" cy="2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10"/>
          <p:cNvSpPr/>
          <p:nvPr/>
        </p:nvSpPr>
        <p:spPr>
          <a:xfrm>
            <a:off x="3807832" y="2350233"/>
            <a:ext cx="533616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กรุงศรีอยุธยาเป็นศูนย์กลางทางการเมือง เศรษฐกิจ</a:t>
            </a:r>
          </a:p>
        </p:txBody>
      </p:sp>
      <p:sp>
        <p:nvSpPr>
          <p:cNvPr id="48" name="Rectangle 10"/>
          <p:cNvSpPr/>
          <p:nvPr/>
        </p:nvSpPr>
        <p:spPr>
          <a:xfrm>
            <a:off x="1503575" y="2753715"/>
            <a:ext cx="694228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และสังคม เป็นที่ประทับของพระมหากษัตริย์</a:t>
            </a:r>
          </a:p>
        </p:txBody>
      </p:sp>
      <p:pic>
        <p:nvPicPr>
          <p:cNvPr id="10244" name="Picture 4" descr="C:\Users\Administrator\Desktop\พระมหากษัตริย์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96" y="3429000"/>
            <a:ext cx="5111366" cy="287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istrator\Desktop\พระมหา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26" y="5949280"/>
            <a:ext cx="3591548" cy="292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31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Administrato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" y="86604"/>
            <a:ext cx="8764906" cy="15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istrator\Desktop\พัฒนา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713265"/>
            <a:ext cx="3992339" cy="75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10"/>
          <p:cNvSpPr/>
          <p:nvPr/>
        </p:nvSpPr>
        <p:spPr>
          <a:xfrm>
            <a:off x="1503575" y="2350233"/>
            <a:ext cx="191629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เมืองลูกหลวง</a:t>
            </a:r>
            <a:endParaRPr lang="th-TH" sz="4000" b="1" baseline="30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7" name="Rectangle 10"/>
          <p:cNvSpPr/>
          <p:nvPr/>
        </p:nvSpPr>
        <p:spPr>
          <a:xfrm>
            <a:off x="2943736" y="2350233"/>
            <a:ext cx="620026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เป็นเมืองสำคัญตั้งอยู่ไม่ห่างไกลจากราชธานีนัก พระมหากษัตริย์</a:t>
            </a:r>
          </a:p>
        </p:txBody>
      </p:sp>
      <p:sp>
        <p:nvSpPr>
          <p:cNvPr id="48" name="Rectangle 10"/>
          <p:cNvSpPr/>
          <p:nvPr/>
        </p:nvSpPr>
        <p:spPr>
          <a:xfrm>
            <a:off x="1503575" y="2753715"/>
            <a:ext cx="7200801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จะแต่งตั้งพระราชวงศ์ชั้นสูง หรือพระราชโอรสไปครอง เมืองลูกหลวงค่อนข้างมีอิสระในการปกครอง การเก็บภาษี และการควบคุมไพร่พล</a:t>
            </a:r>
          </a:p>
        </p:txBody>
      </p:sp>
      <p:pic>
        <p:nvPicPr>
          <p:cNvPr id="10245" name="Picture 5" descr="C:\Users\Administrator\Desktop\พระมหา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26" y="5949280"/>
            <a:ext cx="3591548" cy="292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istrator\Desktop\ทิศ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17" y="3649138"/>
            <a:ext cx="5111367" cy="287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istrator\Desktop\ผัง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6194194"/>
            <a:ext cx="2520280" cy="2591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1" y="1988840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เลขเวยส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4" y="2239983"/>
            <a:ext cx="366790" cy="3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619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C:\Users\Administrato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8" y="81037"/>
            <a:ext cx="8769032" cy="15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ๅ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692696"/>
            <a:ext cx="4608512" cy="75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10"/>
          <p:cNvSpPr/>
          <p:nvPr/>
        </p:nvSpPr>
        <p:spPr>
          <a:xfrm>
            <a:off x="381368" y="1930856"/>
            <a:ext cx="289448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แคว้นละโว้หรือลพบุรี</a:t>
            </a:r>
          </a:p>
        </p:txBody>
      </p:sp>
      <p:sp>
        <p:nvSpPr>
          <p:cNvPr id="44" name="Rectangle 10"/>
          <p:cNvSpPr/>
          <p:nvPr/>
        </p:nvSpPr>
        <p:spPr>
          <a:xfrm>
            <a:off x="3275857" y="1988840"/>
            <a:ext cx="531761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ตั้งอยู่บริเวณด้านตะวันออกของแม่น้ำเจ้าพระยา เป็นแคว้น</a:t>
            </a:r>
          </a:p>
        </p:txBody>
      </p:sp>
      <p:sp>
        <p:nvSpPr>
          <p:cNvPr id="45" name="Rectangle 10"/>
          <p:cNvSpPr/>
          <p:nvPr/>
        </p:nvSpPr>
        <p:spPr>
          <a:xfrm>
            <a:off x="715199" y="2345937"/>
            <a:ext cx="7878269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ที่มีพัฒนาการต่อเนื่อง เป็นเมืองสำคัญเมืองหนึ่งในสมัยทวารวดี มีความรุ่งเรืองทางด้านวัฒนธรรมโดยเฉพาะอย่างยิ่งทางพระพุทธศาสนา</a:t>
            </a:r>
          </a:p>
        </p:txBody>
      </p:sp>
      <p:pic>
        <p:nvPicPr>
          <p:cNvPr id="46" name="Picture 10" descr="C:\Users\Administrator\Desktop\ภาพ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4" y="3279257"/>
            <a:ext cx="4712633" cy="31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istrator\Desktop\ปูน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42" y="6097120"/>
            <a:ext cx="4156516" cy="2916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istrator\Desktop\1.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4" y="1917732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99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Administrato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" y="86604"/>
            <a:ext cx="8764906" cy="15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istrator\Desktop\พัฒนา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713265"/>
            <a:ext cx="3992339" cy="75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10"/>
          <p:cNvSpPr/>
          <p:nvPr/>
        </p:nvSpPr>
        <p:spPr>
          <a:xfrm>
            <a:off x="1503575" y="2350233"/>
            <a:ext cx="141224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เมืองชั้นใน</a:t>
            </a:r>
            <a:endParaRPr lang="th-TH" sz="4000" b="1" baseline="30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8" name="Rectangle 10"/>
          <p:cNvSpPr/>
          <p:nvPr/>
        </p:nvSpPr>
        <p:spPr>
          <a:xfrm>
            <a:off x="2685220" y="2350233"/>
            <a:ext cx="426304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เป็นเมืองเล็กๆ ที่อยู่รายรอบกรุงศรีอยุธยา</a:t>
            </a:r>
          </a:p>
        </p:txBody>
      </p:sp>
      <p:pic>
        <p:nvPicPr>
          <p:cNvPr id="51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1" y="3249657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10"/>
          <p:cNvSpPr/>
          <p:nvPr/>
        </p:nvSpPr>
        <p:spPr>
          <a:xfrm>
            <a:off x="1299893" y="3444238"/>
            <a:ext cx="449973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เมืองพระยามหานครหรือหัวเมืองชั้นนอก</a:t>
            </a:r>
            <a:endParaRPr lang="th-TH" sz="4000" b="1" baseline="30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3" name="Rectangle 10"/>
          <p:cNvSpPr/>
          <p:nvPr/>
        </p:nvSpPr>
        <p:spPr>
          <a:xfrm>
            <a:off x="5436096" y="3428999"/>
            <a:ext cx="439248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เป็นเมืองใหญ่ที่อยู่ห่างจากราชธานี</a:t>
            </a:r>
          </a:p>
        </p:txBody>
      </p:sp>
      <p:sp>
        <p:nvSpPr>
          <p:cNvPr id="56" name="Rectangle 10"/>
          <p:cNvSpPr/>
          <p:nvPr/>
        </p:nvSpPr>
        <p:spPr>
          <a:xfrm>
            <a:off x="1503575" y="3832481"/>
            <a:ext cx="7200801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ออกไปมากและมีเมืองเล็กๆ ขึ้นอยู่ภายใต้การปกครอง ผู้ปกครองส่วนใหญ่เป็นเชื้อสายเจ้าเมืองเดิม</a:t>
            </a:r>
          </a:p>
        </p:txBody>
      </p:sp>
      <p:sp>
        <p:nvSpPr>
          <p:cNvPr id="58" name="Rectangle 10"/>
          <p:cNvSpPr/>
          <p:nvPr/>
        </p:nvSpPr>
        <p:spPr>
          <a:xfrm>
            <a:off x="1375445" y="4901125"/>
            <a:ext cx="458059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เมืองประเทศราชหรือเมืองขึ้น</a:t>
            </a:r>
            <a:endParaRPr lang="th-TH" sz="4000" b="1" baseline="30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9" name="Rectangle 10"/>
          <p:cNvSpPr/>
          <p:nvPr/>
        </p:nvSpPr>
        <p:spPr>
          <a:xfrm>
            <a:off x="4427984" y="4869159"/>
            <a:ext cx="427639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เป็นเมืองที่อยู่ห่างไกลจากราชอาณาเขตของ</a:t>
            </a:r>
          </a:p>
        </p:txBody>
      </p:sp>
      <p:pic>
        <p:nvPicPr>
          <p:cNvPr id="60" name="Picture 2" descr="C:\Users\Administrator\Desktop\เลขเวยส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8" y="4758909"/>
            <a:ext cx="366790" cy="3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10"/>
          <p:cNvSpPr/>
          <p:nvPr/>
        </p:nvSpPr>
        <p:spPr>
          <a:xfrm>
            <a:off x="1503575" y="5272641"/>
            <a:ext cx="7200801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อยุธยาชาวเมืองส่วนใหญ่เป็นชาวต่างชาติต่างภาษา ราชธานีจะแต่งตั้งเจ้านายเชื้อสายเดิมเป็นผู้ปกครองอย่างอิสระตามประเพณีการปกครองของแต่ละเมือง</a:t>
            </a:r>
          </a:p>
        </p:txBody>
      </p:sp>
      <p:pic>
        <p:nvPicPr>
          <p:cNvPr id="69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1" y="4689817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Administrator\Desktop\เลขเวยส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8" y="3534049"/>
            <a:ext cx="315110" cy="2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Administrator\Desktop\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9" y="4977969"/>
            <a:ext cx="305088" cy="2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1" y="1990194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C:\Users\Administrator\Desktop\เลขเวยส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6" y="2260689"/>
            <a:ext cx="315110" cy="2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02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52" grpId="0"/>
      <p:bldP spid="53" grpId="0"/>
      <p:bldP spid="56" grpId="0"/>
      <p:bldP spid="58" grpId="0"/>
      <p:bldP spid="59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Administrato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" y="86604"/>
            <a:ext cx="8764906" cy="15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istrator\Desktop\พัฒนา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713265"/>
            <a:ext cx="3992339" cy="75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dministrator\Desktop\แผนภาพ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320480" cy="45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istrator\Desktop\แผน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27" y="6165304"/>
            <a:ext cx="3591547" cy="343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6851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0"/>
          <p:cNvSpPr/>
          <p:nvPr/>
        </p:nvSpPr>
        <p:spPr>
          <a:xfrm>
            <a:off x="715200" y="1412776"/>
            <a:ext cx="7816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เริ่มตั้งแต่สมัยสมเด็จพระบรมไตรโลกนาถเสด็จขึ้นครองราชสมบัติ จนถึงสมัยสมเด็จพระนารายณ์มหาราช ช่วงสมัยนี้อาณาจักรอยุธยามีความเป็นปึกแผ่น มีอำนาจทางการเมืองและเจริญรุ่งเรืองทางเศรษฐกิจ</a:t>
            </a:r>
          </a:p>
        </p:txBody>
      </p:sp>
      <p:pic>
        <p:nvPicPr>
          <p:cNvPr id="13314" name="Picture 2" descr="C:\Users\Administrator\Desktop\สมัย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3" y="298473"/>
            <a:ext cx="7782617" cy="5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istrator\Desktop\นารายณ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14" y="2636912"/>
            <a:ext cx="2663372" cy="391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istrator\Desktop\สมเด้จ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5877273"/>
            <a:ext cx="1656185" cy="6438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98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28800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/>
          <p:cNvSpPr/>
          <p:nvPr/>
        </p:nvSpPr>
        <p:spPr>
          <a:xfrm>
            <a:off x="1819828" y="1844824"/>
            <a:ext cx="237626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การปกครองส่วนกลาง</a:t>
            </a:r>
          </a:p>
        </p:txBody>
      </p:sp>
      <p:pic>
        <p:nvPicPr>
          <p:cNvPr id="18" name="Picture 2" descr="C:\Users\Administrator\Desktop\เลขเวยส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88" y="1910448"/>
            <a:ext cx="295065" cy="2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istrator\Desktop\ลักษณธ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6" y="548680"/>
            <a:ext cx="7621868" cy="6983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istrator\Desktop\การปกครอง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75" y="2552250"/>
            <a:ext cx="6480450" cy="375707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dministrator\Desktop\Untitled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51" y="5976041"/>
            <a:ext cx="1946498" cy="2063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30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1" y="548680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10"/>
          <p:cNvSpPr/>
          <p:nvPr/>
        </p:nvSpPr>
        <p:spPr>
          <a:xfrm>
            <a:off x="1503575" y="908719"/>
            <a:ext cx="237626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การปกครองส่วนกลาง</a:t>
            </a:r>
          </a:p>
        </p:txBody>
      </p:sp>
      <p:pic>
        <p:nvPicPr>
          <p:cNvPr id="42" name="Picture 2" descr="C:\Users\Administrator\Desktop\เลขเวยส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8" y="830328"/>
            <a:ext cx="295065" cy="2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10"/>
          <p:cNvSpPr/>
          <p:nvPr/>
        </p:nvSpPr>
        <p:spPr>
          <a:xfrm>
            <a:off x="1359560" y="1628800"/>
            <a:ext cx="230425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     กรมพระกลาโหม</a:t>
            </a:r>
          </a:p>
        </p:txBody>
      </p:sp>
      <p:sp>
        <p:nvSpPr>
          <p:cNvPr id="85" name="Rectangle 10"/>
          <p:cNvSpPr/>
          <p:nvPr/>
        </p:nvSpPr>
        <p:spPr>
          <a:xfrm>
            <a:off x="1359560" y="2347526"/>
            <a:ext cx="230425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     กรมมหาดไทย</a:t>
            </a:r>
          </a:p>
        </p:txBody>
      </p:sp>
      <p:pic>
        <p:nvPicPr>
          <p:cNvPr id="87" name="Picture 2" descr="C:\Users\Administrator\Desktop\ในการ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063499"/>
            <a:ext cx="7559969" cy="45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10"/>
          <p:cNvSpPr/>
          <p:nvPr/>
        </p:nvSpPr>
        <p:spPr>
          <a:xfrm>
            <a:off x="1691680" y="4005064"/>
            <a:ext cx="18002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(๑) กรมเวียง</a:t>
            </a:r>
          </a:p>
        </p:txBody>
      </p:sp>
      <p:sp>
        <p:nvSpPr>
          <p:cNvPr id="89" name="Rectangle 10"/>
          <p:cNvSpPr/>
          <p:nvPr/>
        </p:nvSpPr>
        <p:spPr>
          <a:xfrm>
            <a:off x="3851920" y="4005064"/>
            <a:ext cx="122413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มีชื่อใหม่ว่า</a:t>
            </a:r>
          </a:p>
        </p:txBody>
      </p:sp>
      <p:sp>
        <p:nvSpPr>
          <p:cNvPr id="90" name="Rectangle 10"/>
          <p:cNvSpPr/>
          <p:nvPr/>
        </p:nvSpPr>
        <p:spPr>
          <a:xfrm>
            <a:off x="5395719" y="4005064"/>
            <a:ext cx="169656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นครบาล</a:t>
            </a:r>
          </a:p>
        </p:txBody>
      </p:sp>
      <p:sp>
        <p:nvSpPr>
          <p:cNvPr id="91" name="Rectangle 10"/>
          <p:cNvSpPr/>
          <p:nvPr/>
        </p:nvSpPr>
        <p:spPr>
          <a:xfrm>
            <a:off x="1691680" y="4595936"/>
            <a:ext cx="133652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(๒) กรมวัง</a:t>
            </a:r>
          </a:p>
        </p:txBody>
      </p:sp>
      <p:sp>
        <p:nvSpPr>
          <p:cNvPr id="92" name="Rectangle 10"/>
          <p:cNvSpPr/>
          <p:nvPr/>
        </p:nvSpPr>
        <p:spPr>
          <a:xfrm>
            <a:off x="3851920" y="4595936"/>
            <a:ext cx="122413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มีชื่อใหม่ว่า</a:t>
            </a:r>
          </a:p>
        </p:txBody>
      </p:sp>
      <p:sp>
        <p:nvSpPr>
          <p:cNvPr id="93" name="Rectangle 10"/>
          <p:cNvSpPr/>
          <p:nvPr/>
        </p:nvSpPr>
        <p:spPr>
          <a:xfrm>
            <a:off x="5395719" y="4595936"/>
            <a:ext cx="169656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ธรรมาธิกรณ์</a:t>
            </a:r>
          </a:p>
        </p:txBody>
      </p:sp>
      <p:sp>
        <p:nvSpPr>
          <p:cNvPr id="94" name="Rectangle 10"/>
          <p:cNvSpPr/>
          <p:nvPr/>
        </p:nvSpPr>
        <p:spPr>
          <a:xfrm>
            <a:off x="1691680" y="5172001"/>
            <a:ext cx="18002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(๓) กรมคลัง</a:t>
            </a:r>
          </a:p>
        </p:txBody>
      </p:sp>
      <p:sp>
        <p:nvSpPr>
          <p:cNvPr id="95" name="Rectangle 10"/>
          <p:cNvSpPr/>
          <p:nvPr/>
        </p:nvSpPr>
        <p:spPr>
          <a:xfrm>
            <a:off x="3851920" y="5172001"/>
            <a:ext cx="122413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มีชื่อใหม่ว่า</a:t>
            </a:r>
          </a:p>
        </p:txBody>
      </p:sp>
      <p:sp>
        <p:nvSpPr>
          <p:cNvPr id="96" name="Rectangle 10"/>
          <p:cNvSpPr/>
          <p:nvPr/>
        </p:nvSpPr>
        <p:spPr>
          <a:xfrm>
            <a:off x="5395719" y="5172001"/>
            <a:ext cx="169656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โกษาธิบดี</a:t>
            </a:r>
          </a:p>
        </p:txBody>
      </p:sp>
      <p:sp>
        <p:nvSpPr>
          <p:cNvPr id="97" name="Rectangle 10"/>
          <p:cNvSpPr/>
          <p:nvPr/>
        </p:nvSpPr>
        <p:spPr>
          <a:xfrm>
            <a:off x="1691680" y="5748064"/>
            <a:ext cx="18002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(๔) กรมคลัง</a:t>
            </a:r>
          </a:p>
        </p:txBody>
      </p:sp>
      <p:sp>
        <p:nvSpPr>
          <p:cNvPr id="98" name="Rectangle 10"/>
          <p:cNvSpPr/>
          <p:nvPr/>
        </p:nvSpPr>
        <p:spPr>
          <a:xfrm>
            <a:off x="3851920" y="5748064"/>
            <a:ext cx="122413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มีชื่อใหม่ว่า</a:t>
            </a:r>
          </a:p>
        </p:txBody>
      </p:sp>
      <p:sp>
        <p:nvSpPr>
          <p:cNvPr id="99" name="Rectangle 10"/>
          <p:cNvSpPr/>
          <p:nvPr/>
        </p:nvSpPr>
        <p:spPr>
          <a:xfrm>
            <a:off x="5395719" y="5748064"/>
            <a:ext cx="169656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โกษาธิบดี</a:t>
            </a:r>
          </a:p>
        </p:txBody>
      </p:sp>
      <p:pic>
        <p:nvPicPr>
          <p:cNvPr id="105" name="Picture 2" descr="C:\Users\Administrator\Desktop\1,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07" y="1556792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C:\Users\Administrator\Desktop\1,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07" y="2275518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65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3" grpId="0"/>
      <p:bldP spid="85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0"/>
          <p:cNvSpPr/>
          <p:nvPr/>
        </p:nvSpPr>
        <p:spPr>
          <a:xfrm>
            <a:off x="1503575" y="908719"/>
            <a:ext cx="208823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การปกครองหัวเมือง</a:t>
            </a:r>
          </a:p>
        </p:txBody>
      </p:sp>
      <p:sp>
        <p:nvSpPr>
          <p:cNvPr id="30" name="Rectangle 10"/>
          <p:cNvSpPr/>
          <p:nvPr/>
        </p:nvSpPr>
        <p:spPr>
          <a:xfrm>
            <a:off x="965672" y="1628800"/>
            <a:ext cx="233810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     หัวเมืองชั้นใน</a:t>
            </a:r>
          </a:p>
        </p:txBody>
      </p:sp>
      <p:pic>
        <p:nvPicPr>
          <p:cNvPr id="31" name="Picture 2" descr="C:\Users\Administrator\Desktop\1,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2" y="1569089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0"/>
          <p:cNvSpPr/>
          <p:nvPr/>
        </p:nvSpPr>
        <p:spPr>
          <a:xfrm>
            <a:off x="3303775" y="1628800"/>
            <a:ext cx="514207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หรือเมืองที่อยู่รายรอบกรุงศรีอยุธยา ทรงยกเลิกเมือง</a:t>
            </a:r>
          </a:p>
        </p:txBody>
      </p:sp>
      <p:sp>
        <p:nvSpPr>
          <p:cNvPr id="33" name="Rectangle 10"/>
          <p:cNvSpPr/>
          <p:nvPr/>
        </p:nvSpPr>
        <p:spPr>
          <a:xfrm>
            <a:off x="3591808" y="908719"/>
            <a:ext cx="280831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แบ่งออกเป็น ๓ ส่วน ดังนี้</a:t>
            </a:r>
          </a:p>
        </p:txBody>
      </p:sp>
      <p:sp>
        <p:nvSpPr>
          <p:cNvPr id="38" name="Rectangle 10"/>
          <p:cNvSpPr/>
          <p:nvPr/>
        </p:nvSpPr>
        <p:spPr>
          <a:xfrm>
            <a:off x="1171455" y="2032282"/>
            <a:ext cx="72744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ลูกหลวงและขยายอำนาจการปกครองราชธานีออกไปถึงเมืองที่อยู่รายรอบ</a:t>
            </a:r>
          </a:p>
        </p:txBody>
      </p:sp>
      <p:sp>
        <p:nvSpPr>
          <p:cNvPr id="43" name="Rectangle 10"/>
          <p:cNvSpPr/>
          <p:nvPr/>
        </p:nvSpPr>
        <p:spPr>
          <a:xfrm>
            <a:off x="965672" y="2882856"/>
            <a:ext cx="478637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     หัวเมืองชั้นนอกหรือเมืองพระยามหานคร</a:t>
            </a:r>
          </a:p>
        </p:txBody>
      </p:sp>
      <p:pic>
        <p:nvPicPr>
          <p:cNvPr id="44" name="Picture 2" descr="C:\Users\Administrator\Desktop\1,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25" y="2808435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10"/>
          <p:cNvSpPr/>
          <p:nvPr/>
        </p:nvSpPr>
        <p:spPr>
          <a:xfrm>
            <a:off x="5752047" y="2882856"/>
            <a:ext cx="302592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หัวเมืองที่อยู่ถัดจากหัวเมือง</a:t>
            </a:r>
          </a:p>
        </p:txBody>
      </p:sp>
      <p:sp>
        <p:nvSpPr>
          <p:cNvPr id="46" name="Rectangle 10"/>
          <p:cNvSpPr/>
          <p:nvPr/>
        </p:nvSpPr>
        <p:spPr>
          <a:xfrm>
            <a:off x="1171454" y="3286338"/>
            <a:ext cx="7606521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ชั้นในออกไป โดยแบ่งหัวเมืองใหญ่เล็กตามลำดับความสำคัญคือ หัวเมืองชั้นเอก ชั้นโท ชั้นตรี และชั้นจัตวา</a:t>
            </a:r>
          </a:p>
        </p:txBody>
      </p:sp>
      <p:pic>
        <p:nvPicPr>
          <p:cNvPr id="62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0" y="548680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dministrator\Desktop\เลขเวยส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3" y="799823"/>
            <a:ext cx="366790" cy="3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10"/>
          <p:cNvSpPr/>
          <p:nvPr/>
        </p:nvSpPr>
        <p:spPr>
          <a:xfrm>
            <a:off x="1359560" y="4651782"/>
            <a:ext cx="18002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     ประเทศราช</a:t>
            </a:r>
          </a:p>
        </p:txBody>
      </p:sp>
      <p:pic>
        <p:nvPicPr>
          <p:cNvPr id="73" name="Picture 2" descr="C:\Users\Administrator\Desktop\1,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38" y="4602890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10"/>
          <p:cNvSpPr/>
          <p:nvPr/>
        </p:nvSpPr>
        <p:spPr>
          <a:xfrm>
            <a:off x="3159759" y="4651782"/>
            <a:ext cx="561821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เป็นเมืองที่อยู่ห่างไกลราชธานี ต่างชาติต่างภาษา ส่วนกลาง</a:t>
            </a:r>
          </a:p>
        </p:txBody>
      </p:sp>
      <p:sp>
        <p:nvSpPr>
          <p:cNvPr id="75" name="Rectangle 10"/>
          <p:cNvSpPr/>
          <p:nvPr/>
        </p:nvSpPr>
        <p:spPr>
          <a:xfrm>
            <a:off x="1171454" y="5055264"/>
            <a:ext cx="7606521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ไม่ได้เข้าควบคุมโดยเข้าควบคุมโดยตรง แต่ยังคงให้เจ้านายเชื้อสายเจ้าเมืองเดิมเป็นผู้ปกครอง</a:t>
            </a:r>
          </a:p>
        </p:txBody>
      </p:sp>
    </p:spTree>
    <p:extLst>
      <p:ext uri="{BB962C8B-B14F-4D97-AF65-F5344CB8AC3E}">
        <p14:creationId xmlns:p14="http://schemas.microsoft.com/office/powerpoint/2010/main" val="3455861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3" grpId="0"/>
      <p:bldP spid="38" grpId="0"/>
      <p:bldP spid="43" grpId="0"/>
      <p:bldP spid="45" grpId="0"/>
      <p:bldP spid="46" grpId="0"/>
      <p:bldP spid="72" grpId="0"/>
      <p:bldP spid="74" grpId="0"/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หัวเมือง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86051"/>
            <a:ext cx="4320480" cy="509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/>
          <p:cNvSpPr/>
          <p:nvPr/>
        </p:nvSpPr>
        <p:spPr>
          <a:xfrm>
            <a:off x="1503575" y="908719"/>
            <a:ext cx="208823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การปกครองหัวเมือง</a:t>
            </a:r>
          </a:p>
        </p:txBody>
      </p:sp>
      <p:pic>
        <p:nvPicPr>
          <p:cNvPr id="16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0" y="548680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เลขเวยส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3" y="799823"/>
            <a:ext cx="366790" cy="3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Administrator\Desktop\การปกครอง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051980"/>
            <a:ext cx="2160240" cy="2290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8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"/>
          <p:cNvSpPr/>
          <p:nvPr/>
        </p:nvSpPr>
        <p:spPr>
          <a:xfrm>
            <a:off x="715199" y="1412776"/>
            <a:ext cx="7816371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สมัยสมเด็จพระนเรศวรมหาราช ทรงปรับปรุงการปกครองใหม่ โดยยกเลิกการส่งเจ้านายไปปกครองเมืองสำคัญ แต่ให้มาอยู่ในราชธานีเพื่อจะควบคุมดูแลได้ทั่วถึง และทรงแต่งตั้งขุนนางชั้นผู้ใหญ่ขึ้นเป็นเจ้าเมืองแทนเจ้านาย และให้เจ้าเมืองเหล่านั้นเข้ามาทำพิธีถือน้ำพระพิพัฒน์สัตยา เช่นเดียวกับขุนนางคนอื่นๆ</a:t>
            </a:r>
          </a:p>
        </p:txBody>
      </p:sp>
      <p:pic>
        <p:nvPicPr>
          <p:cNvPr id="18434" name="Picture 2" descr="C:\Users\Administrator\Desktop\การรรรรร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2880320" cy="439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dministrator\Desktop\สมัย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1"/>
            <a:ext cx="2963819" cy="5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0"/>
          <p:cNvSpPr/>
          <p:nvPr/>
        </p:nvSpPr>
        <p:spPr>
          <a:xfrm>
            <a:off x="715199" y="4293096"/>
            <a:ext cx="7816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เริ่มตั้งแต่สมัยสมเด็จพระเพทราชาจนสิ้นสุดอาณาจักรอยุธยา เมื่อ พ.ศ. ๒๓๑๐ เป็นช่วงสมัยที่อาณาจักรอยุธยาค่อยๆ เสื่อมอำนาจลง เนื่องจากมีการกบฏแย่งชิงอำนาจทางการเมืองหลายครั้งสมัย</a:t>
            </a:r>
          </a:p>
        </p:txBody>
      </p:sp>
    </p:spTree>
    <p:extLst>
      <p:ext uri="{BB962C8B-B14F-4D97-AF65-F5344CB8AC3E}">
        <p14:creationId xmlns:p14="http://schemas.microsoft.com/office/powerpoint/2010/main" val="544323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0"/>
          <p:cNvSpPr/>
          <p:nvPr/>
        </p:nvSpPr>
        <p:spPr>
          <a:xfrm>
            <a:off x="566420" y="1934087"/>
            <a:ext cx="364554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แคว้นสุพรรณภูมิหรือสุพรรณบุรี</a:t>
            </a:r>
          </a:p>
        </p:txBody>
      </p:sp>
      <p:sp>
        <p:nvSpPr>
          <p:cNvPr id="33" name="Rectangle 10"/>
          <p:cNvSpPr/>
          <p:nvPr/>
        </p:nvSpPr>
        <p:spPr>
          <a:xfrm>
            <a:off x="4211962" y="1988840"/>
            <a:ext cx="456601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ตั้งอยู่บริเวณด้านตะวันตกของแม่น้ำเจ้าพระยา</a:t>
            </a:r>
          </a:p>
        </p:txBody>
      </p:sp>
      <p:sp>
        <p:nvSpPr>
          <p:cNvPr id="34" name="Rectangle 10"/>
          <p:cNvSpPr/>
          <p:nvPr/>
        </p:nvSpPr>
        <p:spPr>
          <a:xfrm>
            <a:off x="715199" y="2392322"/>
            <a:ext cx="806277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แคว้นนี้มีพัฒนาการ</a:t>
            </a:r>
            <a:r>
              <a:rPr lang="th-TH" sz="4000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เก่าแก่ตั้งแต่สมัยทวารวดี ดังได้พบเหรียญตราของอาณาจักรทวารวดีจำนวนมาก มีคำจารึกว่า </a:t>
            </a:r>
            <a:r>
              <a:rPr lang="th-TH" sz="4000" b="1" i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“ศรีทวารวดีศวร ปุณฺย”</a:t>
            </a:r>
            <a:r>
              <a:rPr lang="th-TH" sz="4000" i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ที่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เมืองเก่าอู่ทอง จังหวัดสุพรรณบุรี</a:t>
            </a:r>
          </a:p>
        </p:txBody>
      </p:sp>
      <p:sp>
        <p:nvSpPr>
          <p:cNvPr id="17" name="Rectangle 10"/>
          <p:cNvSpPr/>
          <p:nvPr/>
        </p:nvSpPr>
        <p:spPr>
          <a:xfrm>
            <a:off x="715199" y="3789040"/>
            <a:ext cx="8062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เมืองลพบุรีและเมืองสุพรรณบุรีมีความสัมพันธ์กันทั้งด้านการเมือง การปกครอง และสังคมวัฒนธรรม เช่น การนับถือพระพุทธศาสนา ความสัมพันธ์ทางเครือญาติ  ที่สำคัญคือการเป็นฐานอำนาจของการสถาปนาอาณาจักรอยุธยาขึ้นในปลายพุทธศตวรรษที่ ๑๙</a:t>
            </a:r>
          </a:p>
        </p:txBody>
      </p:sp>
      <p:pic>
        <p:nvPicPr>
          <p:cNvPr id="16" name="Picture 3" descr="C:\Users\Administrator\Desktop\1.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0" y="1907803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istrator\Desktop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8" y="81037"/>
            <a:ext cx="8769032" cy="15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Administrator\Desktop\ๅ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692696"/>
            <a:ext cx="4608512" cy="75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59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0"/>
          <p:cNvSpPr/>
          <p:nvPr/>
        </p:nvSpPr>
        <p:spPr>
          <a:xfrm>
            <a:off x="715199" y="2708920"/>
            <a:ext cx="4360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กรุงศรีอยุธยาได้กลายเป็นฐานอำนาจสำคัญที่ทำให้อยุธยาเป็นอาณาจักรสำคัญของชาติไทยที่คงความเป็นราชอาณาจักรไทยยาวนานถึง ๔๑๗ ปี และมีบทบาทสำคัญทางการเมืองการปกครอง เศรษฐกิจและการค้าระหว่างประเทศ ในภูมิภาคเอเชียตะวันออกเฉียงใต้</a:t>
            </a:r>
          </a:p>
        </p:txBody>
      </p:sp>
      <p:pic>
        <p:nvPicPr>
          <p:cNvPr id="15" name="Picture 2" descr="C:\Users\Administrato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" y="86604"/>
            <a:ext cx="8764906" cy="15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istrator\Desktop\การ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785693"/>
            <a:ext cx="4505247" cy="5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พระราชา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2631324" cy="393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ราชา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65" y="5248600"/>
            <a:ext cx="2363954" cy="628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99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25" y="1268760"/>
            <a:ext cx="841195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 descr="C:\Users\Administrator\Desktop\เรื่องน่ารู้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88" y="1412776"/>
            <a:ext cx="3585024" cy="4380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กลุ่ม 40"/>
          <p:cNvGrpSpPr/>
          <p:nvPr/>
        </p:nvGrpSpPr>
        <p:grpSpPr>
          <a:xfrm>
            <a:off x="657745" y="2060848"/>
            <a:ext cx="7508065" cy="1200329"/>
            <a:chOff x="657745" y="1244953"/>
            <a:chExt cx="7508065" cy="1200329"/>
          </a:xfrm>
        </p:grpSpPr>
        <p:sp>
          <p:nvSpPr>
            <p:cNvPr id="42" name="Rectangle 10"/>
            <p:cNvSpPr/>
            <p:nvPr/>
          </p:nvSpPr>
          <p:spPr>
            <a:xfrm>
              <a:off x="657745" y="1244953"/>
              <a:ext cx="750806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aseline="30000" dirty="0">
                  <a:latin typeface="TH Sarabun New" pitchFamily="34" charset="-34"/>
                  <a:cs typeface="TH Sarabun New" pitchFamily="34" charset="-34"/>
                </a:rPr>
                <a:t>     พระราชพงศาวดารกรุงเก่าฉบับหลวงประเสริฐอักษรนิติ์ มีข้อความระบุว่า “ศักราช ๗๑๒ </a:t>
              </a:r>
              <a:br>
                <a:rPr lang="th-TH" sz="3600" baseline="300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3600" baseline="30000" dirty="0">
                  <a:latin typeface="TH Sarabun New" pitchFamily="34" charset="-34"/>
                  <a:cs typeface="TH Sarabun New" pitchFamily="34" charset="-34"/>
                </a:rPr>
                <a:t>ขาลศก วัน ๖ ฯ ๕ (อ่านว่าวันศุกร์ขึ้น ๖ ค่ำ เดือน ๕) เพลารุ่งแล้ว ๓ นาฬิกา ๙ บาท แรกสถาปนากรุงพระนครศรีอยุธยา”</a:t>
              </a:r>
              <a:endParaRPr lang="th-TH" sz="3600" b="1" baseline="30000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63688" y="1316961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aseline="30000" dirty="0">
                  <a:latin typeface="TH Sarabun New" pitchFamily="34" charset="-34"/>
                  <a:cs typeface="TH Sarabun New" pitchFamily="34" charset="-34"/>
                </a:rPr>
                <a:t>๖</a:t>
              </a:r>
              <a:endParaRPr lang="th-TH" sz="3600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46" name="Picture 4" descr="C:\Users\Administrator\Desktop\นักประวัติ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16" y="3078206"/>
            <a:ext cx="1045259" cy="1671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10"/>
          <p:cNvSpPr/>
          <p:nvPr/>
        </p:nvSpPr>
        <p:spPr>
          <a:xfrm>
            <a:off x="2729341" y="3548916"/>
            <a:ext cx="5436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aseline="30000" dirty="0">
                <a:latin typeface="TH Sarabun New" pitchFamily="34" charset="-34"/>
                <a:cs typeface="TH Sarabun New" pitchFamily="34" charset="-34"/>
              </a:rPr>
              <a:t>     ศาสตราจารย์ ดร.ประเสริฐ ณ นคร ราชบัณฑิตผู้เชี่ยวชาญด้านการอ่านศิลาจารึกได้คำนวณ และตรวจสอบเทียบวันทางสุริยคติ ตรงกับวันที่ ๔ มีนาคม พ.ศ. ๑๘๙๓ </a:t>
            </a:r>
          </a:p>
        </p:txBody>
      </p:sp>
    </p:spTree>
    <p:extLst>
      <p:ext uri="{BB962C8B-B14F-4D97-AF65-F5344CB8AC3E}">
        <p14:creationId xmlns:p14="http://schemas.microsoft.com/office/powerpoint/2010/main" val="2087228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สี่เหลี่ยมผืนผ้ามุมมน 50"/>
          <p:cNvSpPr/>
          <p:nvPr/>
        </p:nvSpPr>
        <p:spPr>
          <a:xfrm>
            <a:off x="728831" y="4855839"/>
            <a:ext cx="7785663" cy="144016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Administrator\Desktop\สำคัญ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0" y="298529"/>
            <a:ext cx="6146566" cy="5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018610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0"/>
          <p:cNvSpPr/>
          <p:nvPr/>
        </p:nvSpPr>
        <p:spPr>
          <a:xfrm>
            <a:off x="1835695" y="1378649"/>
            <a:ext cx="223224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ปัจจัยทางภูมิศาสตร์</a:t>
            </a:r>
          </a:p>
        </p:txBody>
      </p:sp>
      <p:sp>
        <p:nvSpPr>
          <p:cNvPr id="40" name="สี่เหลี่ยมผืนผ้ามุมมน 39"/>
          <p:cNvSpPr/>
          <p:nvPr/>
        </p:nvSpPr>
        <p:spPr>
          <a:xfrm>
            <a:off x="728831" y="2313879"/>
            <a:ext cx="7785663" cy="111512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1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7" y="2457895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10"/>
          <p:cNvSpPr/>
          <p:nvPr/>
        </p:nvSpPr>
        <p:spPr>
          <a:xfrm>
            <a:off x="853923" y="2525221"/>
            <a:ext cx="566229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th-TH" sz="36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กรุงศรีอยุธยาตั้งอยู่ในบริเวณที่มีความอุดมสมบูรณ์</a:t>
            </a:r>
            <a:endParaRPr lang="th-TH" sz="4000" b="1" baseline="30000" dirty="0">
              <a:solidFill>
                <a:srgbClr val="00206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ectangle 10"/>
          <p:cNvSpPr/>
          <p:nvPr/>
        </p:nvSpPr>
        <p:spPr>
          <a:xfrm>
            <a:off x="6084168" y="2522816"/>
            <a:ext cx="225199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ผู้คนสามารถดำรงชีวิต</a:t>
            </a:r>
          </a:p>
        </p:txBody>
      </p:sp>
      <p:sp>
        <p:nvSpPr>
          <p:cNvPr id="45" name="Rectangle 10"/>
          <p:cNvSpPr/>
          <p:nvPr/>
        </p:nvSpPr>
        <p:spPr>
          <a:xfrm>
            <a:off x="736776" y="2926298"/>
            <a:ext cx="759938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ด้วยการทำการเกษตร ทั้งเพาะปลูก เลี้ยงสัตว์ และประมง </a:t>
            </a:r>
          </a:p>
        </p:txBody>
      </p:sp>
      <p:sp>
        <p:nvSpPr>
          <p:cNvPr id="46" name="สี่เหลี่ยมผืนผ้ามุมมน 45"/>
          <p:cNvSpPr/>
          <p:nvPr/>
        </p:nvSpPr>
        <p:spPr>
          <a:xfrm>
            <a:off x="728831" y="3584859"/>
            <a:ext cx="7785663" cy="111512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7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7" y="3775719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10"/>
          <p:cNvSpPr/>
          <p:nvPr/>
        </p:nvSpPr>
        <p:spPr>
          <a:xfrm>
            <a:off x="964421" y="3829916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     กรุงศรีอยุธยาตั้งอยู่ใกล้ปากแม่น้ำเจ้าพระยา</a:t>
            </a:r>
          </a:p>
        </p:txBody>
      </p:sp>
      <p:sp>
        <p:nvSpPr>
          <p:cNvPr id="49" name="Rectangle 10"/>
          <p:cNvSpPr/>
          <p:nvPr/>
        </p:nvSpPr>
        <p:spPr>
          <a:xfrm>
            <a:off x="5508104" y="3793796"/>
            <a:ext cx="282806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ทำให้สามารถติดต่อค้าขาย</a:t>
            </a:r>
          </a:p>
        </p:txBody>
      </p:sp>
      <p:sp>
        <p:nvSpPr>
          <p:cNvPr id="50" name="Rectangle 10"/>
          <p:cNvSpPr/>
          <p:nvPr/>
        </p:nvSpPr>
        <p:spPr>
          <a:xfrm>
            <a:off x="728832" y="4197278"/>
            <a:ext cx="759938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ทางทะเลกับต่างประเทศได้สะดวก โดยเฉพาะการค้ากับจีน</a:t>
            </a:r>
          </a:p>
        </p:txBody>
      </p:sp>
      <p:pic>
        <p:nvPicPr>
          <p:cNvPr id="52" name="Picture 2" descr="C:\Users\Administrator\Desktop\1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7" y="4999855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10"/>
          <p:cNvSpPr/>
          <p:nvPr/>
        </p:nvSpPr>
        <p:spPr>
          <a:xfrm>
            <a:off x="853922" y="5067181"/>
            <a:ext cx="3312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     ที่ตั้งและปัจจัยทางภูมิศาสตร์</a:t>
            </a:r>
          </a:p>
        </p:txBody>
      </p:sp>
      <p:sp>
        <p:nvSpPr>
          <p:cNvPr id="54" name="Rectangle 10"/>
          <p:cNvSpPr/>
          <p:nvPr/>
        </p:nvSpPr>
        <p:spPr>
          <a:xfrm>
            <a:off x="4166291" y="5064776"/>
            <a:ext cx="434820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เป็นผลให้บริเวณที่ตั้งกรุงศรีอยุธยาเป็นบริเวณ</a:t>
            </a:r>
          </a:p>
        </p:txBody>
      </p:sp>
      <p:sp>
        <p:nvSpPr>
          <p:cNvPr id="56" name="Rectangle 10"/>
          <p:cNvSpPr/>
          <p:nvPr/>
        </p:nvSpPr>
        <p:spPr>
          <a:xfrm>
            <a:off x="728831" y="5468258"/>
            <a:ext cx="7785663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ที่มีการตั้งชุมชนหนาแน่น ซึ่งเป็นพื้นฐานสำคัญทางเศรษฐกิจโดยเฉพาะชุมชนจีนที่เข้ามาตั้งถิ่นฐานในบริเวณนี้</a:t>
            </a:r>
          </a:p>
        </p:txBody>
      </p:sp>
      <p:pic>
        <p:nvPicPr>
          <p:cNvPr id="62" name="Picture 2" descr="C:\Users\Administrator\Desktop\เลขเวยส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88" y="1300258"/>
            <a:ext cx="295065" cy="2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53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  <p:bldP spid="44" grpId="0"/>
      <p:bldP spid="45" grpId="0"/>
      <p:bldP spid="48" grpId="0"/>
      <p:bldP spid="49" grpId="0"/>
      <p:bldP spid="50" grpId="0"/>
      <p:bldP spid="53" grpId="0"/>
      <p:bldP spid="54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AC847AD-ABC9-B16E-B906-BBAC48421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540"/>
            <a:ext cx="914400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สี่เหลี่ยมผืนผ้ามุมมน 42"/>
          <p:cNvSpPr/>
          <p:nvPr/>
        </p:nvSpPr>
        <p:spPr>
          <a:xfrm>
            <a:off x="728831" y="1124744"/>
            <a:ext cx="7785663" cy="111512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4" name="Picture 2" descr="C:\Users\Administrator\Desktop\1,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7" y="1268760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10"/>
          <p:cNvSpPr/>
          <p:nvPr/>
        </p:nvSpPr>
        <p:spPr>
          <a:xfrm>
            <a:off x="853923" y="1336086"/>
            <a:ext cx="407811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th-TH" sz="36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กรุงศรีอยุธยามีแม่น้ำล้อมรอบ ๓ สาย</a:t>
            </a:r>
            <a:endParaRPr lang="th-TH" sz="4000" b="1" baseline="30000" dirty="0">
              <a:solidFill>
                <a:srgbClr val="00206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6" name="Rectangle 10"/>
          <p:cNvSpPr/>
          <p:nvPr/>
        </p:nvSpPr>
        <p:spPr>
          <a:xfrm>
            <a:off x="4932040" y="1333681"/>
            <a:ext cx="323377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เป็นคูเมืองธรรมชาติป้องกันศัตรู</a:t>
            </a:r>
          </a:p>
        </p:txBody>
      </p:sp>
      <p:sp>
        <p:nvSpPr>
          <p:cNvPr id="47" name="Rectangle 10"/>
          <p:cNvSpPr/>
          <p:nvPr/>
        </p:nvSpPr>
        <p:spPr>
          <a:xfrm>
            <a:off x="736776" y="1737163"/>
            <a:ext cx="759938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ผู้รุกราน</a:t>
            </a:r>
          </a:p>
        </p:txBody>
      </p:sp>
      <p:pic>
        <p:nvPicPr>
          <p:cNvPr id="48" name="Picture 2" descr="C:\Users\Administrator\Desktop\สำคัญ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0" y="298529"/>
            <a:ext cx="6146566" cy="5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10"/>
          <p:cNvSpPr/>
          <p:nvPr/>
        </p:nvSpPr>
        <p:spPr>
          <a:xfrm>
            <a:off x="13050021" y="2522816"/>
            <a:ext cx="215365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ผู้คนสามารถดำรงชีวิต</a:t>
            </a:r>
          </a:p>
        </p:txBody>
      </p:sp>
      <p:pic>
        <p:nvPicPr>
          <p:cNvPr id="58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5229200"/>
            <a:ext cx="664240" cy="93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10"/>
          <p:cNvSpPr/>
          <p:nvPr/>
        </p:nvSpPr>
        <p:spPr>
          <a:xfrm>
            <a:off x="1835696" y="5589239"/>
            <a:ext cx="165618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ปัจจัยภายนอก</a:t>
            </a:r>
          </a:p>
        </p:txBody>
      </p:sp>
      <p:pic>
        <p:nvPicPr>
          <p:cNvPr id="60" name="Picture 2" descr="C:\Users\Administrator\Desktop\เลขเวยส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0" y="5462518"/>
            <a:ext cx="366790" cy="3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istrator\Desktop\กรุงศรี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36" y="2522816"/>
            <a:ext cx="4874928" cy="27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61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5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" y="86604"/>
            <a:ext cx="8764906" cy="15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พระมหา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69" y="785693"/>
            <a:ext cx="4480246" cy="5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\Desktop\ฟ้า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39" y="1769771"/>
            <a:ext cx="6832522" cy="5071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tor\Desktop\ตาราง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96828"/>
            <a:ext cx="6048672" cy="2529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istrator\Desktop\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88" y="2489849"/>
            <a:ext cx="6477424" cy="420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1993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1183</Words>
  <Application>Microsoft Office PowerPoint</Application>
  <PresentationFormat>นำเสนอทางหน้าจอ (4:3)</PresentationFormat>
  <Paragraphs>96</Paragraphs>
  <Slides>27</Slides>
  <Notes>26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1" baseType="lpstr">
      <vt:lpstr>Arial</vt:lpstr>
      <vt:lpstr>Calibri</vt:lpstr>
      <vt:lpstr>TH Sarabun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ITMoney14</cp:lastModifiedBy>
  <cp:revision>94</cp:revision>
  <dcterms:created xsi:type="dcterms:W3CDTF">2017-07-05T08:20:05Z</dcterms:created>
  <dcterms:modified xsi:type="dcterms:W3CDTF">2024-07-30T02:50:34Z</dcterms:modified>
</cp:coreProperties>
</file>