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257" r:id="rId3"/>
    <p:sldId id="289" r:id="rId4"/>
    <p:sldId id="290" r:id="rId5"/>
    <p:sldId id="283" r:id="rId6"/>
    <p:sldId id="281" r:id="rId7"/>
    <p:sldId id="291" r:id="rId8"/>
    <p:sldId id="292" r:id="rId9"/>
    <p:sldId id="301" r:id="rId10"/>
    <p:sldId id="302" r:id="rId11"/>
    <p:sldId id="303" r:id="rId12"/>
    <p:sldId id="293" r:id="rId13"/>
    <p:sldId id="261" r:id="rId14"/>
    <p:sldId id="304" r:id="rId15"/>
    <p:sldId id="296" r:id="rId16"/>
    <p:sldId id="297" r:id="rId17"/>
    <p:sldId id="298" r:id="rId18"/>
    <p:sldId id="262" r:id="rId19"/>
    <p:sldId id="263" r:id="rId20"/>
    <p:sldId id="299" r:id="rId21"/>
    <p:sldId id="300" r:id="rId22"/>
    <p:sldId id="264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C0350-5DEB-431C-A05B-984D777A2834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0A2C-9EA2-45AF-95E1-06E1CA8891A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33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2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3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3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8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6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32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300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872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768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200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020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605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84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43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532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00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E871-97BC-42A2-86EC-DAC9AB1F2D13}" type="datetimeFigureOut">
              <a:rPr lang="th-TH" smtClean="0"/>
              <a:t>07/08/67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787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2.png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istrator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12" y="2492896"/>
            <a:ext cx="2791312" cy="618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36128"/>
            <a:ext cx="1604371" cy="21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istrator\Desktop\6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5037797" cy="14563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6878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Administrato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4" y="1888433"/>
            <a:ext cx="7984312" cy="3700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istrator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2" y="2426787"/>
            <a:ext cx="7014496" cy="26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istrator\Desktop\dkixhv'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543048"/>
            <a:ext cx="6478871" cy="5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7186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Administrato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4" y="1888433"/>
            <a:ext cx="7984312" cy="3700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6" y="2538357"/>
            <a:ext cx="7194209" cy="24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istrator\Desktop\dkixhv'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543048"/>
            <a:ext cx="6478871" cy="5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1283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 descr="C:\Users\Administrator\Desktop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2" y="463867"/>
            <a:ext cx="8763618" cy="11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94" y="1988840"/>
            <a:ext cx="486691" cy="684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2" y="2209250"/>
            <a:ext cx="216195" cy="2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10"/>
          <p:cNvSpPr/>
          <p:nvPr/>
        </p:nvSpPr>
        <p:spPr>
          <a:xfrm>
            <a:off x="2170373" y="2209250"/>
            <a:ext cx="241700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การปกครองส่วนกลาง</a:t>
            </a:r>
          </a:p>
        </p:txBody>
      </p:sp>
      <p:sp>
        <p:nvSpPr>
          <p:cNvPr id="41" name="Rectangle 10"/>
          <p:cNvSpPr/>
          <p:nvPr/>
        </p:nvSpPr>
        <p:spPr>
          <a:xfrm>
            <a:off x="2170373" y="3070314"/>
            <a:ext cx="216024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การปกครองหัวเมือง</a:t>
            </a:r>
          </a:p>
        </p:txBody>
      </p:sp>
      <p:pic>
        <p:nvPicPr>
          <p:cNvPr id="42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94" y="2849904"/>
            <a:ext cx="486691" cy="684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2" y="3032523"/>
            <a:ext cx="268748" cy="2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istrator\Desktop\1,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50" y="386708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10"/>
          <p:cNvSpPr/>
          <p:nvPr/>
        </p:nvSpPr>
        <p:spPr>
          <a:xfrm>
            <a:off x="2422785" y="3934410"/>
            <a:ext cx="21547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หัวเมืองชั้นใน</a:t>
            </a:r>
          </a:p>
        </p:txBody>
      </p:sp>
      <p:pic>
        <p:nvPicPr>
          <p:cNvPr id="48" name="Picture 2" descr="C:\Users\Administrator\Desktop\1,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50" y="4581128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0"/>
          <p:cNvSpPr/>
          <p:nvPr/>
        </p:nvSpPr>
        <p:spPr>
          <a:xfrm>
            <a:off x="2422785" y="4648454"/>
            <a:ext cx="430945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หัวเมืองชั้นนอกหรือเมืองพระยามหานคร</a:t>
            </a:r>
          </a:p>
        </p:txBody>
      </p:sp>
      <p:pic>
        <p:nvPicPr>
          <p:cNvPr id="50" name="Picture 2" descr="C:\Users\Administrator\Desktop\1,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50" y="530724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"/>
          <p:cNvSpPr/>
          <p:nvPr/>
        </p:nvSpPr>
        <p:spPr>
          <a:xfrm>
            <a:off x="2422785" y="5374570"/>
            <a:ext cx="21547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หัวเมืองประเทศราช</a:t>
            </a:r>
          </a:p>
        </p:txBody>
      </p:sp>
      <p:pic>
        <p:nvPicPr>
          <p:cNvPr id="56" name="Picture 2" descr="C:\Users\Administrator\Desktop\การเมืฮ.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50" y="754119"/>
            <a:ext cx="6564334" cy="5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77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7" grpId="0"/>
      <p:bldP spid="49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C:\Users\Administrator\Desktop\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6450"/>
            <a:ext cx="8764906" cy="11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Administrator\Desktop\gLiK{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2090"/>
            <a:ext cx="4615253" cy="5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94" y="3212976"/>
            <a:ext cx="486691" cy="684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2" y="3433386"/>
            <a:ext cx="216195" cy="2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0"/>
          <p:cNvSpPr/>
          <p:nvPr/>
        </p:nvSpPr>
        <p:spPr>
          <a:xfrm>
            <a:off x="2170372" y="3433386"/>
            <a:ext cx="528194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ดำเนินนโยบายเกลี้ยกล่อมผู้คนให้เข้ามาอยู่ในเมืองหลวง</a:t>
            </a:r>
          </a:p>
        </p:txBody>
      </p:sp>
      <p:sp>
        <p:nvSpPr>
          <p:cNvPr id="32" name="Rectangle 10"/>
          <p:cNvSpPr/>
          <p:nvPr/>
        </p:nvSpPr>
        <p:spPr>
          <a:xfrm>
            <a:off x="2170373" y="4366458"/>
            <a:ext cx="216024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สนับสนุนการทำนา</a:t>
            </a:r>
          </a:p>
        </p:txBody>
      </p:sp>
      <p:pic>
        <p:nvPicPr>
          <p:cNvPr id="33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94" y="4146048"/>
            <a:ext cx="486691" cy="684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2" y="4328667"/>
            <a:ext cx="268748" cy="2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istrator\Desktop\พัฒนา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1982175"/>
            <a:ext cx="2787075" cy="51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72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C:\Users\Administrator\Desktop\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6450"/>
            <a:ext cx="8764906" cy="11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Administrator\Desktop\gLiK{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19" y="762090"/>
            <a:ext cx="4615253" cy="5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istrator\Desktop\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74292"/>
            <a:ext cx="7194210" cy="3414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1914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Administrator\Desktop\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6450"/>
            <a:ext cx="8764906" cy="11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gLiK{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2090"/>
            <a:ext cx="4615253" cy="5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0"/>
          <p:cNvSpPr/>
          <p:nvPr/>
        </p:nvSpPr>
        <p:spPr>
          <a:xfrm>
            <a:off x="2170372" y="2929330"/>
            <a:ext cx="168154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สนับสนุนการค้า</a:t>
            </a:r>
          </a:p>
        </p:txBody>
      </p:sp>
      <p:pic>
        <p:nvPicPr>
          <p:cNvPr id="29" name="Picture 3" descr="C:\Users\Administrator\Desktop\พัฒนา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1982175"/>
            <a:ext cx="2787075" cy="51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สังคม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3916165"/>
            <a:ext cx="2135296" cy="5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0"/>
          <p:cNvSpPr/>
          <p:nvPr/>
        </p:nvSpPr>
        <p:spPr>
          <a:xfrm>
            <a:off x="729689" y="4729046"/>
            <a:ext cx="7801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ชนชั้นปกครองประกอบด้วย 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พระมหากษัตริย์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เป็นประมุข มีพระราชอำนาจสูงสุดในการปกครอง 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เจ้านาย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หรือพระญาติวงศ์ และ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ขุนนาง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ชนชั้นใต้ปกครองประกอบด้วยไพร่และทาส ชนชั้นใต้ปกครองประกอบด้วยไพร่และทาส</a:t>
            </a:r>
            <a:endParaRPr lang="th-TH" sz="4000" b="1" baseline="30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93" y="2708920"/>
            <a:ext cx="486691" cy="684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เลขเวยส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912849"/>
            <a:ext cx="216196" cy="1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38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Administrator\Desktop\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6450"/>
            <a:ext cx="8764906" cy="11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gLiK{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2090"/>
            <a:ext cx="4615253" cy="5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สังคม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1982175"/>
            <a:ext cx="2135296" cy="5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0"/>
          <p:cNvSpPr/>
          <p:nvPr/>
        </p:nvSpPr>
        <p:spPr>
          <a:xfrm>
            <a:off x="729689" y="2796285"/>
            <a:ext cx="780188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นอกจากนี้ 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สังคมธนบุรียังมีพระภิกษุสงฆ์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เป็นกลุ่มคนที่ได้รับความเคารพนับถือจากทุกชนชั้น</a:t>
            </a:r>
            <a:endParaRPr lang="th-TH" sz="4000" b="1" baseline="30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9" name="Picture 2" descr="C:\Users\Administrator\Desktop\1,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8" y="3862402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10"/>
          <p:cNvSpPr/>
          <p:nvPr/>
        </p:nvSpPr>
        <p:spPr>
          <a:xfrm>
            <a:off x="1522713" y="3929728"/>
            <a:ext cx="16091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ด้านศาสนา</a:t>
            </a:r>
          </a:p>
        </p:txBody>
      </p:sp>
      <p:pic>
        <p:nvPicPr>
          <p:cNvPr id="41" name="Picture 3" descr="C:\Users\Administrator\Desktop\1.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9" y="4486912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0"/>
          <p:cNvSpPr/>
          <p:nvPr/>
        </p:nvSpPr>
        <p:spPr>
          <a:xfrm>
            <a:off x="1699533" y="4485544"/>
            <a:ext cx="28724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การจัดระเบียบสังฆมณฑล</a:t>
            </a:r>
          </a:p>
        </p:txBody>
      </p:sp>
      <p:pic>
        <p:nvPicPr>
          <p:cNvPr id="43" name="Picture 3" descr="C:\Users\Administrator\Desktop\1.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9" y="5147449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10"/>
          <p:cNvSpPr/>
          <p:nvPr/>
        </p:nvSpPr>
        <p:spPr>
          <a:xfrm>
            <a:off x="1699533" y="5146081"/>
            <a:ext cx="28724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การรวบรวมพระไตรปิฎก</a:t>
            </a:r>
          </a:p>
        </p:txBody>
      </p:sp>
      <p:pic>
        <p:nvPicPr>
          <p:cNvPr id="45" name="Picture 3" descr="C:\Users\Administrator\Desktop\1.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9" y="5807986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10"/>
          <p:cNvSpPr/>
          <p:nvPr/>
        </p:nvSpPr>
        <p:spPr>
          <a:xfrm>
            <a:off x="1699533" y="5806618"/>
            <a:ext cx="28724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การสมโภชพระแก้วมรกต</a:t>
            </a:r>
          </a:p>
        </p:txBody>
      </p:sp>
      <p:pic>
        <p:nvPicPr>
          <p:cNvPr id="2050" name="Picture 2" descr="C:\Users\Administrator\Desktop\มรกต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98726"/>
            <a:ext cx="2160240" cy="311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มรกต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83" y="5989567"/>
            <a:ext cx="1057275" cy="190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87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2" grpId="0"/>
      <p:bldP spid="44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C:\Users\Administrator\Desktop\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6450"/>
            <a:ext cx="8764906" cy="11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Administrator\Desktop\gLiK{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2090"/>
            <a:ext cx="4615253" cy="5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istrator\Desktop\สังคม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1982175"/>
            <a:ext cx="2135296" cy="5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istrator\Desktop\1,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8" y="2728958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10"/>
          <p:cNvSpPr/>
          <p:nvPr/>
        </p:nvSpPr>
        <p:spPr>
          <a:xfrm>
            <a:off x="1522713" y="2796285"/>
            <a:ext cx="16091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ด้านศาสนา</a:t>
            </a:r>
          </a:p>
        </p:txBody>
      </p:sp>
      <p:pic>
        <p:nvPicPr>
          <p:cNvPr id="45" name="Picture 3" descr="C:\Users\Administrator\Desktop\1.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9" y="3353469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10"/>
          <p:cNvSpPr/>
          <p:nvPr/>
        </p:nvSpPr>
        <p:spPr>
          <a:xfrm>
            <a:off x="1699533" y="3352101"/>
            <a:ext cx="28724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การบูรณปฏิสังขรณ์วัด</a:t>
            </a:r>
          </a:p>
        </p:txBody>
      </p:sp>
      <p:pic>
        <p:nvPicPr>
          <p:cNvPr id="49" name="Picture 2" descr="C:\Users\Administrator\Desktop\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788949"/>
            <a:ext cx="4680520" cy="26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อรุณ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141448"/>
            <a:ext cx="1440160" cy="2473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88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Administrator\Desktop\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2" y="463867"/>
            <a:ext cx="8763618" cy="11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istrator\Desktop\ความ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54387"/>
            <a:ext cx="5940475" cy="5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10"/>
          <p:cNvSpPr/>
          <p:nvPr/>
        </p:nvSpPr>
        <p:spPr>
          <a:xfrm>
            <a:off x="2539479" y="2056167"/>
            <a:ext cx="16091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ญวน</a:t>
            </a:r>
          </a:p>
        </p:txBody>
      </p:sp>
      <p:pic>
        <p:nvPicPr>
          <p:cNvPr id="44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10"/>
          <p:cNvSpPr/>
          <p:nvPr/>
        </p:nvSpPr>
        <p:spPr>
          <a:xfrm>
            <a:off x="2539479" y="2776247"/>
            <a:ext cx="16091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เขมร</a:t>
            </a:r>
          </a:p>
        </p:txBody>
      </p:sp>
      <p:pic>
        <p:nvPicPr>
          <p:cNvPr id="46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10"/>
          <p:cNvSpPr/>
          <p:nvPr/>
        </p:nvSpPr>
        <p:spPr>
          <a:xfrm>
            <a:off x="2539479" y="3496327"/>
            <a:ext cx="16091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พม่า</a:t>
            </a:r>
          </a:p>
        </p:txBody>
      </p:sp>
      <p:pic>
        <p:nvPicPr>
          <p:cNvPr id="48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0"/>
          <p:cNvSpPr/>
          <p:nvPr/>
        </p:nvSpPr>
        <p:spPr>
          <a:xfrm>
            <a:off x="2539479" y="4216407"/>
            <a:ext cx="16091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มลายู</a:t>
            </a:r>
          </a:p>
        </p:txBody>
      </p:sp>
      <p:pic>
        <p:nvPicPr>
          <p:cNvPr id="50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9160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"/>
          <p:cNvSpPr/>
          <p:nvPr/>
        </p:nvSpPr>
        <p:spPr>
          <a:xfrm>
            <a:off x="2539479" y="4936487"/>
            <a:ext cx="16091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ล้านนา</a:t>
            </a:r>
          </a:p>
        </p:txBody>
      </p:sp>
      <p:pic>
        <p:nvPicPr>
          <p:cNvPr id="52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89240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10"/>
          <p:cNvSpPr/>
          <p:nvPr/>
        </p:nvSpPr>
        <p:spPr>
          <a:xfrm>
            <a:off x="2539479" y="5656567"/>
            <a:ext cx="16091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ลาว</a:t>
            </a:r>
          </a:p>
        </p:txBody>
      </p:sp>
    </p:spTree>
    <p:extLst>
      <p:ext uri="{BB962C8B-B14F-4D97-AF65-F5344CB8AC3E}">
        <p14:creationId xmlns:p14="http://schemas.microsoft.com/office/powerpoint/2010/main" val="908076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9" grpId="0"/>
      <p:bldP spid="51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Administrator\Desktop\-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3867"/>
            <a:ext cx="8764900" cy="11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Users\Administrator\Desktop\1,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3" y="2729122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0"/>
          <p:cNvSpPr/>
          <p:nvPr/>
        </p:nvSpPr>
        <p:spPr>
          <a:xfrm>
            <a:off x="1355168" y="2796285"/>
            <a:ext cx="254523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นาฏดุริยางค์</a:t>
            </a:r>
          </a:p>
        </p:txBody>
      </p:sp>
      <p:pic>
        <p:nvPicPr>
          <p:cNvPr id="41" name="Picture 2" descr="C:\Users\Administrator\Desktop\กรุง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1502"/>
            <a:ext cx="3632850" cy="5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สิล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1982175"/>
            <a:ext cx="1600253" cy="5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10"/>
          <p:cNvSpPr/>
          <p:nvPr/>
        </p:nvSpPr>
        <p:spPr>
          <a:xfrm>
            <a:off x="2915816" y="2806705"/>
            <a:ext cx="586215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จัดตั้งเป็นละครหลวงของกรุงธนบุรี โดยยึดแบบฉบับการฝึกละคร</a:t>
            </a:r>
          </a:p>
        </p:txBody>
      </p:sp>
      <p:sp>
        <p:nvSpPr>
          <p:cNvPr id="47" name="Rectangle 10"/>
          <p:cNvSpPr/>
          <p:nvPr/>
        </p:nvSpPr>
        <p:spPr>
          <a:xfrm>
            <a:off x="1156037" y="3210187"/>
            <a:ext cx="762193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ของกรุงศรีอยุธยา จากนี้ยังได้นิพนธ์บทละครเรื่องรามเกียรติ์เพื่อให้คณะละครหลวงนำไปฝึกหัดออกแสดงด้วย</a:t>
            </a:r>
          </a:p>
        </p:txBody>
      </p:sp>
      <p:pic>
        <p:nvPicPr>
          <p:cNvPr id="48" name="Picture 2" descr="C:\Users\Administrator\Desktop\1,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9" y="4305941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0"/>
          <p:cNvSpPr/>
          <p:nvPr/>
        </p:nvSpPr>
        <p:spPr>
          <a:xfrm>
            <a:off x="1500905" y="4349955"/>
            <a:ext cx="139310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จิตรกรรม</a:t>
            </a:r>
          </a:p>
        </p:txBody>
      </p:sp>
      <p:sp>
        <p:nvSpPr>
          <p:cNvPr id="50" name="Rectangle 10"/>
          <p:cNvSpPr/>
          <p:nvPr/>
        </p:nvSpPr>
        <p:spPr>
          <a:xfrm>
            <a:off x="2627784" y="4366458"/>
            <a:ext cx="615019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ภาพเขียนที่งดงามประณีตในสมัยธนบุรี คือ “สมุดภาพไตรภูมิ”</a:t>
            </a:r>
          </a:p>
        </p:txBody>
      </p:sp>
    </p:spTree>
    <p:extLst>
      <p:ext uri="{BB962C8B-B14F-4D97-AF65-F5344CB8AC3E}">
        <p14:creationId xmlns:p14="http://schemas.microsoft.com/office/powerpoint/2010/main" val="4079831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/>
      <p:bldP spid="47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6450"/>
            <a:ext cx="8764906" cy="11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Desktop\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2" y="3068960"/>
            <a:ext cx="8338117" cy="20787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Administrator\Desktop\ก่อน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50" y="759283"/>
            <a:ext cx="5216592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5760641" cy="4964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966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C:\Users\Administrator\Desktop\-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3867"/>
            <a:ext cx="8764900" cy="11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Administrator\Desktop\1,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8" y="2728958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10"/>
          <p:cNvSpPr/>
          <p:nvPr/>
        </p:nvSpPr>
        <p:spPr>
          <a:xfrm>
            <a:off x="1522713" y="2796285"/>
            <a:ext cx="225719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งานฝีมือช่าง</a:t>
            </a:r>
          </a:p>
        </p:txBody>
      </p:sp>
      <p:pic>
        <p:nvPicPr>
          <p:cNvPr id="62" name="Picture 2" descr="C:\Users\Administrator\Desktop\กรุง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1502"/>
            <a:ext cx="3632850" cy="5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Administrator\Desktop\สิล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1982175"/>
            <a:ext cx="1600253" cy="5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Users\Administrator\Desktop\1.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9" y="3430368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10"/>
          <p:cNvSpPr/>
          <p:nvPr/>
        </p:nvSpPr>
        <p:spPr>
          <a:xfrm>
            <a:off x="1699532" y="3429000"/>
            <a:ext cx="474467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พระแท่นบรรทมของสมเด็จพระเจ้ากรุงธนบุรี</a:t>
            </a:r>
          </a:p>
        </p:txBody>
      </p:sp>
      <p:pic>
        <p:nvPicPr>
          <p:cNvPr id="66" name="Picture 3" descr="C:\Users\Administrator\Desktop\1.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9" y="4150448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10"/>
          <p:cNvSpPr/>
          <p:nvPr/>
        </p:nvSpPr>
        <p:spPr>
          <a:xfrm>
            <a:off x="1699532" y="4149080"/>
            <a:ext cx="452865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พระแท่นสำหรับทรงเจริญวิปัสสนา</a:t>
            </a:r>
          </a:p>
        </p:txBody>
      </p:sp>
      <p:pic>
        <p:nvPicPr>
          <p:cNvPr id="68" name="Picture 3" descr="C:\Users\Administrator\Desktop\1.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9" y="4870528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10"/>
          <p:cNvSpPr/>
          <p:nvPr/>
        </p:nvSpPr>
        <p:spPr>
          <a:xfrm>
            <a:off x="1699533" y="4869160"/>
            <a:ext cx="143230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ตู้ลายรดน้ำ</a:t>
            </a:r>
          </a:p>
        </p:txBody>
      </p:sp>
      <p:pic>
        <p:nvPicPr>
          <p:cNvPr id="70" name="Picture 3" descr="C:\Users\Administrator\Desktop\1.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9" y="5590608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10"/>
          <p:cNvSpPr/>
          <p:nvPr/>
        </p:nvSpPr>
        <p:spPr>
          <a:xfrm>
            <a:off x="1699533" y="5589240"/>
            <a:ext cx="28724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ท้องพระโรงพระราชวังเดิม</a:t>
            </a:r>
          </a:p>
        </p:txBody>
      </p:sp>
    </p:spTree>
    <p:extLst>
      <p:ext uri="{BB962C8B-B14F-4D97-AF65-F5344CB8AC3E}">
        <p14:creationId xmlns:p14="http://schemas.microsoft.com/office/powerpoint/2010/main" val="803677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67" grpId="0"/>
      <p:bldP spid="69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"/>
          <p:cNvSpPr/>
          <p:nvPr/>
        </p:nvSpPr>
        <p:spPr>
          <a:xfrm>
            <a:off x="657745" y="2796285"/>
            <a:ext cx="79357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สมเด็จพระเจ้าตากสินมหาราชนิพนธ์บทละครเรื่องรามเกียรติ์ไว้ ๔ เล่มสมุดไทย คือ เล่ม ๑ ตอนพระมงกุฎ เล่ม ๒ ตอนหนุมานเกี้ยวนางวานริน เล่ม ๓ ตอนท้าวมาลีวราช ว่าความ เล่ม ๔ ตอนทศกัณฐ์ตั้งพิธีทรายกรด</a:t>
            </a:r>
          </a:p>
        </p:txBody>
      </p:sp>
      <p:pic>
        <p:nvPicPr>
          <p:cNvPr id="42" name="Picture 2" descr="C:\Users\Administrator\Desktop\-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3867"/>
            <a:ext cx="8764900" cy="11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istrator\Desktop\กรุง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1502"/>
            <a:ext cx="3632850" cy="5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istrator\Desktop\วรรณกรรม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1982176"/>
            <a:ext cx="1682937" cy="51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ใน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149080"/>
            <a:ext cx="5760641" cy="3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94" y="4736814"/>
            <a:ext cx="486691" cy="684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2" y="4957224"/>
            <a:ext cx="216195" cy="2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10"/>
          <p:cNvSpPr/>
          <p:nvPr/>
        </p:nvSpPr>
        <p:spPr>
          <a:xfrm>
            <a:off x="2170373" y="4957224"/>
            <a:ext cx="216024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นายสวน มหาดเล็ก</a:t>
            </a:r>
          </a:p>
        </p:txBody>
      </p:sp>
      <p:sp>
        <p:nvSpPr>
          <p:cNvPr id="55" name="Rectangle 10"/>
          <p:cNvSpPr/>
          <p:nvPr/>
        </p:nvSpPr>
        <p:spPr>
          <a:xfrm>
            <a:off x="2170373" y="5809650"/>
            <a:ext cx="216024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หลวงสรวิชิต (หน)</a:t>
            </a:r>
          </a:p>
        </p:txBody>
      </p:sp>
      <p:pic>
        <p:nvPicPr>
          <p:cNvPr id="56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94" y="5589240"/>
            <a:ext cx="486691" cy="684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2" y="5771859"/>
            <a:ext cx="268748" cy="2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05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Administrato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467656"/>
            <a:ext cx="8784679" cy="11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"/>
          <p:cNvSpPr/>
          <p:nvPr/>
        </p:nvSpPr>
        <p:spPr>
          <a:xfrm>
            <a:off x="715199" y="2264168"/>
            <a:ext cx="806277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ปลายสมัยธนบุรีได้เกิดกบฏเมืองพระนครศรีอยุธยาหรือกรุงเก่า สมเด็จพระเจ้าตากสินมหาราชโปรดให้พระยาสรรค์ยกทัพไปปราบกบฏ แต่พระยาสรรค์กลับไปเข้าร่วมกับพวกกบฏยกทัพมาตีกรุงธนบุรี ในที่สุดสมเด็จพระเจ้าตากสินมหาราชทรงยอมแพ้ และขอผนวชที่วัดแจ้ง</a:t>
            </a:r>
          </a:p>
        </p:txBody>
      </p:sp>
      <p:pic>
        <p:nvPicPr>
          <p:cNvPr id="7170" name="Picture 2" descr="C:\Users\Administrator\Desktop\การ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279"/>
            <a:ext cx="2600437" cy="5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35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Administrator\Desktop\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6450"/>
            <a:ext cx="8764906" cy="11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dministrator\Desktop\dk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8" y="754119"/>
            <a:ext cx="5604508" cy="5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Administrator\Desktop\จึง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2" y="2389636"/>
            <a:ext cx="8338117" cy="20787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5989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C:\Users\Administrator\Desktop\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6450"/>
            <a:ext cx="8764906" cy="11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istrator\Desktop\dk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8" y="754119"/>
            <a:ext cx="5604508" cy="5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10"/>
          <p:cNvSpPr/>
          <p:nvPr/>
        </p:nvSpPr>
        <p:spPr>
          <a:xfrm>
            <a:off x="715199" y="1988841"/>
            <a:ext cx="824928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การที่สมเด็จพระเจ้าตากสินมหาราชทรงเลือกกรุงธนบุรีเป็นที่ตั้งราชธานีแห่งใหม่ เนื่องจากกรุงศรีอยุธยามีสภาพเสียหายเกินกว่ากำลังไพร่พลของพระองค์จะบูรณะซ่อมแซมได้ ประกอบกับความเหมาะสมของกรุงธนบุรี เพราะปัจจัยหลายประการดังนี้</a:t>
            </a:r>
          </a:p>
          <a:p>
            <a:pPr algn="thaiDist"/>
            <a:endParaRPr lang="th-TH" sz="4000" baseline="30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3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2" y="3356992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10"/>
          <p:cNvSpPr/>
          <p:nvPr/>
        </p:nvSpPr>
        <p:spPr>
          <a:xfrm>
            <a:off x="1858134" y="3424318"/>
            <a:ext cx="401815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กรุงธนบุรีเป็นเมืองหน้าด่านทางน้ำ</a:t>
            </a:r>
          </a:p>
        </p:txBody>
      </p:sp>
      <p:pic>
        <p:nvPicPr>
          <p:cNvPr id="61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2" y="4077072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10"/>
          <p:cNvSpPr/>
          <p:nvPr/>
        </p:nvSpPr>
        <p:spPr>
          <a:xfrm>
            <a:off x="1858134" y="4144398"/>
            <a:ext cx="552217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กรุงธนบุรีมีป้อมปราการตั้งอยู่ทั้ง ๒ ฟากแม่น้ำ</a:t>
            </a:r>
          </a:p>
        </p:txBody>
      </p:sp>
      <p:pic>
        <p:nvPicPr>
          <p:cNvPr id="67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2" y="4803188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10"/>
          <p:cNvSpPr/>
          <p:nvPr/>
        </p:nvSpPr>
        <p:spPr>
          <a:xfrm>
            <a:off x="1858134" y="4870514"/>
            <a:ext cx="415402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กรุงธนบุรีมีความสำคัญทางเศรษฐกิจ</a:t>
            </a:r>
          </a:p>
        </p:txBody>
      </p:sp>
      <p:pic>
        <p:nvPicPr>
          <p:cNvPr id="71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2" y="552930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10"/>
          <p:cNvSpPr/>
          <p:nvPr/>
        </p:nvSpPr>
        <p:spPr>
          <a:xfrm>
            <a:off x="1858134" y="5596630"/>
            <a:ext cx="487410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กรุงธนบุรีไม่ถูกกระทบกระเทือนจากสงคราม</a:t>
            </a:r>
          </a:p>
        </p:txBody>
      </p:sp>
    </p:spTree>
    <p:extLst>
      <p:ext uri="{BB962C8B-B14F-4D97-AF65-F5344CB8AC3E}">
        <p14:creationId xmlns:p14="http://schemas.microsoft.com/office/powerpoint/2010/main" val="2720999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  <p:bldP spid="62" grpId="0"/>
      <p:bldP spid="68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0"/>
          <p:cNvSpPr/>
          <p:nvPr/>
        </p:nvSpPr>
        <p:spPr>
          <a:xfrm>
            <a:off x="971601" y="3429000"/>
            <a:ext cx="4536503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สมเด็จพระเจ้าตากสินมหาราชมีพระนามเดิมว่า 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สิน</a:t>
            </a:r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บิดาชื่อนายไหฮอง เป็นคนจีนอพยพเข้ามาอยู่อาศัยที่กรุงศรีอยุธยา สมเด็จพระเจ้าตากสินมหาราชทรงเป็นผู้นำกอบกู้เอกราช และสถาปนาอาณาจักรธนบุรีขึ้นมาใหม่</a:t>
            </a:r>
          </a:p>
        </p:txBody>
      </p:sp>
      <p:pic>
        <p:nvPicPr>
          <p:cNvPr id="16" name="Picture 2" descr="C:\Users\Administrator\Desktop\-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3867"/>
            <a:ext cx="8764900" cy="11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ตา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1988843"/>
            <a:ext cx="4642005" cy="50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strator\Desktop\ตากสิน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2"/>
            <a:ext cx="2472079" cy="35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esktop\จตจ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12" y="5029885"/>
            <a:ext cx="2005373" cy="4153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พร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50" y="764278"/>
            <a:ext cx="4098736" cy="5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2892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Administrator\Desktop\พร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548680"/>
            <a:ext cx="5613740" cy="5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หัว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2334"/>
            <a:ext cx="5040561" cy="4465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2" y="242692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0"/>
          <p:cNvSpPr/>
          <p:nvPr/>
        </p:nvSpPr>
        <p:spPr>
          <a:xfrm>
            <a:off x="1858134" y="2494250"/>
            <a:ext cx="530615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ชุมนุมเจ้าพระยาพิษณุโลก (เรือง)</a:t>
            </a:r>
          </a:p>
        </p:txBody>
      </p:sp>
      <p:pic>
        <p:nvPicPr>
          <p:cNvPr id="44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2" y="3140968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10"/>
          <p:cNvSpPr/>
          <p:nvPr/>
        </p:nvSpPr>
        <p:spPr>
          <a:xfrm>
            <a:off x="1858134" y="3208294"/>
            <a:ext cx="624225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ชุมนุมเจ้าพระฝาง (เรือน) สังฆราชาเมืองสวางคบุรี</a:t>
            </a:r>
          </a:p>
        </p:txBody>
      </p:sp>
      <p:pic>
        <p:nvPicPr>
          <p:cNvPr id="46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2" y="386708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10"/>
          <p:cNvSpPr/>
          <p:nvPr/>
        </p:nvSpPr>
        <p:spPr>
          <a:xfrm>
            <a:off x="1858134" y="3934410"/>
            <a:ext cx="343394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ชุมนุมเจ้านครศรีธรรมราช (หนู)</a:t>
            </a:r>
          </a:p>
        </p:txBody>
      </p:sp>
      <p:pic>
        <p:nvPicPr>
          <p:cNvPr id="48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2" y="458716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0"/>
          <p:cNvSpPr/>
          <p:nvPr/>
        </p:nvSpPr>
        <p:spPr>
          <a:xfrm>
            <a:off x="1858134" y="4654490"/>
            <a:ext cx="415402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ชุมนุมเจ้าพิมาย (กรมหมื่นเทพพิพิธ)</a:t>
            </a:r>
          </a:p>
        </p:txBody>
      </p:sp>
      <p:pic>
        <p:nvPicPr>
          <p:cNvPr id="50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2" y="530724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"/>
          <p:cNvSpPr/>
          <p:nvPr/>
        </p:nvSpPr>
        <p:spPr>
          <a:xfrm>
            <a:off x="1858134" y="5374570"/>
            <a:ext cx="415402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ชุมนุมพระยาตาก (สิน) ที่เมืองจันทบุรี</a:t>
            </a:r>
          </a:p>
        </p:txBody>
      </p:sp>
    </p:spTree>
    <p:extLst>
      <p:ext uri="{BB962C8B-B14F-4D97-AF65-F5344CB8AC3E}">
        <p14:creationId xmlns:p14="http://schemas.microsoft.com/office/powerpoint/2010/main" val="2776653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7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-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" y="463867"/>
            <a:ext cx="8764900" cy="11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พร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50" y="764278"/>
            <a:ext cx="4098736" cy="5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4" y="2334680"/>
            <a:ext cx="7984312" cy="3700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tor\Desktop\จจ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31" y="2492896"/>
            <a:ext cx="68587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6119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Administrato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4" y="1888433"/>
            <a:ext cx="7984312" cy="3700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istrator\Desktop\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75" y="2268736"/>
            <a:ext cx="6828450" cy="29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dkixhv'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543048"/>
            <a:ext cx="6478871" cy="5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1993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Administrato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4" y="1888433"/>
            <a:ext cx="7984312" cy="3700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esktop\11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83" y="2400810"/>
            <a:ext cx="7008035" cy="26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dkixhv'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" y="543048"/>
            <a:ext cx="6478871" cy="5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785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496</Words>
  <Application>Microsoft Office PowerPoint</Application>
  <PresentationFormat>นำเสนอทางหน้าจอ (4:3)</PresentationFormat>
  <Paragraphs>47</Paragraphs>
  <Slides>22</Slides>
  <Notes>22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6" baseType="lpstr">
      <vt:lpstr>Arial</vt:lpstr>
      <vt:lpstr>Calibri</vt:lpstr>
      <vt:lpstr>TH Sarabun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ITMoney14</cp:lastModifiedBy>
  <cp:revision>95</cp:revision>
  <dcterms:created xsi:type="dcterms:W3CDTF">2017-07-05T08:20:05Z</dcterms:created>
  <dcterms:modified xsi:type="dcterms:W3CDTF">2024-08-07T05:52:43Z</dcterms:modified>
</cp:coreProperties>
</file>