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43" r:id="rId2"/>
    <p:sldId id="289" r:id="rId3"/>
    <p:sldId id="290" r:id="rId4"/>
    <p:sldId id="291" r:id="rId5"/>
    <p:sldId id="283" r:id="rId6"/>
    <p:sldId id="281" r:id="rId7"/>
    <p:sldId id="293" r:id="rId8"/>
    <p:sldId id="294" r:id="rId9"/>
    <p:sldId id="295" r:id="rId10"/>
    <p:sldId id="261" r:id="rId11"/>
    <p:sldId id="308" r:id="rId12"/>
    <p:sldId id="328" r:id="rId13"/>
    <p:sldId id="329" r:id="rId14"/>
    <p:sldId id="330" r:id="rId15"/>
    <p:sldId id="331" r:id="rId16"/>
    <p:sldId id="332" r:id="rId17"/>
    <p:sldId id="333" r:id="rId18"/>
    <p:sldId id="334" r:id="rId19"/>
    <p:sldId id="335" r:id="rId20"/>
    <p:sldId id="296" r:id="rId21"/>
    <p:sldId id="336" r:id="rId22"/>
    <p:sldId id="317" r:id="rId23"/>
    <p:sldId id="318" r:id="rId24"/>
    <p:sldId id="337" r:id="rId25"/>
    <p:sldId id="338" r:id="rId26"/>
    <p:sldId id="339" r:id="rId27"/>
    <p:sldId id="321" r:id="rId28"/>
    <p:sldId id="322" r:id="rId29"/>
    <p:sldId id="302" r:id="rId30"/>
    <p:sldId id="298" r:id="rId31"/>
    <p:sldId id="340" r:id="rId32"/>
    <p:sldId id="341" r:id="rId33"/>
    <p:sldId id="265" r:id="rId34"/>
    <p:sldId id="342" r:id="rId35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927" autoAdjust="0"/>
  </p:normalViewPr>
  <p:slideViewPr>
    <p:cSldViewPr>
      <p:cViewPr varScale="1">
        <p:scale>
          <a:sx n="63" d="100"/>
          <a:sy n="63" d="100"/>
        </p:scale>
        <p:origin x="138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 dirty="0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C0350-5DEB-431C-A05B-984D777A2834}" type="datetimeFigureOut">
              <a:rPr lang="th-TH" smtClean="0"/>
              <a:t>07/08/67</a:t>
            </a:fld>
            <a:endParaRPr lang="th-TH" dirty="0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 dirty="0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 dirty="0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D0A2C-9EA2-45AF-95E1-06E1CA8891A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5335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682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097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0977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097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097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0977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0977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0977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0977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0977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097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6828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0977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0977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0977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9525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9525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9525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9525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0819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0819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081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6828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0819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0819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0819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0857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085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682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63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097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097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682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682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E871-97BC-42A2-86EC-DAC9AB1F2D13}" type="datetimeFigureOut">
              <a:rPr lang="th-TH" smtClean="0"/>
              <a:t>07/08/67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FA24-A6B3-4781-AE28-BB78FAE89C35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93223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E871-97BC-42A2-86EC-DAC9AB1F2D13}" type="datetimeFigureOut">
              <a:rPr lang="th-TH" smtClean="0"/>
              <a:t>07/08/67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FA24-A6B3-4781-AE28-BB78FAE89C35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83007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E871-97BC-42A2-86EC-DAC9AB1F2D13}" type="datetimeFigureOut">
              <a:rPr lang="th-TH" smtClean="0"/>
              <a:t>07/08/67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FA24-A6B3-4781-AE28-BB78FAE89C35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38723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E871-97BC-42A2-86EC-DAC9AB1F2D13}" type="datetimeFigureOut">
              <a:rPr lang="th-TH" smtClean="0"/>
              <a:t>07/08/67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FA24-A6B3-4781-AE28-BB78FAE89C35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97681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E871-97BC-42A2-86EC-DAC9AB1F2D13}" type="datetimeFigureOut">
              <a:rPr lang="th-TH" smtClean="0"/>
              <a:t>07/08/67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FA24-A6B3-4781-AE28-BB78FAE89C35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72001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E871-97BC-42A2-86EC-DAC9AB1F2D13}" type="datetimeFigureOut">
              <a:rPr lang="th-TH" smtClean="0"/>
              <a:t>07/08/67</a:t>
            </a:fld>
            <a:endParaRPr lang="th-TH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FA24-A6B3-4781-AE28-BB78FAE89C35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10205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E871-97BC-42A2-86EC-DAC9AB1F2D13}" type="datetimeFigureOut">
              <a:rPr lang="th-TH" smtClean="0"/>
              <a:t>07/08/67</a:t>
            </a:fld>
            <a:endParaRPr lang="th-TH" dirty="0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FA24-A6B3-4781-AE28-BB78FAE89C35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36057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E871-97BC-42A2-86EC-DAC9AB1F2D13}" type="datetimeFigureOut">
              <a:rPr lang="th-TH" smtClean="0"/>
              <a:t>07/08/67</a:t>
            </a:fld>
            <a:endParaRPr lang="th-TH" dirty="0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FA24-A6B3-4781-AE28-BB78FAE89C35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88433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E871-97BC-42A2-86EC-DAC9AB1F2D13}" type="datetimeFigureOut">
              <a:rPr lang="th-TH" smtClean="0"/>
              <a:t>07/08/67</a:t>
            </a:fld>
            <a:endParaRPr lang="th-TH" dirty="0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FA24-A6B3-4781-AE28-BB78FAE89C35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44390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E871-97BC-42A2-86EC-DAC9AB1F2D13}" type="datetimeFigureOut">
              <a:rPr lang="th-TH" smtClean="0"/>
              <a:t>07/08/67</a:t>
            </a:fld>
            <a:endParaRPr lang="th-TH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FA24-A6B3-4781-AE28-BB78FAE89C35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45320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 dirty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E871-97BC-42A2-86EC-DAC9AB1F2D13}" type="datetimeFigureOut">
              <a:rPr lang="th-TH" smtClean="0"/>
              <a:t>07/08/67</a:t>
            </a:fld>
            <a:endParaRPr lang="th-TH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FA24-A6B3-4781-AE28-BB78FAE89C35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60053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CE871-97BC-42A2-86EC-DAC9AB1F2D13}" type="datetimeFigureOut">
              <a:rPr lang="th-TH" smtClean="0"/>
              <a:t>07/08/67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EFA24-A6B3-4781-AE28-BB78FAE89C35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3787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7.png"/><Relationship Id="rId5" Type="http://schemas.openxmlformats.org/officeDocument/2006/relationships/image" Target="../media/image2.png"/><Relationship Id="rId10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.png"/><Relationship Id="rId10" Type="http://schemas.openxmlformats.org/officeDocument/2006/relationships/image" Target="../media/image55.png"/><Relationship Id="rId4" Type="http://schemas.openxmlformats.org/officeDocument/2006/relationships/image" Target="../media/image2.png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59.png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0.png"/><Relationship Id="rId3" Type="http://schemas.openxmlformats.org/officeDocument/2006/relationships/image" Target="../media/image1.png"/><Relationship Id="rId7" Type="http://schemas.openxmlformats.org/officeDocument/2006/relationships/image" Target="../media/image58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8.png"/><Relationship Id="rId5" Type="http://schemas.openxmlformats.org/officeDocument/2006/relationships/image" Target="../media/image3.png"/><Relationship Id="rId10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62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61.png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3.png"/><Relationship Id="rId7" Type="http://schemas.openxmlformats.org/officeDocument/2006/relationships/image" Target="../media/image64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7.png"/><Relationship Id="rId5" Type="http://schemas.openxmlformats.org/officeDocument/2006/relationships/image" Target="../media/image2.png"/><Relationship Id="rId10" Type="http://schemas.openxmlformats.org/officeDocument/2006/relationships/image" Target="../media/image29.png"/><Relationship Id="rId4" Type="http://schemas.openxmlformats.org/officeDocument/2006/relationships/image" Target="../media/image1.png"/><Relationship Id="rId9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0.png"/><Relationship Id="rId3" Type="http://schemas.openxmlformats.org/officeDocument/2006/relationships/image" Target="../media/image1.png"/><Relationship Id="rId7" Type="http://schemas.openxmlformats.org/officeDocument/2006/relationships/image" Target="../media/image6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27.png"/><Relationship Id="rId5" Type="http://schemas.openxmlformats.org/officeDocument/2006/relationships/image" Target="../media/image3.png"/><Relationship Id="rId10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26.png"/><Relationship Id="rId1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74.png"/><Relationship Id="rId5" Type="http://schemas.openxmlformats.org/officeDocument/2006/relationships/image" Target="../media/image3.png"/><Relationship Id="rId10" Type="http://schemas.openxmlformats.org/officeDocument/2006/relationships/image" Target="../media/image73.png"/><Relationship Id="rId4" Type="http://schemas.openxmlformats.org/officeDocument/2006/relationships/image" Target="../media/image2.png"/><Relationship Id="rId9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77.png"/><Relationship Id="rId4" Type="http://schemas.openxmlformats.org/officeDocument/2006/relationships/image" Target="../media/image2.png"/><Relationship Id="rId9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79.png"/><Relationship Id="rId4" Type="http://schemas.openxmlformats.org/officeDocument/2006/relationships/image" Target="../media/image2.png"/><Relationship Id="rId9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10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10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Administrator\Desktop\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8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istrator\Desktop\-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912" y="2492896"/>
            <a:ext cx="2791312" cy="6182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7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576315"/>
            <a:ext cx="1604371" cy="19885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dministrator\Desktop\7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498" y="548680"/>
            <a:ext cx="5018140" cy="13158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187298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C:\Users\Administrator\Desktop\จ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62" y="109243"/>
            <a:ext cx="8759743" cy="147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บทบาท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968" y="692696"/>
            <a:ext cx="5662054" cy="84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Administrator\Desktop\0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89" y="1988840"/>
            <a:ext cx="5058998" cy="51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istrator\Desktop\0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08920"/>
            <a:ext cx="2570179" cy="379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สี่เหลี่ยมผืนผ้ามุมมน 26"/>
          <p:cNvSpPr/>
          <p:nvPr/>
        </p:nvSpPr>
        <p:spPr>
          <a:xfrm>
            <a:off x="5292080" y="3645024"/>
            <a:ext cx="1728192" cy="504056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Rectangle 10"/>
          <p:cNvSpPr/>
          <p:nvPr/>
        </p:nvSpPr>
        <p:spPr>
          <a:xfrm>
            <a:off x="5292080" y="3855614"/>
            <a:ext cx="1728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baseline="300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H Sarabun New" pitchFamily="34" charset="-34"/>
                <a:cs typeface="TH Sarabun New" pitchFamily="34" charset="-34"/>
              </a:rPr>
              <a:t>รัชกาลที่ ๑</a:t>
            </a:r>
          </a:p>
        </p:txBody>
      </p:sp>
    </p:spTree>
    <p:extLst>
      <p:ext uri="{BB962C8B-B14F-4D97-AF65-F5344CB8AC3E}">
        <p14:creationId xmlns:p14="http://schemas.microsoft.com/office/powerpoint/2010/main" val="28439729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C:\Users\Administrator\Desktop\จ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62" y="109243"/>
            <a:ext cx="8759743" cy="147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บทบาท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968" y="692696"/>
            <a:ext cx="5662054" cy="84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Administrator\Desktop\0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89" y="1988840"/>
            <a:ext cx="4259197" cy="51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Administrator\Desktop\0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15" y="2708920"/>
            <a:ext cx="2569644" cy="379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สี่เหลี่ยมผืนผ้ามุมมน 27"/>
          <p:cNvSpPr/>
          <p:nvPr/>
        </p:nvSpPr>
        <p:spPr>
          <a:xfrm>
            <a:off x="5292080" y="3645024"/>
            <a:ext cx="1728192" cy="504056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Rectangle 10"/>
          <p:cNvSpPr/>
          <p:nvPr/>
        </p:nvSpPr>
        <p:spPr>
          <a:xfrm>
            <a:off x="5292080" y="3855614"/>
            <a:ext cx="1728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baseline="300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H Sarabun New" pitchFamily="34" charset="-34"/>
                <a:cs typeface="TH Sarabun New" pitchFamily="34" charset="-34"/>
              </a:rPr>
              <a:t>รัชกาลที่ ๒</a:t>
            </a:r>
          </a:p>
        </p:txBody>
      </p:sp>
    </p:spTree>
    <p:extLst>
      <p:ext uri="{BB962C8B-B14F-4D97-AF65-F5344CB8AC3E}">
        <p14:creationId xmlns:p14="http://schemas.microsoft.com/office/powerpoint/2010/main" val="8760610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C:\Users\Administrator\Desktop\จ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62" y="109243"/>
            <a:ext cx="8759743" cy="147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บทบาท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968" y="692696"/>
            <a:ext cx="5662054" cy="84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Administrator\Desktop\0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89" y="1988841"/>
            <a:ext cx="3900903" cy="51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istrator\Desktop\03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14" y="2708920"/>
            <a:ext cx="2569645" cy="379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สี่เหลี่ยมผืนผ้ามุมมน 28"/>
          <p:cNvSpPr/>
          <p:nvPr/>
        </p:nvSpPr>
        <p:spPr>
          <a:xfrm>
            <a:off x="5292080" y="3645024"/>
            <a:ext cx="1728192" cy="504056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Rectangle 10"/>
          <p:cNvSpPr/>
          <p:nvPr/>
        </p:nvSpPr>
        <p:spPr>
          <a:xfrm>
            <a:off x="5292080" y="3855614"/>
            <a:ext cx="1728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baseline="300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H Sarabun New" pitchFamily="34" charset="-34"/>
                <a:cs typeface="TH Sarabun New" pitchFamily="34" charset="-34"/>
              </a:rPr>
              <a:t>รัชกาลที่ ๓</a:t>
            </a:r>
          </a:p>
        </p:txBody>
      </p:sp>
    </p:spTree>
    <p:extLst>
      <p:ext uri="{BB962C8B-B14F-4D97-AF65-F5344CB8AC3E}">
        <p14:creationId xmlns:p14="http://schemas.microsoft.com/office/powerpoint/2010/main" val="12396047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C:\Users\Administrator\Desktop\จ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62" y="109243"/>
            <a:ext cx="8759743" cy="147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บทบาท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968" y="692696"/>
            <a:ext cx="5662054" cy="84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0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89" y="1988842"/>
            <a:ext cx="4090594" cy="51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istrator\Desktop\04.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15" y="2708920"/>
            <a:ext cx="2569644" cy="379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สี่เหลี่ยมผืนผ้ามุมมน 31"/>
          <p:cNvSpPr/>
          <p:nvPr/>
        </p:nvSpPr>
        <p:spPr>
          <a:xfrm>
            <a:off x="5292080" y="3645024"/>
            <a:ext cx="1728192" cy="504056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Rectangle 10"/>
          <p:cNvSpPr/>
          <p:nvPr/>
        </p:nvSpPr>
        <p:spPr>
          <a:xfrm>
            <a:off x="5292080" y="3855614"/>
            <a:ext cx="1728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baseline="300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H Sarabun New" pitchFamily="34" charset="-34"/>
                <a:cs typeface="TH Sarabun New" pitchFamily="34" charset="-34"/>
              </a:rPr>
              <a:t>รัชกาลที่ ๔</a:t>
            </a:r>
          </a:p>
        </p:txBody>
      </p:sp>
    </p:spTree>
    <p:extLst>
      <p:ext uri="{BB962C8B-B14F-4D97-AF65-F5344CB8AC3E}">
        <p14:creationId xmlns:p14="http://schemas.microsoft.com/office/powerpoint/2010/main" val="35200819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C:\Users\Administrator\Desktop\จ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62" y="109243"/>
            <a:ext cx="8759743" cy="147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บทบาท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968" y="692696"/>
            <a:ext cx="5662054" cy="84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0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90" y="1988840"/>
            <a:ext cx="4259200" cy="51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istrator\Desktop\05.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652" y="2712023"/>
            <a:ext cx="2574207" cy="380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สี่เหลี่ยมผืนผ้ามุมมน 28"/>
          <p:cNvSpPr/>
          <p:nvPr/>
        </p:nvSpPr>
        <p:spPr>
          <a:xfrm>
            <a:off x="5292080" y="3645024"/>
            <a:ext cx="1728192" cy="504056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Rectangle 10"/>
          <p:cNvSpPr/>
          <p:nvPr/>
        </p:nvSpPr>
        <p:spPr>
          <a:xfrm>
            <a:off x="5292080" y="3855614"/>
            <a:ext cx="1728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baseline="300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H Sarabun New" pitchFamily="34" charset="-34"/>
                <a:cs typeface="TH Sarabun New" pitchFamily="34" charset="-34"/>
              </a:rPr>
              <a:t>รัชกาลที่ ๕</a:t>
            </a:r>
          </a:p>
        </p:txBody>
      </p:sp>
    </p:spTree>
    <p:extLst>
      <p:ext uri="{BB962C8B-B14F-4D97-AF65-F5344CB8AC3E}">
        <p14:creationId xmlns:p14="http://schemas.microsoft.com/office/powerpoint/2010/main" val="9632545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C:\Users\Administrator\Desktop\จ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62" y="109243"/>
            <a:ext cx="8759743" cy="147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บทบาท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968" y="692696"/>
            <a:ext cx="5662054" cy="84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0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91" y="1988841"/>
            <a:ext cx="4299750" cy="51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istrator\Desktop\6.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653" y="2712023"/>
            <a:ext cx="2574206" cy="380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สี่เหลี่ยมผืนผ้ามุมมน 29"/>
          <p:cNvSpPr/>
          <p:nvPr/>
        </p:nvSpPr>
        <p:spPr>
          <a:xfrm>
            <a:off x="5292080" y="3645024"/>
            <a:ext cx="1728192" cy="504056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Rectangle 10"/>
          <p:cNvSpPr/>
          <p:nvPr/>
        </p:nvSpPr>
        <p:spPr>
          <a:xfrm>
            <a:off x="5292080" y="3855614"/>
            <a:ext cx="1728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baseline="300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H Sarabun New" pitchFamily="34" charset="-34"/>
                <a:cs typeface="TH Sarabun New" pitchFamily="34" charset="-34"/>
              </a:rPr>
              <a:t>รัชกาลที่ ๖</a:t>
            </a:r>
          </a:p>
        </p:txBody>
      </p:sp>
    </p:spTree>
    <p:extLst>
      <p:ext uri="{BB962C8B-B14F-4D97-AF65-F5344CB8AC3E}">
        <p14:creationId xmlns:p14="http://schemas.microsoft.com/office/powerpoint/2010/main" val="31413179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C:\Users\Administrator\Desktop\จ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62" y="109243"/>
            <a:ext cx="8759743" cy="147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บทบาท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968" y="692696"/>
            <a:ext cx="5662054" cy="84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Administrator\Desktop\07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91" y="1988841"/>
            <a:ext cx="4066277" cy="51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istrator\Desktop\07.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653" y="2712023"/>
            <a:ext cx="2574205" cy="380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สี่เหลี่ยมผืนผ้ามุมมน 29"/>
          <p:cNvSpPr/>
          <p:nvPr/>
        </p:nvSpPr>
        <p:spPr>
          <a:xfrm>
            <a:off x="5292080" y="3645024"/>
            <a:ext cx="1728192" cy="504056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Rectangle 10"/>
          <p:cNvSpPr/>
          <p:nvPr/>
        </p:nvSpPr>
        <p:spPr>
          <a:xfrm>
            <a:off x="5292080" y="3855614"/>
            <a:ext cx="1728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baseline="300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H Sarabun New" pitchFamily="34" charset="-34"/>
                <a:cs typeface="TH Sarabun New" pitchFamily="34" charset="-34"/>
              </a:rPr>
              <a:t>รัชกาลที่ ๗</a:t>
            </a:r>
          </a:p>
        </p:txBody>
      </p:sp>
    </p:spTree>
    <p:extLst>
      <p:ext uri="{BB962C8B-B14F-4D97-AF65-F5344CB8AC3E}">
        <p14:creationId xmlns:p14="http://schemas.microsoft.com/office/powerpoint/2010/main" val="6062733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C:\Users\Administrator\Desktop\จ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62" y="109243"/>
            <a:ext cx="8759743" cy="147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บทบาท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968" y="692696"/>
            <a:ext cx="5662054" cy="84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0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91" y="1988842"/>
            <a:ext cx="6995838" cy="51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istrator\Desktop\08.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653" y="2712023"/>
            <a:ext cx="2574205" cy="380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สี่เหลี่ยมผืนผ้ามุมมน 29"/>
          <p:cNvSpPr/>
          <p:nvPr/>
        </p:nvSpPr>
        <p:spPr>
          <a:xfrm>
            <a:off x="5292080" y="3645024"/>
            <a:ext cx="1728192" cy="504056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Rectangle 10"/>
          <p:cNvSpPr/>
          <p:nvPr/>
        </p:nvSpPr>
        <p:spPr>
          <a:xfrm>
            <a:off x="5292080" y="3855614"/>
            <a:ext cx="1728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baseline="300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H Sarabun New" pitchFamily="34" charset="-34"/>
                <a:cs typeface="TH Sarabun New" pitchFamily="34" charset="-34"/>
              </a:rPr>
              <a:t>รัชกาลที่ ๘</a:t>
            </a:r>
          </a:p>
        </p:txBody>
      </p:sp>
    </p:spTree>
    <p:extLst>
      <p:ext uri="{BB962C8B-B14F-4D97-AF65-F5344CB8AC3E}">
        <p14:creationId xmlns:p14="http://schemas.microsoft.com/office/powerpoint/2010/main" val="23451893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C:\Users\Administrator\Desktop\จ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62" y="109243"/>
            <a:ext cx="8759743" cy="147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บทบาท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968" y="692696"/>
            <a:ext cx="5662054" cy="84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Administrator\Desktop\09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91" y="1981558"/>
            <a:ext cx="5130655" cy="51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istrator\Desktop\09.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654" y="2712023"/>
            <a:ext cx="2574204" cy="380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สี่เหลี่ยมผืนผ้ามุมมน 31"/>
          <p:cNvSpPr/>
          <p:nvPr/>
        </p:nvSpPr>
        <p:spPr>
          <a:xfrm>
            <a:off x="5292080" y="3645024"/>
            <a:ext cx="1728192" cy="504056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Rectangle 10"/>
          <p:cNvSpPr/>
          <p:nvPr/>
        </p:nvSpPr>
        <p:spPr>
          <a:xfrm>
            <a:off x="5292080" y="3855614"/>
            <a:ext cx="1728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baseline="300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H Sarabun New" pitchFamily="34" charset="-34"/>
                <a:cs typeface="TH Sarabun New" pitchFamily="34" charset="-34"/>
              </a:rPr>
              <a:t>รัชกาลที่ ๙</a:t>
            </a:r>
          </a:p>
        </p:txBody>
      </p:sp>
    </p:spTree>
    <p:extLst>
      <p:ext uri="{BB962C8B-B14F-4D97-AF65-F5344CB8AC3E}">
        <p14:creationId xmlns:p14="http://schemas.microsoft.com/office/powerpoint/2010/main" val="4143954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C:\Users\Administrator\Desktop\จ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62" y="109243"/>
            <a:ext cx="8759743" cy="147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บทบาท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968" y="692696"/>
            <a:ext cx="5662054" cy="84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1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91" y="1981558"/>
            <a:ext cx="6033462" cy="51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Administrator\Desktop\10.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654" y="2712022"/>
            <a:ext cx="2574204" cy="380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สี่เหลี่ยมผืนผ้ามุมมน 28"/>
          <p:cNvSpPr/>
          <p:nvPr/>
        </p:nvSpPr>
        <p:spPr>
          <a:xfrm>
            <a:off x="5292080" y="3645024"/>
            <a:ext cx="1728192" cy="504056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Rectangle 10"/>
          <p:cNvSpPr/>
          <p:nvPr/>
        </p:nvSpPr>
        <p:spPr>
          <a:xfrm>
            <a:off x="5292080" y="3855614"/>
            <a:ext cx="1728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baseline="300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H Sarabun New" pitchFamily="34" charset="-34"/>
                <a:cs typeface="TH Sarabun New" pitchFamily="34" charset="-34"/>
              </a:rPr>
              <a:t>รัชกาลที่ ๑๐</a:t>
            </a:r>
          </a:p>
        </p:txBody>
      </p:sp>
    </p:spTree>
    <p:extLst>
      <p:ext uri="{BB962C8B-B14F-4D97-AF65-F5344CB8AC3E}">
        <p14:creationId xmlns:p14="http://schemas.microsoft.com/office/powerpoint/2010/main" val="36271160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 descr="C:\Users\Administrator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81" y="108809"/>
            <a:ext cx="8762324" cy="147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:\Users\Administrator\Desktop\dk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876" y="764277"/>
            <a:ext cx="5068403" cy="55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10"/>
          <p:cNvSpPr/>
          <p:nvPr/>
        </p:nvSpPr>
        <p:spPr>
          <a:xfrm>
            <a:off x="715199" y="1988840"/>
            <a:ext cx="74506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     พระบาทสมเด็จพระพุทธยอดฟ้าจุฬาโลกมหาราช (รัชกาลที่ ๑) พระนามเดิม คือ สมเด็จเจ้าพระยามหากษัตริย์ศึก ทรงได้รับการสนับสนุนจากขุนนางและไพร่ฟ้าประชาชนให้ปราบดาภิเษกขึ้นครองราชสมบัติ</a:t>
            </a:r>
          </a:p>
        </p:txBody>
      </p:sp>
      <p:sp>
        <p:nvSpPr>
          <p:cNvPr id="32" name="Rectangle 10"/>
          <p:cNvSpPr/>
          <p:nvPr/>
        </p:nvSpPr>
        <p:spPr>
          <a:xfrm>
            <a:off x="715199" y="3573016"/>
            <a:ext cx="74506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     พระบาทสมเด็จพระพุทธยอดฟ้าจุฬาโลกมหาราชได้โปรดเกล้าฯ ให้ประกอบพระราชพิธีบรมราชาภิเษกโดยสังเขป เมื่อวันที่ ๑๐ มิถุนายน พ.ศ. ๒๓๒๕ ได้ทรงสถาปนาราชวงศ์จักรีขึ้น</a:t>
            </a:r>
          </a:p>
        </p:txBody>
      </p:sp>
    </p:spTree>
    <p:extLst>
      <p:ext uri="{BB962C8B-B14F-4D97-AF65-F5344CB8AC3E}">
        <p14:creationId xmlns:p14="http://schemas.microsoft.com/office/powerpoint/2010/main" val="3876438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" descr="C:\Users\Administrator\Desktop\Untitled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84" y="108204"/>
            <a:ext cx="8765921" cy="147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10"/>
          <p:cNvSpPr/>
          <p:nvPr/>
        </p:nvSpPr>
        <p:spPr>
          <a:xfrm>
            <a:off x="729753" y="2796285"/>
            <a:ext cx="74360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     การปกครองสมัยรัตนโกสินทร์ตอนต้นยังคงเป็นแบบการปกครองสมัยอยุธยา คือปกครองด้วย</a:t>
            </a:r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ระบอบสมบูรณาญาสิทธิราชย์ 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ตามแนวคิด </a:t>
            </a:r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การปกครองโดยธรรมหรือธรรมราชา</a:t>
            </a:r>
            <a:r>
              <a:rPr lang="th-TH" sz="4000" b="1" baseline="300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และ</a:t>
            </a:r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หลักสมมติเทพ  </a:t>
            </a:r>
          </a:p>
        </p:txBody>
      </p:sp>
      <p:pic>
        <p:nvPicPr>
          <p:cNvPr id="59" name="Picture 3" descr="C:\Users\Administrator\Desktop\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985" y="692695"/>
            <a:ext cx="5120059" cy="84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C:\Users\Administrator\Desktop\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54" y="1981559"/>
            <a:ext cx="2994522" cy="51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987506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" descr="C:\Users\Administrator\Desktop\Untitled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84" y="108204"/>
            <a:ext cx="8765921" cy="147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3" descr="C:\Users\Administrator\Desktop\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985" y="692695"/>
            <a:ext cx="5120059" cy="84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C:\Users\Administrator\Desktop\dk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799625"/>
            <a:ext cx="4299591" cy="3249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C:\Users\Administrator\Desktop\1,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892" y="3573016"/>
            <a:ext cx="271735" cy="26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tangle 10"/>
          <p:cNvSpPr/>
          <p:nvPr/>
        </p:nvSpPr>
        <p:spPr>
          <a:xfrm>
            <a:off x="2547627" y="3640342"/>
            <a:ext cx="2024373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กรมมหาดไทย</a:t>
            </a:r>
          </a:p>
        </p:txBody>
      </p:sp>
      <p:pic>
        <p:nvPicPr>
          <p:cNvPr id="84" name="Picture 2" descr="C:\Users\Administrator\Desktop\1,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224" y="3573016"/>
            <a:ext cx="271735" cy="26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angle 10"/>
          <p:cNvSpPr/>
          <p:nvPr/>
        </p:nvSpPr>
        <p:spPr>
          <a:xfrm>
            <a:off x="5563959" y="3640342"/>
            <a:ext cx="2024373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กรมพระกลาโหม</a:t>
            </a:r>
          </a:p>
        </p:txBody>
      </p:sp>
      <p:pic>
        <p:nvPicPr>
          <p:cNvPr id="90" name="Picture 2" descr="C:\Users\Administrator\Desktop\1,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892" y="4287060"/>
            <a:ext cx="271735" cy="26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Rectangle 10"/>
          <p:cNvSpPr/>
          <p:nvPr/>
        </p:nvSpPr>
        <p:spPr>
          <a:xfrm>
            <a:off x="2547627" y="4354386"/>
            <a:ext cx="2024373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กรมพระกลาโหม</a:t>
            </a:r>
          </a:p>
        </p:txBody>
      </p:sp>
      <p:pic>
        <p:nvPicPr>
          <p:cNvPr id="104" name="Picture 2" descr="C:\Users\Administrator\Desktop\1,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87060"/>
            <a:ext cx="271735" cy="26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Rectangle 10"/>
          <p:cNvSpPr/>
          <p:nvPr/>
        </p:nvSpPr>
        <p:spPr>
          <a:xfrm>
            <a:off x="5563815" y="4354386"/>
            <a:ext cx="2601995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กรมเวียงหรือกรมเมือง</a:t>
            </a:r>
          </a:p>
        </p:txBody>
      </p:sp>
      <p:pic>
        <p:nvPicPr>
          <p:cNvPr id="108" name="Picture 2" descr="C:\Users\Administrator\Desktop\1,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892" y="5013176"/>
            <a:ext cx="271735" cy="26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Rectangle 10"/>
          <p:cNvSpPr/>
          <p:nvPr/>
        </p:nvSpPr>
        <p:spPr>
          <a:xfrm>
            <a:off x="2547627" y="5080502"/>
            <a:ext cx="2024373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กรมวัง</a:t>
            </a:r>
          </a:p>
        </p:txBody>
      </p:sp>
      <p:pic>
        <p:nvPicPr>
          <p:cNvPr id="116" name="Picture 2" descr="C:\Users\Administrator\Desktop\1,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228" y="5013176"/>
            <a:ext cx="271735" cy="26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Rectangle 10"/>
          <p:cNvSpPr/>
          <p:nvPr/>
        </p:nvSpPr>
        <p:spPr>
          <a:xfrm>
            <a:off x="5571963" y="5080502"/>
            <a:ext cx="2024373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กรมคลัง</a:t>
            </a:r>
          </a:p>
        </p:txBody>
      </p:sp>
      <p:pic>
        <p:nvPicPr>
          <p:cNvPr id="123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931" y="1988838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C:\Users\Administrator\Desktop\เลขเวยส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139" y="2209248"/>
            <a:ext cx="216195" cy="20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Rectangle 10"/>
          <p:cNvSpPr/>
          <p:nvPr/>
        </p:nvSpPr>
        <p:spPr>
          <a:xfrm>
            <a:off x="2167009" y="2206216"/>
            <a:ext cx="5281948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การปกครองส่วนกลาง</a:t>
            </a:r>
            <a:r>
              <a:rPr lang="th-TH" sz="4000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หรือการปกครองในเขตราชธานี</a:t>
            </a:r>
          </a:p>
        </p:txBody>
      </p:sp>
      <p:pic>
        <p:nvPicPr>
          <p:cNvPr id="131" name="Picture 2" descr="C:\Users\Administrator\Desktop\1,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892" y="5739292"/>
            <a:ext cx="271735" cy="26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Rectangle 10"/>
          <p:cNvSpPr/>
          <p:nvPr/>
        </p:nvSpPr>
        <p:spPr>
          <a:xfrm>
            <a:off x="2547627" y="5806618"/>
            <a:ext cx="2024373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กรมนา</a:t>
            </a:r>
          </a:p>
        </p:txBody>
      </p:sp>
    </p:spTree>
    <p:extLst>
      <p:ext uri="{BB962C8B-B14F-4D97-AF65-F5344CB8AC3E}">
        <p14:creationId xmlns:p14="http://schemas.microsoft.com/office/powerpoint/2010/main" val="28836847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85" grpId="0"/>
      <p:bldP spid="91" grpId="0"/>
      <p:bldP spid="105" grpId="0"/>
      <p:bldP spid="109" grpId="0"/>
      <p:bldP spid="117" grpId="0"/>
      <p:bldP spid="125" grpId="0"/>
      <p:bldP spid="1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Administrator\Desktop\1,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58972"/>
            <a:ext cx="271735" cy="26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10"/>
          <p:cNvSpPr/>
          <p:nvPr/>
        </p:nvSpPr>
        <p:spPr>
          <a:xfrm>
            <a:off x="2539480" y="2926298"/>
            <a:ext cx="213935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หัวเมืองขั้นใน</a:t>
            </a:r>
          </a:p>
        </p:txBody>
      </p:sp>
      <p:pic>
        <p:nvPicPr>
          <p:cNvPr id="33" name="Picture 2" descr="C:\Users\Administrator\Desktop\1,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573016"/>
            <a:ext cx="271735" cy="26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10"/>
          <p:cNvSpPr/>
          <p:nvPr/>
        </p:nvSpPr>
        <p:spPr>
          <a:xfrm>
            <a:off x="2539479" y="3640342"/>
            <a:ext cx="2149215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หัวเมืองชั้นนอก</a:t>
            </a:r>
          </a:p>
        </p:txBody>
      </p:sp>
      <p:pic>
        <p:nvPicPr>
          <p:cNvPr id="41" name="Picture 2" descr="C:\Users\Administrator\Desktop\1,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299132"/>
            <a:ext cx="271735" cy="26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10"/>
          <p:cNvSpPr/>
          <p:nvPr/>
        </p:nvSpPr>
        <p:spPr>
          <a:xfrm>
            <a:off x="2539479" y="4366458"/>
            <a:ext cx="2154727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หัวเมืองชั้นนอก</a:t>
            </a:r>
          </a:p>
        </p:txBody>
      </p:sp>
      <p:sp>
        <p:nvSpPr>
          <p:cNvPr id="53" name="Rectangle 10"/>
          <p:cNvSpPr/>
          <p:nvPr/>
        </p:nvSpPr>
        <p:spPr>
          <a:xfrm>
            <a:off x="2170372" y="2209249"/>
            <a:ext cx="2761667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การปกครองหัวเมือง</a:t>
            </a:r>
          </a:p>
        </p:txBody>
      </p:sp>
      <p:pic>
        <p:nvPicPr>
          <p:cNvPr id="54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294" y="1988839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C:\Users\Administrator\Desktop\เลขเวยส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2" y="2171458"/>
            <a:ext cx="268748" cy="22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C:\Users\Administrator\Desktop\Untitled-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84" y="108204"/>
            <a:ext cx="8765921" cy="147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3" descr="C:\Users\Administrator\Desktop\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985" y="692695"/>
            <a:ext cx="5120059" cy="84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0082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0" grpId="0"/>
      <p:bldP spid="42" grpId="0"/>
      <p:bldP spid="5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" descr="C:\Users\Administrator\Desktop\22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81" y="108810"/>
            <a:ext cx="8762319" cy="147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istrator\Desktop\Untitled-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968" y="754119"/>
            <a:ext cx="6309235" cy="56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931" y="2708920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C:\Users\Administrator\Desktop\เลขเวยส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139" y="2929330"/>
            <a:ext cx="216195" cy="20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10"/>
          <p:cNvSpPr/>
          <p:nvPr/>
        </p:nvSpPr>
        <p:spPr>
          <a:xfrm>
            <a:off x="2167009" y="2926298"/>
            <a:ext cx="5281948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การปกครองส่วนกลาง</a:t>
            </a:r>
            <a:r>
              <a:rPr lang="th-TH" sz="4000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หรือการปกครองในเขตราชธานี</a:t>
            </a:r>
          </a:p>
        </p:txBody>
      </p:sp>
      <p:pic>
        <p:nvPicPr>
          <p:cNvPr id="18435" name="Picture 3" descr="C:\Users\Administrator\Desktop\การ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91" y="1981558"/>
            <a:ext cx="4872267" cy="517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10"/>
          <p:cNvSpPr/>
          <p:nvPr/>
        </p:nvSpPr>
        <p:spPr>
          <a:xfrm>
            <a:off x="971600" y="3687415"/>
            <a:ext cx="216024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(๑) กรมมหาดไทย</a:t>
            </a:r>
          </a:p>
        </p:txBody>
      </p:sp>
      <p:sp>
        <p:nvSpPr>
          <p:cNvPr id="51" name="Rectangle 10"/>
          <p:cNvSpPr/>
          <p:nvPr/>
        </p:nvSpPr>
        <p:spPr>
          <a:xfrm>
            <a:off x="3131841" y="3687415"/>
            <a:ext cx="5646134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มีหน้าที่บังคับบัญชาหัวเมืองฝ่ายเหนือและเมืองประเทศราช</a:t>
            </a:r>
          </a:p>
        </p:txBody>
      </p:sp>
      <p:sp>
        <p:nvSpPr>
          <p:cNvPr id="52" name="Rectangle 10"/>
          <p:cNvSpPr/>
          <p:nvPr/>
        </p:nvSpPr>
        <p:spPr>
          <a:xfrm>
            <a:off x="971601" y="4293096"/>
            <a:ext cx="216024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(๒) กรมพระกลาโหม</a:t>
            </a:r>
          </a:p>
        </p:txBody>
      </p:sp>
      <p:sp>
        <p:nvSpPr>
          <p:cNvPr id="53" name="Rectangle 10"/>
          <p:cNvSpPr/>
          <p:nvPr/>
        </p:nvSpPr>
        <p:spPr>
          <a:xfrm>
            <a:off x="3131841" y="4293096"/>
            <a:ext cx="5033969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บังคับบัญชาหัวเมืองปักษ์ใต้และเมืองประเทศราช</a:t>
            </a:r>
          </a:p>
        </p:txBody>
      </p:sp>
      <p:sp>
        <p:nvSpPr>
          <p:cNvPr id="54" name="Rectangle 10"/>
          <p:cNvSpPr/>
          <p:nvPr/>
        </p:nvSpPr>
        <p:spPr>
          <a:xfrm>
            <a:off x="971601" y="4869160"/>
            <a:ext cx="2160239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(๓) กรมท่า</a:t>
            </a:r>
          </a:p>
        </p:txBody>
      </p:sp>
      <p:sp>
        <p:nvSpPr>
          <p:cNvPr id="55" name="Rectangle 10"/>
          <p:cNvSpPr/>
          <p:nvPr/>
        </p:nvSpPr>
        <p:spPr>
          <a:xfrm>
            <a:off x="3131841" y="4869160"/>
            <a:ext cx="5646134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เป็นกรมว่าการต่างประเทศอย่างเดียวไม่ต้องปกครองหัวเมือง</a:t>
            </a:r>
          </a:p>
        </p:txBody>
      </p:sp>
      <p:sp>
        <p:nvSpPr>
          <p:cNvPr id="56" name="Rectangle 10"/>
          <p:cNvSpPr/>
          <p:nvPr/>
        </p:nvSpPr>
        <p:spPr>
          <a:xfrm>
            <a:off x="971601" y="5445224"/>
            <a:ext cx="2160239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(๔) กรมวัง</a:t>
            </a:r>
          </a:p>
        </p:txBody>
      </p:sp>
      <p:sp>
        <p:nvSpPr>
          <p:cNvPr id="57" name="Rectangle 10"/>
          <p:cNvSpPr/>
          <p:nvPr/>
        </p:nvSpPr>
        <p:spPr>
          <a:xfrm>
            <a:off x="3131841" y="5445224"/>
            <a:ext cx="5033969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ว่าการในพระราชวัง และกรมซึ่งใกล้เคียงกับราชการ  ในองค์พระเจ้าแผ่นดิน</a:t>
            </a:r>
          </a:p>
        </p:txBody>
      </p:sp>
    </p:spTree>
    <p:extLst>
      <p:ext uri="{BB962C8B-B14F-4D97-AF65-F5344CB8AC3E}">
        <p14:creationId xmlns:p14="http://schemas.microsoft.com/office/powerpoint/2010/main" val="17656786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" descr="C:\Users\Administrator\Desktop\22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81" y="108810"/>
            <a:ext cx="8762319" cy="147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istrator\Desktop\Untitled-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968" y="754119"/>
            <a:ext cx="6309235" cy="56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Administrator\Desktop\การ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91" y="1981558"/>
            <a:ext cx="4872267" cy="517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10"/>
          <p:cNvSpPr/>
          <p:nvPr/>
        </p:nvSpPr>
        <p:spPr>
          <a:xfrm>
            <a:off x="971600" y="2918361"/>
            <a:ext cx="216024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(๕) กรมเมือง</a:t>
            </a:r>
          </a:p>
        </p:txBody>
      </p:sp>
      <p:sp>
        <p:nvSpPr>
          <p:cNvPr id="51" name="Rectangle 10"/>
          <p:cNvSpPr/>
          <p:nvPr/>
        </p:nvSpPr>
        <p:spPr>
          <a:xfrm>
            <a:off x="3131842" y="2918361"/>
            <a:ext cx="4317116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ว่าการโปลิศ การบัญชีคนและการรักษาคนโทษ</a:t>
            </a:r>
          </a:p>
        </p:txBody>
      </p:sp>
      <p:sp>
        <p:nvSpPr>
          <p:cNvPr id="52" name="Rectangle 10"/>
          <p:cNvSpPr/>
          <p:nvPr/>
        </p:nvSpPr>
        <p:spPr>
          <a:xfrm>
            <a:off x="971601" y="3641087"/>
            <a:ext cx="216024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(๖) กรมนา</a:t>
            </a:r>
          </a:p>
        </p:txBody>
      </p:sp>
      <p:sp>
        <p:nvSpPr>
          <p:cNvPr id="53" name="Rectangle 10"/>
          <p:cNvSpPr/>
          <p:nvPr/>
        </p:nvSpPr>
        <p:spPr>
          <a:xfrm>
            <a:off x="3131841" y="3640635"/>
            <a:ext cx="4313891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ว่าการเพาะปลูก การค้าขาย ป่าไม้ บ่อแร่</a:t>
            </a:r>
          </a:p>
        </p:txBody>
      </p:sp>
      <p:sp>
        <p:nvSpPr>
          <p:cNvPr id="54" name="Rectangle 10"/>
          <p:cNvSpPr/>
          <p:nvPr/>
        </p:nvSpPr>
        <p:spPr>
          <a:xfrm>
            <a:off x="971601" y="4363813"/>
            <a:ext cx="2160239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(๗) กรมพระคลัง</a:t>
            </a:r>
          </a:p>
        </p:txBody>
      </p:sp>
      <p:sp>
        <p:nvSpPr>
          <p:cNvPr id="55" name="Rectangle 10"/>
          <p:cNvSpPr/>
          <p:nvPr/>
        </p:nvSpPr>
        <p:spPr>
          <a:xfrm>
            <a:off x="3131841" y="4362909"/>
            <a:ext cx="5646134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จัดการเกี่ยวกับภาษีอากรและเงินที่จะรับจ่ายในแผ่นดินทั้งสิ้น</a:t>
            </a:r>
          </a:p>
        </p:txBody>
      </p:sp>
      <p:sp>
        <p:nvSpPr>
          <p:cNvPr id="56" name="Rectangle 10"/>
          <p:cNvSpPr/>
          <p:nvPr/>
        </p:nvSpPr>
        <p:spPr>
          <a:xfrm>
            <a:off x="971601" y="5086538"/>
            <a:ext cx="2160239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(๘) กรมยุติธรรม</a:t>
            </a:r>
          </a:p>
        </p:txBody>
      </p:sp>
      <p:sp>
        <p:nvSpPr>
          <p:cNvPr id="57" name="Rectangle 10"/>
          <p:cNvSpPr/>
          <p:nvPr/>
        </p:nvSpPr>
        <p:spPr>
          <a:xfrm>
            <a:off x="3131841" y="5085184"/>
            <a:ext cx="5328591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บังคับบัญชาศาลที่จะชำระความทั้งความแพ่ง ความอาญานครบาล อุทธรณ์ทั่วราชอาณาจักร</a:t>
            </a:r>
          </a:p>
        </p:txBody>
      </p:sp>
    </p:spTree>
    <p:extLst>
      <p:ext uri="{BB962C8B-B14F-4D97-AF65-F5344CB8AC3E}">
        <p14:creationId xmlns:p14="http://schemas.microsoft.com/office/powerpoint/2010/main" val="14935634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" descr="C:\Users\Administrator\Desktop\22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81" y="108810"/>
            <a:ext cx="8762319" cy="147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istrator\Desktop\Untitled-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968" y="754119"/>
            <a:ext cx="6309235" cy="56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Administrator\Desktop\การ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91" y="1981558"/>
            <a:ext cx="4872267" cy="517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10"/>
          <p:cNvSpPr/>
          <p:nvPr/>
        </p:nvSpPr>
        <p:spPr>
          <a:xfrm>
            <a:off x="971600" y="2918361"/>
            <a:ext cx="216024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(๙) กรมยุทธนาธิการ</a:t>
            </a:r>
          </a:p>
        </p:txBody>
      </p:sp>
      <p:sp>
        <p:nvSpPr>
          <p:cNvPr id="51" name="Rectangle 10"/>
          <p:cNvSpPr/>
          <p:nvPr/>
        </p:nvSpPr>
        <p:spPr>
          <a:xfrm>
            <a:off x="3131841" y="2918361"/>
            <a:ext cx="5646133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มีหน้าที่จัดการในกรมทหารบก ทหารเรือซึ่งจะมีผู้บัญชาการ ทหารบก ทหารเรือ ต่างหากอีก</a:t>
            </a:r>
          </a:p>
        </p:txBody>
      </p:sp>
      <p:sp>
        <p:nvSpPr>
          <p:cNvPr id="52" name="Rectangle 10"/>
          <p:cNvSpPr/>
          <p:nvPr/>
        </p:nvSpPr>
        <p:spPr>
          <a:xfrm>
            <a:off x="971601" y="3808654"/>
            <a:ext cx="216024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(๑๐) กรมธรรมการ</a:t>
            </a:r>
          </a:p>
        </p:txBody>
      </p:sp>
      <p:sp>
        <p:nvSpPr>
          <p:cNvPr id="53" name="Rectangle 10"/>
          <p:cNvSpPr/>
          <p:nvPr/>
        </p:nvSpPr>
        <p:spPr>
          <a:xfrm>
            <a:off x="3131841" y="3808654"/>
            <a:ext cx="5646133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มีหน้าที่บังคับบัญชาเกี่ยวกับพระสงฆ์และบังคับการโรงเรียน และโรงพยาบาลทั่วราชอาณาจักร</a:t>
            </a:r>
          </a:p>
        </p:txBody>
      </p:sp>
      <p:sp>
        <p:nvSpPr>
          <p:cNvPr id="27" name="Rectangle 10"/>
          <p:cNvSpPr/>
          <p:nvPr/>
        </p:nvSpPr>
        <p:spPr>
          <a:xfrm>
            <a:off x="971601" y="4698947"/>
            <a:ext cx="2160239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(๑๑) กรมโยธาธิการ</a:t>
            </a:r>
          </a:p>
        </p:txBody>
      </p:sp>
      <p:sp>
        <p:nvSpPr>
          <p:cNvPr id="29" name="Rectangle 10"/>
          <p:cNvSpPr/>
          <p:nvPr/>
        </p:nvSpPr>
        <p:spPr>
          <a:xfrm>
            <a:off x="3131841" y="4698947"/>
            <a:ext cx="5646133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มีหน้าที่ตรวจตราการก่อสร้าง ทำถนน ขุนคลองและการช่างทั่วไป รวมทั้งการไปรษณีย์โทรเลข และรถไฟ ซึ่งจะมีต่อไป</a:t>
            </a:r>
          </a:p>
        </p:txBody>
      </p:sp>
      <p:sp>
        <p:nvSpPr>
          <p:cNvPr id="41" name="Rectangle 10"/>
          <p:cNvSpPr/>
          <p:nvPr/>
        </p:nvSpPr>
        <p:spPr>
          <a:xfrm>
            <a:off x="971601" y="5589240"/>
            <a:ext cx="2160239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(๑๒) กรมมุรธาธิการ</a:t>
            </a:r>
          </a:p>
        </p:txBody>
      </p:sp>
      <p:sp>
        <p:nvSpPr>
          <p:cNvPr id="42" name="Rectangle 10"/>
          <p:cNvSpPr/>
          <p:nvPr/>
        </p:nvSpPr>
        <p:spPr>
          <a:xfrm>
            <a:off x="3131841" y="5589240"/>
            <a:ext cx="5033969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มีหน้าที่รักษาพระราชลัญจกร รักษาพระราชกำหนดกฎหมาย และหนังสือราชการทั้งปวง</a:t>
            </a:r>
          </a:p>
        </p:txBody>
      </p:sp>
    </p:spTree>
    <p:extLst>
      <p:ext uri="{BB962C8B-B14F-4D97-AF65-F5344CB8AC3E}">
        <p14:creationId xmlns:p14="http://schemas.microsoft.com/office/powerpoint/2010/main" val="39791241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27" grpId="0"/>
      <p:bldP spid="29" grpId="0"/>
      <p:bldP spid="41" grpId="0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" descr="C:\Users\Administrator\Desktop\22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81" y="108810"/>
            <a:ext cx="8762319" cy="147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istrator\Desktop\Untitled-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968" y="754119"/>
            <a:ext cx="6309235" cy="56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Administrator\Desktop\การ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91" y="1981558"/>
            <a:ext cx="4872267" cy="517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253" y="2708920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C:\Users\Administrator\Desktop\เลขเวยส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461" y="2929330"/>
            <a:ext cx="216195" cy="20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tangle 10"/>
          <p:cNvSpPr/>
          <p:nvPr/>
        </p:nvSpPr>
        <p:spPr>
          <a:xfrm>
            <a:off x="2167009" y="2966807"/>
            <a:ext cx="4565231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จัดตั้งหน่วยราชการ ๑๒ หน่วยงาน</a:t>
            </a:r>
          </a:p>
        </p:txBody>
      </p:sp>
      <p:pic>
        <p:nvPicPr>
          <p:cNvPr id="53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294" y="3669027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C:\Users\Administrator\Desktop\เลขเวยส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2" y="3873881"/>
            <a:ext cx="268748" cy="22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10"/>
          <p:cNvSpPr/>
          <p:nvPr/>
        </p:nvSpPr>
        <p:spPr>
          <a:xfrm>
            <a:off x="2167009" y="3913846"/>
            <a:ext cx="4565231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ประกาศตั้งกระทรวงแบบใหม่ พ.ศ. ๒๔๓๕</a:t>
            </a:r>
          </a:p>
        </p:txBody>
      </p:sp>
      <p:pic>
        <p:nvPicPr>
          <p:cNvPr id="56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294" y="4629134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C:\Users\Administrator\Desktop\เลขเวยส3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1" y="4840783"/>
            <a:ext cx="216196" cy="18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10"/>
          <p:cNvSpPr/>
          <p:nvPr/>
        </p:nvSpPr>
        <p:spPr>
          <a:xfrm>
            <a:off x="2167009" y="4860885"/>
            <a:ext cx="4565231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การปฏิรูประบบบริหารราชการส่วนภูมิภาค</a:t>
            </a:r>
          </a:p>
        </p:txBody>
      </p:sp>
      <p:pic>
        <p:nvPicPr>
          <p:cNvPr id="59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334" y="5589240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" descr="C:\Users\Administrator\Desktop\เลขเวยส4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400" y="5765063"/>
            <a:ext cx="240558" cy="22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ctangle 10"/>
          <p:cNvSpPr/>
          <p:nvPr/>
        </p:nvSpPr>
        <p:spPr>
          <a:xfrm>
            <a:off x="2167009" y="5807925"/>
            <a:ext cx="4565231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การปรับปรุงการปกครองส่วนท้องถิ่น</a:t>
            </a:r>
          </a:p>
        </p:txBody>
      </p:sp>
    </p:spTree>
    <p:extLst>
      <p:ext uri="{BB962C8B-B14F-4D97-AF65-F5344CB8AC3E}">
        <p14:creationId xmlns:p14="http://schemas.microsoft.com/office/powerpoint/2010/main" val="23902464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5" grpId="0"/>
      <p:bldP spid="58" grpId="0"/>
      <p:bldP spid="6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294" y="3717031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เลขเวยส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2" y="3899650"/>
            <a:ext cx="268748" cy="22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10"/>
          <p:cNvSpPr/>
          <p:nvPr/>
        </p:nvSpPr>
        <p:spPr>
          <a:xfrm>
            <a:off x="2167009" y="2926298"/>
            <a:ext cx="6610966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การปฏิรูปการปกครองทำให้ประเทศไทยมีสภาพเป็นรัฐประชาชาติ (</a:t>
            </a:r>
            <a:r>
              <a:rPr lang="en-US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Nation State) </a:t>
            </a:r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อย่างแท้จริง</a:t>
            </a:r>
          </a:p>
        </p:txBody>
      </p:sp>
      <p:sp>
        <p:nvSpPr>
          <p:cNvPr id="40" name="Rectangle 10"/>
          <p:cNvSpPr/>
          <p:nvPr/>
        </p:nvSpPr>
        <p:spPr>
          <a:xfrm>
            <a:off x="2167009" y="3934410"/>
            <a:ext cx="4565231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ด้านการพัฒนาทางการเมือง</a:t>
            </a:r>
          </a:p>
        </p:txBody>
      </p:sp>
      <p:sp>
        <p:nvSpPr>
          <p:cNvPr id="43" name="Rectangle 10"/>
          <p:cNvSpPr/>
          <p:nvPr/>
        </p:nvSpPr>
        <p:spPr>
          <a:xfrm>
            <a:off x="2167009" y="4870514"/>
            <a:ext cx="4565231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ผลกระทบต่อการปกครองส่วนภูมิภาค</a:t>
            </a:r>
          </a:p>
        </p:txBody>
      </p:sp>
      <p:pic>
        <p:nvPicPr>
          <p:cNvPr id="47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931" y="2708920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C:\Users\Administrator\Desktop\เลขเวยส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139" y="2929330"/>
            <a:ext cx="216195" cy="20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294" y="4653135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Administrator\Desktop\เลขเวยส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1" y="4873545"/>
            <a:ext cx="216196" cy="18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C:\Users\Administrator\Desktop\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91" y="1981557"/>
            <a:ext cx="7987050" cy="51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" descr="C:\Users\Administrator\Desktop\22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81" y="108810"/>
            <a:ext cx="8762319" cy="147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C:\Users\Administrator\Desktop\Untitled-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968" y="754119"/>
            <a:ext cx="6309235" cy="56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Administrator\Desktop\021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91" y="5589239"/>
            <a:ext cx="4198262" cy="51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951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0" grpId="0"/>
      <p:bldP spid="4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C:\Users\Administrator\Desktop\Untitled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81" y="108810"/>
            <a:ext cx="8762319" cy="147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C:\Users\Administrator\Desktop\สมัย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876" y="764276"/>
            <a:ext cx="3474129" cy="55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10"/>
          <p:cNvSpPr/>
          <p:nvPr/>
        </p:nvSpPr>
        <p:spPr>
          <a:xfrm>
            <a:off x="2167009" y="2926298"/>
            <a:ext cx="4565231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สภาพทางการเมือง เศรษฐกิจ และสังคม</a:t>
            </a:r>
          </a:p>
        </p:txBody>
      </p:sp>
      <p:sp>
        <p:nvSpPr>
          <p:cNvPr id="48" name="Rectangle 10"/>
          <p:cNvSpPr/>
          <p:nvPr/>
        </p:nvSpPr>
        <p:spPr>
          <a:xfrm>
            <a:off x="2167009" y="3898406"/>
            <a:ext cx="6725471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ความขัดแย้งทางความคิดและมูลค่าเหตุส่วนตัวระหว่างพระราชวงศ์</a:t>
            </a:r>
          </a:p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กับกลุ่มผู้นำการปฏิวัติ</a:t>
            </a:r>
          </a:p>
        </p:txBody>
      </p:sp>
      <p:sp>
        <p:nvSpPr>
          <p:cNvPr id="51" name="Rectangle 10"/>
          <p:cNvSpPr/>
          <p:nvPr/>
        </p:nvSpPr>
        <p:spPr>
          <a:xfrm>
            <a:off x="2167009" y="5086538"/>
            <a:ext cx="6610966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ความไม่มั่นคงของสถานะทางการเงินของประเทศในภาวะเศรษฐกิจตกต่ำทั่วโลก</a:t>
            </a:r>
          </a:p>
        </p:txBody>
      </p:sp>
      <p:pic>
        <p:nvPicPr>
          <p:cNvPr id="56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294" y="3681028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C:\Users\Administrator\Desktop\เลขเวยส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2" y="3890263"/>
            <a:ext cx="268748" cy="22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294" y="4869160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Administrator\Desktop\เลขเวยส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1" y="5089570"/>
            <a:ext cx="216196" cy="18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931" y="2708920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C:\Users\Administrator\Desktop\เลขเวยส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139" y="2929330"/>
            <a:ext cx="216195" cy="20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:\Users\Administrator\Desktop\-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91" y="1985582"/>
            <a:ext cx="5570501" cy="51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2644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8" grpId="0"/>
      <p:bldP spid="5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0"/>
          <p:cNvSpPr/>
          <p:nvPr/>
        </p:nvSpPr>
        <p:spPr>
          <a:xfrm>
            <a:off x="715199" y="2796285"/>
            <a:ext cx="8062776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     คณะราษฎร คือ กลุ่มบุคคลซึ่งเป็นนักศึกษาจากต่างประเทศที่มีระบอบการปกครองแบบประชาธิปไตย</a:t>
            </a:r>
          </a:p>
        </p:txBody>
      </p:sp>
      <p:pic>
        <p:nvPicPr>
          <p:cNvPr id="28" name="Picture 4" descr="C:\Users\Administrator\Desktop\Untitled-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81" y="108810"/>
            <a:ext cx="8762319" cy="147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C:\Users\Administrator\Desktop\สมัย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876" y="764276"/>
            <a:ext cx="3474129" cy="55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Administrator\Desktop\คณะ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91" y="1988840"/>
            <a:ext cx="4854231" cy="51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ctangle 10"/>
          <p:cNvSpPr/>
          <p:nvPr/>
        </p:nvSpPr>
        <p:spPr>
          <a:xfrm>
            <a:off x="2167009" y="4870514"/>
            <a:ext cx="2404991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สถาบันพระมหากษัตริย์</a:t>
            </a:r>
          </a:p>
        </p:txBody>
      </p:sp>
      <p:sp>
        <p:nvSpPr>
          <p:cNvPr id="57" name="Rectangle 10"/>
          <p:cNvSpPr/>
          <p:nvPr/>
        </p:nvSpPr>
        <p:spPr>
          <a:xfrm>
            <a:off x="2167010" y="5806619"/>
            <a:ext cx="240499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สภาผู้แทนราษฎร</a:t>
            </a:r>
          </a:p>
        </p:txBody>
      </p:sp>
      <p:pic>
        <p:nvPicPr>
          <p:cNvPr id="58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294" y="5589241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Administrator\Desktop\เลขเวยส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2" y="5798476"/>
            <a:ext cx="268748" cy="22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931" y="4653136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C:\Users\Administrator\Desktop\เลขเวยส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139" y="4873546"/>
            <a:ext cx="216195" cy="20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651" y="4653136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C:\Users\Administrator\Desktop\เลขเวยส3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858" y="4873546"/>
            <a:ext cx="216196" cy="18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Rectangle 10"/>
          <p:cNvSpPr/>
          <p:nvPr/>
        </p:nvSpPr>
        <p:spPr>
          <a:xfrm>
            <a:off x="5458366" y="4870514"/>
            <a:ext cx="2705489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คณะกรรมการราษฎร</a:t>
            </a:r>
          </a:p>
        </p:txBody>
      </p:sp>
      <p:pic>
        <p:nvPicPr>
          <p:cNvPr id="71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691" y="5589240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3" descr="C:\Users\Administrator\Desktop\เลขเวยส4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757" y="5771859"/>
            <a:ext cx="240558" cy="22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10"/>
          <p:cNvSpPr/>
          <p:nvPr/>
        </p:nvSpPr>
        <p:spPr>
          <a:xfrm>
            <a:off x="5458367" y="5806618"/>
            <a:ext cx="1993954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ศาล</a:t>
            </a:r>
          </a:p>
        </p:txBody>
      </p:sp>
      <p:pic>
        <p:nvPicPr>
          <p:cNvPr id="74" name="Picture 3" descr="C:\Users\Administrator\Desktop\ผล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99" y="3887062"/>
            <a:ext cx="5486553" cy="51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7634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6" grpId="0"/>
      <p:bldP spid="57" grpId="0"/>
      <p:bldP spid="70" grpId="0"/>
      <p:bldP spid="7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C:\Users\Administrator\Desktop\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81" y="108809"/>
            <a:ext cx="8762324" cy="147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dk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876" y="764277"/>
            <a:ext cx="5068403" cy="55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1331640" y="6178903"/>
            <a:ext cx="64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ที่มา : </a:t>
            </a:r>
            <a:r>
              <a:rPr lang="th-TH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สารานุกรมประวัติศาสตร์ไทย เล่ม ๑, อักษร ก</a:t>
            </a:r>
            <a:r>
              <a:rPr lang="th-TH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ฉบับราชบัณฑิตยสถาน, หน้า ๑๒๔.</a:t>
            </a:r>
            <a:endParaRPr lang="th-TH" dirty="0">
              <a:solidFill>
                <a:srgbClr val="00206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050" name="Picture 2" descr="C:\Users\Administrator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416" y="1988839"/>
            <a:ext cx="4831169" cy="383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istrator\Desktop\3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823" y="5329549"/>
            <a:ext cx="2103532" cy="4037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Desktop\2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735" y="5313984"/>
            <a:ext cx="2055544" cy="4192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080459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0"/>
          <p:cNvSpPr/>
          <p:nvPr/>
        </p:nvSpPr>
        <p:spPr>
          <a:xfrm>
            <a:off x="715199" y="2708920"/>
            <a:ext cx="479290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     จอมพล สฤษดิ์ ธนะรัชต์ ได้ก้าวขึ้นมาเป็นรัฐบาลแทนในช่วงปี พ.ศ. ๒๕๐๑-๒๕๐๖ รัฐบาลทหารได้ยุติการปกครองแบบรัฐสภาโดยออกพระราชบัญญัติยกเลิกพระราชบัญญัติพรรคการเมือง พ.ศ. ๒๔๙๘ และประกาศให้สภาผู้แทนราษฎรและคณะรัฐมนตรีสิ้นสุดลง</a:t>
            </a:r>
          </a:p>
        </p:txBody>
      </p:sp>
      <p:pic>
        <p:nvPicPr>
          <p:cNvPr id="14" name="Picture 5" descr="C:\Users\Administrator\Desktop\22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81" y="108810"/>
            <a:ext cx="8762319" cy="147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istrator\Desktop\พัฒนา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968" y="825569"/>
            <a:ext cx="6520601" cy="44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Administrator\Desktop\จอม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796" y="1988839"/>
            <a:ext cx="2741773" cy="327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istrator\Desktop\พล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769" y="4878789"/>
            <a:ext cx="1797825" cy="2784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027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0"/>
          <p:cNvSpPr/>
          <p:nvPr/>
        </p:nvSpPr>
        <p:spPr>
          <a:xfrm>
            <a:off x="715200" y="2796285"/>
            <a:ext cx="7673224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     เป็นการรวมพลังครั้งสำคัญของปัญญาชนและชนชั้นกลาง นำโดยขบวนการนิสิตนักศึกษา เพื่อขับไล่ผู้นำทางการเมืองที่ผูกขาดอำนาจทางการเมืองมานานกว่า ๑๐ ปี ผู้เข้าร่วมเดินขบวนเป็นจำนวนมากนับแสนคน และเรียกร้องให้ผู้นำประเทศในเวลานั้นคือ จอมพล ถนอม กิตติขจร และจอมพล ประภาส จารุเสถียร ลาออกจากตำแหน่ง</a:t>
            </a:r>
          </a:p>
        </p:txBody>
      </p:sp>
      <p:pic>
        <p:nvPicPr>
          <p:cNvPr id="14" name="Picture 5" descr="C:\Users\Administrator\Desktop\22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81" y="108810"/>
            <a:ext cx="8762319" cy="147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istrator\Desktop\พัฒนา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968" y="825569"/>
            <a:ext cx="6520601" cy="44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Administrator\Desktop\เหตุ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99" y="1988222"/>
            <a:ext cx="3262799" cy="51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6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C:\Users\Administrator\Desktop\22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81" y="108810"/>
            <a:ext cx="8762319" cy="147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istrator\Desktop\พัฒนา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968" y="825569"/>
            <a:ext cx="6520601" cy="44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Administrator\Desktop\เหตุ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99" y="1988222"/>
            <a:ext cx="3262799" cy="51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C:\Users\Administrator\Desktop\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155" y="2938987"/>
            <a:ext cx="5629690" cy="321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Administrator\Desktop\0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825259"/>
            <a:ext cx="1931626" cy="1931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Administrator\Desktop\0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687" y="5792900"/>
            <a:ext cx="2115576" cy="257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043313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C:\Users\Administrator\Desktop\22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81" y="108810"/>
            <a:ext cx="8762319" cy="147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พัฒนา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968" y="825569"/>
            <a:ext cx="6520601" cy="44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10"/>
          <p:cNvSpPr/>
          <p:nvPr/>
        </p:nvSpPr>
        <p:spPr>
          <a:xfrm>
            <a:off x="715199" y="3120543"/>
            <a:ext cx="5152945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     สืบเนื่องจากเหตุการณ์ ๑๔ ตุลาคม ๒๕๑๖ เกิดจากความขัดแย้ง ซึ่งแบ่งออกเป็น ๒ ขั้วทางความคิดชัดเจน ฝ่ายซ้ายคือพวกที่มีแนวคิดอุดมการณ์สังคมนิยม และ ฝ่ายขวาคือพวกอนุรักษ์นิยมที่ไม่ต้องการเปลี่ยนแปลงใดๆ ความขัดแย้งได้เกิดเป็นความรุนแรงถึงขั้นนองเลือด</a:t>
            </a:r>
          </a:p>
        </p:txBody>
      </p:sp>
      <p:pic>
        <p:nvPicPr>
          <p:cNvPr id="30" name="Picture 2" descr="C:\Users\Administrator\Desktop\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99" y="1988222"/>
            <a:ext cx="3262801" cy="51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Administrator\Desktop\พลเอก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2499556"/>
            <a:ext cx="2581309" cy="308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Administrator\Desktop\45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987" y="5241043"/>
            <a:ext cx="2153651" cy="22765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502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C:\Users\Administrator\Desktop\22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81" y="108810"/>
            <a:ext cx="8762319" cy="147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พัฒนา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968" y="825569"/>
            <a:ext cx="6520601" cy="44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10"/>
          <p:cNvSpPr/>
          <p:nvPr/>
        </p:nvSpPr>
        <p:spPr>
          <a:xfrm>
            <a:off x="715198" y="3120543"/>
            <a:ext cx="472089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     พลเอก สุจินดา คราประยูร ขึ้นดำรงตำแหน่งนายกรัฐมนตรี มีการเดินขบวนเคลื่อนไหวคัดค้านการเข้ามากุมอำนาจทางการเมืองจนกลายเป็นเหตุการณ์เดือนพฤษภาคมที่จบลงด้วยการนองเลือด ระหว่างวันที่ ๑๗-๒๐ พฤษภาคม พ.ศ. ๒๕๓๕ ซึ่งต่อมาเรียกว่า เหตุการณ์พฤษภาทมิฬ</a:t>
            </a:r>
          </a:p>
        </p:txBody>
      </p:sp>
      <p:pic>
        <p:nvPicPr>
          <p:cNvPr id="30" name="Picture 2" descr="C:\Users\Administrator\Desktop\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99" y="1988222"/>
            <a:ext cx="3262801" cy="51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 descr="C:\Users\Administrator\Desktop\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988840"/>
            <a:ext cx="2586823" cy="385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istrator\Desktop\11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218" y="5497895"/>
            <a:ext cx="1875609" cy="2322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7553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5" descr="C:\Users\Administrator\Desktop\2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81" y="108810"/>
            <a:ext cx="8762319" cy="147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Administrator\Desktop\การ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968" y="754119"/>
            <a:ext cx="6429087" cy="56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dministrator\Desktop\2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8839"/>
            <a:ext cx="3267041" cy="257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Administrator\Desktop\-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972" y="4247655"/>
            <a:ext cx="2664296" cy="2585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istrator\Desktop\1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988840"/>
            <a:ext cx="4205974" cy="257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istrator\Desktop\วัด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189" y="4339507"/>
            <a:ext cx="2507970" cy="1666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istrator\Desktop\ๅๅ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258" y="2188466"/>
            <a:ext cx="1847990" cy="20591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10"/>
          <p:cNvSpPr/>
          <p:nvPr/>
        </p:nvSpPr>
        <p:spPr>
          <a:xfrm>
            <a:off x="971600" y="4869160"/>
            <a:ext cx="7450610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     การสร้างพระนครและพระบรมมหาราชวัง เสร็จสิ้นใน พ.ศ. ๒๓๒๘ แล้วได้ทรงพระกรุณาโปรดเกล้าฯ ให้จัดพระราชพิธีบรมราชาภิเษกอย่างเต็มแบบแผนโบราณราชประเพณีและจัดพิธีสมโภชพระนคร พร้อมทั้งพระราชทานนามราชธานีแห่งใหม่ว่า</a:t>
            </a:r>
            <a:r>
              <a:rPr lang="en-US" sz="4000" baseline="30000" dirty="0">
                <a:latin typeface="TH Sarabun New" pitchFamily="34" charset="-34"/>
                <a:cs typeface="TH Sarabun New" pitchFamily="34" charset="-34"/>
              </a:rPr>
              <a:t>..</a:t>
            </a:r>
            <a:endParaRPr lang="th-TH" sz="4000" b="1" baseline="30000" dirty="0"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974006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0"/>
          <p:cNvSpPr/>
          <p:nvPr/>
        </p:nvSpPr>
        <p:spPr>
          <a:xfrm>
            <a:off x="971600" y="2366645"/>
            <a:ext cx="3856800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     “กรุงเทพมหานคร บวรรัตนโกสินทร์  มหินทรายุธยา มหาดิลกภพ นพรัตนราชธานีบุรีรมย์ อุดมราชนิเวศน์ มหาสถาน อมรพิมานอวตารสถิต สักกะทัตติยวิษณุ กรรมประสิทธิ์”</a:t>
            </a:r>
          </a:p>
        </p:txBody>
      </p:sp>
      <p:sp>
        <p:nvSpPr>
          <p:cNvPr id="27" name="Rectangle 10"/>
          <p:cNvSpPr/>
          <p:nvPr/>
        </p:nvSpPr>
        <p:spPr>
          <a:xfrm>
            <a:off x="715199" y="5396250"/>
            <a:ext cx="8062776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ต่อมาพระบาทสมเด็จพระจอมเกล้าเจ้าอยู่หัวเปลี่ยนนามราชธานีเป็น </a:t>
            </a:r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“กรุงเทพมหานคร อมรรัตนโกสินทร์”</a:t>
            </a:r>
          </a:p>
        </p:txBody>
      </p:sp>
      <p:pic>
        <p:nvPicPr>
          <p:cNvPr id="30" name="Picture 5" descr="C:\Users\Administrator\Desktop\22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81" y="108810"/>
            <a:ext cx="8762319" cy="147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dministrator\Desktop\การ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968" y="754119"/>
            <a:ext cx="6429087" cy="56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istrator\Desktop\21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988839"/>
            <a:ext cx="3136835" cy="306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istrator\Desktop\3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281" y="4768555"/>
            <a:ext cx="2890431" cy="2271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228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10"/>
          <p:cNvSpPr/>
          <p:nvPr/>
        </p:nvSpPr>
        <p:spPr>
          <a:xfrm>
            <a:off x="971599" y="2796285"/>
            <a:ext cx="7806375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     อาณาจักรรัตนโกสินทร์ตั้งอยู่ในบริเวณที่ราบลุ่มแม่น้ำเจ้าพระยาที่อุดมสมบูรณ์ ผู้คนสามารถดำรงชีวิตด้วยการเกษตร ทั้งเพาะปลูก เลี้ยงสัตว์ และประมง</a:t>
            </a:r>
          </a:p>
        </p:txBody>
      </p:sp>
      <p:pic>
        <p:nvPicPr>
          <p:cNvPr id="28" name="Picture 2" descr="C:\Users\Administrator\Desktop\ปัจจัย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89" y="1982176"/>
            <a:ext cx="2490954" cy="51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10"/>
          <p:cNvSpPr/>
          <p:nvPr/>
        </p:nvSpPr>
        <p:spPr>
          <a:xfrm>
            <a:off x="971600" y="4963189"/>
            <a:ext cx="7806374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     อาณาจักรรัตนโกสินทร์ได้รับสืบทอดความเจริญรุ่งเรืองมาจากอาณาจักรอยุธยาและธนบุรี รวมทั้งอาณาจักรอื่นๆ ที่เคยรุ่งเรืองอยู่ในดินแดนที่เป็นประเทศไทยในปัจจุบันนี้ทั้งขนบธรรมเนียมประเพณี รูปแบบการปกครอง ศิลปกรรม เศรษฐกิจและการค้า โดยได้มีการปรับปรุงเปลี่ยนแปลงให้เหมาะสม</a:t>
            </a:r>
          </a:p>
        </p:txBody>
      </p:sp>
      <p:pic>
        <p:nvPicPr>
          <p:cNvPr id="32" name="Picture 3" descr="C:\Users\Administrator\Desktop\สังคม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89" y="4149080"/>
            <a:ext cx="3748483" cy="51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C:\Users\Administrator\Desktop\2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80" y="108810"/>
            <a:ext cx="8762319" cy="147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7" descr="C:\Users\Administrator\Desktop\ส่ง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968" y="692696"/>
            <a:ext cx="6881512" cy="84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6535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C:\Users\Administrator\Desktop\2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80" y="108810"/>
            <a:ext cx="8762319" cy="147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Administrator\Desktop\ส่ง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968" y="692696"/>
            <a:ext cx="6881512" cy="84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294" y="1988840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เลขเวยส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2" y="2209250"/>
            <a:ext cx="216195" cy="20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10"/>
          <p:cNvSpPr/>
          <p:nvPr/>
        </p:nvSpPr>
        <p:spPr>
          <a:xfrm>
            <a:off x="2170372" y="2209250"/>
            <a:ext cx="3841788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ความมั่งคงของสถาบันพระมหากษัตริย์</a:t>
            </a:r>
          </a:p>
        </p:txBody>
      </p:sp>
      <p:sp>
        <p:nvSpPr>
          <p:cNvPr id="28" name="Rectangle 10"/>
          <p:cNvSpPr/>
          <p:nvPr/>
        </p:nvSpPr>
        <p:spPr>
          <a:xfrm>
            <a:off x="2170372" y="3142322"/>
            <a:ext cx="3841787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การส่งเสริมการค้าระหว่างประเทศ</a:t>
            </a:r>
          </a:p>
        </p:txBody>
      </p:sp>
      <p:pic>
        <p:nvPicPr>
          <p:cNvPr id="29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294" y="2921912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เลขเวยส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2" y="3104531"/>
            <a:ext cx="268748" cy="22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10"/>
          <p:cNvSpPr/>
          <p:nvPr/>
        </p:nvSpPr>
        <p:spPr>
          <a:xfrm>
            <a:off x="971599" y="4149080"/>
            <a:ext cx="7806375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     ภายหลังจากไทยทำสนธิสัญญาเบาว์ริงกับอังกฤษ ใน พ.ศ. ๒๓๙๘ การค้ากับชาติตะวันตกได้เจริญรุ่งเรือง ทำให้ข้าวกลายเป็นสินค้าออกที่สำคัญ</a:t>
            </a:r>
          </a:p>
        </p:txBody>
      </p:sp>
      <p:sp>
        <p:nvSpPr>
          <p:cNvPr id="40" name="Rectangle 10"/>
          <p:cNvSpPr/>
          <p:nvPr/>
        </p:nvSpPr>
        <p:spPr>
          <a:xfrm>
            <a:off x="971599" y="5195662"/>
            <a:ext cx="7806375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     การส่งเสริมทางการค้าระหว่างประเทศยังเป็นผลให้ไทยรับความเจริญทางวิทยาการด้านต่างๆ เช่น การแพทย์และสาธารณสุข การศึกษาตามแบบตะวันตก</a:t>
            </a:r>
          </a:p>
        </p:txBody>
      </p:sp>
    </p:spTree>
    <p:extLst>
      <p:ext uri="{BB962C8B-B14F-4D97-AF65-F5344CB8AC3E}">
        <p14:creationId xmlns:p14="http://schemas.microsoft.com/office/powerpoint/2010/main" val="26695005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4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C:\Users\Administrator\Desktop\2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80" y="108810"/>
            <a:ext cx="8762319" cy="147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Administrator\Desktop\ส่ง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968" y="692696"/>
            <a:ext cx="6881512" cy="84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10"/>
          <p:cNvSpPr/>
          <p:nvPr/>
        </p:nvSpPr>
        <p:spPr>
          <a:xfrm>
            <a:off x="2170372" y="2209250"/>
            <a:ext cx="66076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การขยายอำนาจทางการเมืองเพื่อเสริมสร้างความมั่นคงของอาณาจักร และการปฏิรูปประเทศให้ทันสมัยตามแบบตะวันตกทำให้สามารถรักษาเอกราชของชาติไว้ได้</a:t>
            </a:r>
          </a:p>
        </p:txBody>
      </p:sp>
      <p:pic>
        <p:nvPicPr>
          <p:cNvPr id="41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294" y="1988840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Administrator\Desktop\เลขเวยส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1" y="2209250"/>
            <a:ext cx="216196" cy="18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C:\Users\Administrator\Desktop\1,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566980"/>
            <a:ext cx="271735" cy="26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tangle 10"/>
          <p:cNvSpPr/>
          <p:nvPr/>
        </p:nvSpPr>
        <p:spPr>
          <a:xfrm>
            <a:off x="2570066" y="3634306"/>
            <a:ext cx="2009079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ทางด้านตะวันตก</a:t>
            </a:r>
          </a:p>
        </p:txBody>
      </p:sp>
      <p:pic>
        <p:nvPicPr>
          <p:cNvPr id="53" name="Picture 2" descr="C:\Users\Administrator\Desktop\1,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287060"/>
            <a:ext cx="271735" cy="26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10"/>
          <p:cNvSpPr/>
          <p:nvPr/>
        </p:nvSpPr>
        <p:spPr>
          <a:xfrm>
            <a:off x="2570066" y="4354386"/>
            <a:ext cx="2009079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ทางเหนือ</a:t>
            </a:r>
          </a:p>
        </p:txBody>
      </p:sp>
      <p:pic>
        <p:nvPicPr>
          <p:cNvPr id="55" name="Picture 2" descr="C:\Users\Administrator\Desktop\1,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013176"/>
            <a:ext cx="271735" cy="26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ctangle 10"/>
          <p:cNvSpPr/>
          <p:nvPr/>
        </p:nvSpPr>
        <p:spPr>
          <a:xfrm>
            <a:off x="2570066" y="5080502"/>
            <a:ext cx="2009079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ทางตะวันออก</a:t>
            </a:r>
          </a:p>
        </p:txBody>
      </p:sp>
      <p:pic>
        <p:nvPicPr>
          <p:cNvPr id="57" name="Picture 2" descr="C:\Users\Administrator\Desktop\1,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739292"/>
            <a:ext cx="271735" cy="26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10"/>
          <p:cNvSpPr/>
          <p:nvPr/>
        </p:nvSpPr>
        <p:spPr>
          <a:xfrm>
            <a:off x="2570065" y="5806618"/>
            <a:ext cx="2009079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ทางใต้</a:t>
            </a:r>
          </a:p>
        </p:txBody>
      </p:sp>
    </p:spTree>
    <p:extLst>
      <p:ext uri="{BB962C8B-B14F-4D97-AF65-F5344CB8AC3E}">
        <p14:creationId xmlns:p14="http://schemas.microsoft.com/office/powerpoint/2010/main" val="40343486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2" grpId="0"/>
      <p:bldP spid="54" grpId="0"/>
      <p:bldP spid="56" grpId="0"/>
      <p:bldP spid="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C:\Users\Administrator\Desktop\จ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62" y="109243"/>
            <a:ext cx="8759743" cy="147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Administrator\Desktop\บทบาท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968" y="692696"/>
            <a:ext cx="5662054" cy="84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dministrator\Desktop\ลำดับ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88840"/>
            <a:ext cx="6480720" cy="39330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823139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1792</TotalTime>
  <Words>1034</Words>
  <Application>Microsoft Office PowerPoint</Application>
  <PresentationFormat>นำเสนอทางหน้าจอ (4:3)</PresentationFormat>
  <Paragraphs>85</Paragraphs>
  <Slides>34</Slides>
  <Notes>34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34</vt:i4>
      </vt:variant>
    </vt:vector>
  </HeadingPairs>
  <TitlesOfParts>
    <vt:vector size="38" baseType="lpstr">
      <vt:lpstr>Arial</vt:lpstr>
      <vt:lpstr>Calibri</vt:lpstr>
      <vt:lpstr>TH Sarabun New</vt:lpstr>
      <vt:lpstr>ชุดรูปแบบของ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Windows User</dc:creator>
  <cp:lastModifiedBy>ITMoney14</cp:lastModifiedBy>
  <cp:revision>136</cp:revision>
  <dcterms:created xsi:type="dcterms:W3CDTF">2017-07-05T08:20:05Z</dcterms:created>
  <dcterms:modified xsi:type="dcterms:W3CDTF">2024-08-07T04:49:46Z</dcterms:modified>
</cp:coreProperties>
</file>