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58" r:id="rId2"/>
    <p:sldId id="289" r:id="rId3"/>
    <p:sldId id="290" r:id="rId4"/>
    <p:sldId id="342" r:id="rId5"/>
    <p:sldId id="343" r:id="rId6"/>
    <p:sldId id="344" r:id="rId7"/>
    <p:sldId id="347" r:id="rId8"/>
    <p:sldId id="345" r:id="rId9"/>
    <p:sldId id="346" r:id="rId10"/>
    <p:sldId id="348" r:id="rId11"/>
    <p:sldId id="333" r:id="rId12"/>
    <p:sldId id="291" r:id="rId13"/>
    <p:sldId id="349" r:id="rId14"/>
    <p:sldId id="334" r:id="rId15"/>
    <p:sldId id="350" r:id="rId16"/>
    <p:sldId id="351" r:id="rId17"/>
    <p:sldId id="335" r:id="rId18"/>
    <p:sldId id="352" r:id="rId19"/>
    <p:sldId id="281" r:id="rId20"/>
    <p:sldId id="293" r:id="rId21"/>
    <p:sldId id="353" r:id="rId22"/>
    <p:sldId id="354" r:id="rId23"/>
    <p:sldId id="355" r:id="rId24"/>
    <p:sldId id="339" r:id="rId25"/>
    <p:sldId id="294" r:id="rId26"/>
    <p:sldId id="356" r:id="rId27"/>
    <p:sldId id="295" r:id="rId28"/>
    <p:sldId id="357" r:id="rId29"/>
    <p:sldId id="261" r:id="rId30"/>
    <p:sldId id="317" r:id="rId31"/>
    <p:sldId id="341" r:id="rId32"/>
  </p:sldIdLst>
  <p:sldSz cx="9144000" cy="6858000" type="screen4x3"/>
  <p:notesSz cx="9144000" cy="6858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65" autoAdjust="0"/>
  </p:normalViewPr>
  <p:slideViewPr>
    <p:cSldViewPr>
      <p:cViewPr>
        <p:scale>
          <a:sx n="80" d="100"/>
          <a:sy n="80" d="100"/>
        </p:scale>
        <p:origin x="-1074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8331E-7FF4-45B7-851F-2DD0E9E96C14}" type="datetimeFigureOut">
              <a:rPr lang="th-TH" smtClean="0"/>
              <a:t>13/10/60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AAE44-368F-4E83-AC56-5500CEA5335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0088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C0350-5DEB-431C-A05B-984D777A2834}" type="datetimeFigureOut">
              <a:rPr lang="th-TH" smtClean="0"/>
              <a:t>13/10/60</a:t>
            </a:fld>
            <a:endParaRPr lang="th-TH" dirty="0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0A2C-9EA2-45AF-95E1-06E1CA8891A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5335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097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8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13/10/60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93223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13/10/60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8300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13/10/60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3872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13/10/60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9768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13/10/60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7200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13/10/60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1020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13/10/60</a:t>
            </a:fld>
            <a:endParaRPr lang="th-TH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36057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13/10/60</a:t>
            </a:fld>
            <a:endParaRPr lang="th-TH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843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13/10/60</a:t>
            </a:fld>
            <a:endParaRPr lang="th-TH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4439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13/10/60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4532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E871-97BC-42A2-86EC-DAC9AB1F2D13}" type="datetimeFigureOut">
              <a:rPr lang="th-TH" smtClean="0"/>
              <a:t>13/10/60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600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CE871-97BC-42A2-86EC-DAC9AB1F2D13}" type="datetimeFigureOut">
              <a:rPr lang="th-TH" smtClean="0"/>
              <a:t>13/10/60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EFA24-A6B3-4781-AE28-BB78FAE89C35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3787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4.png"/><Relationship Id="rId5" Type="http://schemas.openxmlformats.org/officeDocument/2006/relationships/image" Target="../media/image1.png"/><Relationship Id="rId10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0" Type="http://schemas.openxmlformats.org/officeDocument/2006/relationships/image" Target="../media/image47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8.png"/><Relationship Id="rId4" Type="http://schemas.openxmlformats.org/officeDocument/2006/relationships/image" Target="../media/image1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3.png"/><Relationship Id="rId5" Type="http://schemas.openxmlformats.org/officeDocument/2006/relationships/image" Target="../media/image2.png"/><Relationship Id="rId10" Type="http://schemas.openxmlformats.org/officeDocument/2006/relationships/image" Target="../media/image62.png"/><Relationship Id="rId4" Type="http://schemas.openxmlformats.org/officeDocument/2006/relationships/image" Target="../media/image1.pn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67.png"/><Relationship Id="rId4" Type="http://schemas.openxmlformats.org/officeDocument/2006/relationships/image" Target="../media/image2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10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3.png"/><Relationship Id="rId10" Type="http://schemas.openxmlformats.org/officeDocument/2006/relationships/image" Target="../media/image78.png"/><Relationship Id="rId4" Type="http://schemas.openxmlformats.org/officeDocument/2006/relationships/image" Target="../media/image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3.png"/><Relationship Id="rId10" Type="http://schemas.openxmlformats.org/officeDocument/2006/relationships/image" Target="../media/image81.png"/><Relationship Id="rId4" Type="http://schemas.openxmlformats.org/officeDocument/2006/relationships/image" Target="../media/image2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Desktop\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-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912" y="2492896"/>
            <a:ext cx="2791312" cy="6182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9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77" y="548680"/>
            <a:ext cx="5765753" cy="12961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609749"/>
            <a:ext cx="1604371" cy="19885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609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C:\Users\Administrator\Desktop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7" y="116632"/>
            <a:ext cx="8760494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ลักษณ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863882"/>
            <a:ext cx="4680521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/>
          <p:cNvSpPr/>
          <p:nvPr/>
        </p:nvSpPr>
        <p:spPr>
          <a:xfrm>
            <a:off x="1691680" y="2209250"/>
            <a:ext cx="504056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ความเชื่อและความศรัทธาในพระพุทธศาสนา</a:t>
            </a:r>
          </a:p>
        </p:txBody>
      </p:sp>
      <p:pic>
        <p:nvPicPr>
          <p:cNvPr id="17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9888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เลขเวยส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9" y="2171459"/>
            <a:ext cx="26874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3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44525"/>
            <a:ext cx="7194210" cy="27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Desktop\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52" y="5313049"/>
            <a:ext cx="1872208" cy="3910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Desktop\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81" y="5313049"/>
            <a:ext cx="1558038" cy="4395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istrator\Desktop\-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313049"/>
            <a:ext cx="1806451" cy="3910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71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Users\Administrator\Desktop\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7" y="116632"/>
            <a:ext cx="8760494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ลักษณ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863882"/>
            <a:ext cx="4680521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9888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:\Users\Administrator\Desktop\เลขเวยส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8" y="2192769"/>
            <a:ext cx="216196" cy="18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10"/>
          <p:cNvSpPr/>
          <p:nvPr/>
        </p:nvSpPr>
        <p:spPr>
          <a:xfrm>
            <a:off x="1691680" y="2209250"/>
            <a:ext cx="28803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สถาบันพระมหากษัตริย์</a:t>
            </a:r>
            <a:endParaRPr lang="th-TH" sz="4000" b="1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4" name="Rectangle 10"/>
          <p:cNvSpPr/>
          <p:nvPr/>
        </p:nvSpPr>
        <p:spPr>
          <a:xfrm>
            <a:off x="1691680" y="2776246"/>
            <a:ext cx="708629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พระมหากษัตริย์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ราชวงศ์จักรีทุก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พระองค์ได้ฟื้นฟูศิลปวัฒนธรรม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ของชาติ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ให้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1" name="Rectangle 10"/>
          <p:cNvSpPr/>
          <p:nvPr/>
        </p:nvSpPr>
        <p:spPr>
          <a:xfrm>
            <a:off x="971602" y="3184410"/>
            <a:ext cx="7806374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เจริญรุ่งเรือง ศิลปกรรม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สาขาต่างๆ ไม่ว่าจะเป็นสถาปัตยกรรม จิตรกรรม วรรณกรรม นาฏกรรม และประณีตศิลป์ ล้วนได้รับการทำนุบำรุงให้เจริญงดงาม</a:t>
            </a:r>
          </a:p>
        </p:txBody>
      </p:sp>
      <p:sp>
        <p:nvSpPr>
          <p:cNvPr id="102" name="Rectangle 10"/>
          <p:cNvSpPr/>
          <p:nvPr/>
        </p:nvSpPr>
        <p:spPr>
          <a:xfrm>
            <a:off x="1691679" y="4369491"/>
            <a:ext cx="360040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การรับวัฒนธรรมจากภายนอก</a:t>
            </a:r>
            <a:endParaRPr lang="th-TH" sz="4000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3" name="Rectangle 10"/>
          <p:cNvSpPr/>
          <p:nvPr/>
        </p:nvSpPr>
        <p:spPr>
          <a:xfrm>
            <a:off x="1691680" y="4936487"/>
            <a:ext cx="708629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ในสมัยรัตนโกสินทร์ตอนต้น ศิลปกรรมไทยได้รับอิทธิพลจาก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วัฒนธรรมอินเดีย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5" name="Rectangle 10"/>
          <p:cNvSpPr/>
          <p:nvPr/>
        </p:nvSpPr>
        <p:spPr>
          <a:xfrm>
            <a:off x="971602" y="5344651"/>
            <a:ext cx="780637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และจีน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ดัง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จะเห็นได้จากรูปแบบทางสถาปัตยกรรม จิตรกรรม และวรรณกรรม</a:t>
            </a:r>
          </a:p>
        </p:txBody>
      </p:sp>
      <p:pic>
        <p:nvPicPr>
          <p:cNvPr id="17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08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เลขเวยส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66" y="4331699"/>
            <a:ext cx="24055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18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4" grpId="0"/>
      <p:bldP spid="81" grpId="0"/>
      <p:bldP spid="102" grpId="0"/>
      <p:bldP spid="103" grpId="0"/>
      <p:bldP spid="1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C:\Users\Administrator\Desktop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69"/>
            <a:ext cx="8760315" cy="159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"/>
          <p:cNvSpPr/>
          <p:nvPr/>
        </p:nvSpPr>
        <p:spPr>
          <a:xfrm>
            <a:off x="715199" y="2281544"/>
            <a:ext cx="7601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ศิลปกรรมไทย เริ่มตั้งแต่รัชสมัยพระบาทสมเด็จพระพุทธยอดฟ้าจุฬาโลกมหาราชเป็นต้น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มา ได้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มีการฟื้นฟูศิลปวัฒนธรรมและสร้างสรรค์จนมีลักษณะเฉพาะที่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เรียกว่า “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ศิลปะรัตนโกสินทร์”</a:t>
            </a:r>
          </a:p>
        </p:txBody>
      </p:sp>
      <p:sp>
        <p:nvSpPr>
          <p:cNvPr id="17" name="Rectangle 10"/>
          <p:cNvSpPr/>
          <p:nvPr/>
        </p:nvSpPr>
        <p:spPr>
          <a:xfrm>
            <a:off x="715199" y="4754104"/>
            <a:ext cx="7601217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งาน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จิตรกรรมในสมัยรัตนโกสินทร์ตอนต้น ส่วนใหญ่เป็นจิตรกรรมที่เขียนบนผนังอาคารพระ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อุโบสถหรือ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พระวิหารจนถึง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เพดานให้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พุทธศาสนิกชนเกิดศรัทธา</a:t>
            </a:r>
          </a:p>
        </p:txBody>
      </p:sp>
      <p:pic>
        <p:nvPicPr>
          <p:cNvPr id="9218" name="Picture 2" descr="C:\Users\Administrator\Desktop\วัฒ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3460204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9" y="3939718"/>
            <a:ext cx="1590625" cy="5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400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C:\Users\Administrator\Desktop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69"/>
            <a:ext cx="8760315" cy="159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Administrator\Desktop\วัฒ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3460204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9" y="2201273"/>
            <a:ext cx="1590625" cy="5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536" y="3068960"/>
            <a:ext cx="5174929" cy="321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68" y="5928607"/>
            <a:ext cx="2587464" cy="3049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832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Administrator\Desktop\1,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2420888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0"/>
          <p:cNvSpPr/>
          <p:nvPr/>
        </p:nvSpPr>
        <p:spPr>
          <a:xfrm>
            <a:off x="1827547" y="2488214"/>
            <a:ext cx="144830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ประติมากรรม</a:t>
            </a:r>
          </a:p>
        </p:txBody>
      </p:sp>
      <p:sp>
        <p:nvSpPr>
          <p:cNvPr id="28" name="Rectangle 10"/>
          <p:cNvSpPr/>
          <p:nvPr/>
        </p:nvSpPr>
        <p:spPr>
          <a:xfrm>
            <a:off x="3275856" y="2488214"/>
            <a:ext cx="54006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ในรัชสมัยพระบาทสมเด็จพระพุทธยอดฟ้าจุฬาโลกมหาราช</a:t>
            </a:r>
          </a:p>
        </p:txBody>
      </p:sp>
      <p:sp>
        <p:nvSpPr>
          <p:cNvPr id="29" name="Rectangle 10"/>
          <p:cNvSpPr/>
          <p:nvPr/>
        </p:nvSpPr>
        <p:spPr>
          <a:xfrm>
            <a:off x="971599" y="2896378"/>
            <a:ext cx="780637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ผลงานประติมากรรมยังมีไม่มากนัก ส่วนใหญ่เป็นการปั้นพระพุทธรูป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3" name="Picture 3" descr="C:\Users\Administrator\Desktop\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69"/>
            <a:ext cx="8760315" cy="159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วัฒ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3460204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0"/>
          <p:cNvSpPr/>
          <p:nvPr/>
        </p:nvSpPr>
        <p:spPr>
          <a:xfrm>
            <a:off x="971599" y="3645024"/>
            <a:ext cx="7704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พระพุทธรูป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ที่สำคัญ ซึ่งสร้างในรัชกาลนี้ ได้แก่ พระพุทธธรรมมิศราช โลกธาตุดิลก งานประติมากรรมในสมัยรัชกาลที่ ๓ ที่สำคัญคือ พระพุทธตรีโลกเชษฐ์ พระประธานในพระอุโบสถวัดสุทัศนเทพวรารามราชวรมหาวิหาร</a:t>
            </a:r>
          </a:p>
        </p:txBody>
      </p:sp>
    </p:spTree>
    <p:extLst>
      <p:ext uri="{BB962C8B-B14F-4D97-AF65-F5344CB8AC3E}">
        <p14:creationId xmlns:p14="http://schemas.microsoft.com/office/powerpoint/2010/main" val="2105828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Administrator\Desktop\1,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198884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0"/>
          <p:cNvSpPr/>
          <p:nvPr/>
        </p:nvSpPr>
        <p:spPr>
          <a:xfrm>
            <a:off x="1827547" y="2056166"/>
            <a:ext cx="144830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ประติมากรรม</a:t>
            </a:r>
          </a:p>
        </p:txBody>
      </p:sp>
      <p:pic>
        <p:nvPicPr>
          <p:cNvPr id="33" name="Picture 3" descr="C:\Users\Administrator\Desktop\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69"/>
            <a:ext cx="8760315" cy="159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วัฒ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3460204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1"/>
            <a:ext cx="4320480" cy="32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38" y="5602958"/>
            <a:ext cx="2740124" cy="289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816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Administrator\Desktop\1,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198884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0"/>
          <p:cNvSpPr/>
          <p:nvPr/>
        </p:nvSpPr>
        <p:spPr>
          <a:xfrm>
            <a:off x="1827547" y="2056166"/>
            <a:ext cx="156786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สถาปัตยกรรม</a:t>
            </a:r>
          </a:p>
        </p:txBody>
      </p:sp>
      <p:sp>
        <p:nvSpPr>
          <p:cNvPr id="28" name="Rectangle 10"/>
          <p:cNvSpPr/>
          <p:nvPr/>
        </p:nvSpPr>
        <p:spPr>
          <a:xfrm>
            <a:off x="3395416" y="2056166"/>
            <a:ext cx="549706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สถาปัตยกรรมสมัยรัตนโกสินทร์ตอนต้น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เป็นแบบแผน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9" name="Rectangle 10"/>
          <p:cNvSpPr/>
          <p:nvPr/>
        </p:nvSpPr>
        <p:spPr>
          <a:xfrm>
            <a:off x="971600" y="2464330"/>
            <a:ext cx="7848872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ที่เรียกว่าถอด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แบบมาจากสมัยอยุธยา สถาปัตยกรรมที่โดด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เด่นคือ พระบรมมหาราชวัง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มีการ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สร้างวัดพ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ระศรีรัตนศาสดารามเป็นวัดในพระราชวังเช่นเดียวกับวัดพระศรีสรรเพชญ์และมีวังหน้า เรียกว่า พระราชวังบวรสถานมงคล วังหลวงเรียกว่า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พระบรมมหาราชวัง วัง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หลังเรียกว่า พระราชวังบวรสถานพิมุข</a:t>
            </a:r>
          </a:p>
        </p:txBody>
      </p:sp>
      <p:pic>
        <p:nvPicPr>
          <p:cNvPr id="33" name="Picture 3" descr="C:\Users\Administrator\Desktop\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69"/>
            <a:ext cx="8760315" cy="159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วัฒ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3460204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4149079"/>
            <a:ext cx="5976664" cy="215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030864"/>
            <a:ext cx="2160240" cy="1618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strator\Desktop\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986" y="6035504"/>
            <a:ext cx="2451924" cy="1571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64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Administrator\Desktop\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69"/>
            <a:ext cx="8760315" cy="159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วัฒ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3460204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0"/>
          <p:cNvSpPr/>
          <p:nvPr/>
        </p:nvSpPr>
        <p:spPr>
          <a:xfrm>
            <a:off x="715199" y="3015659"/>
            <a:ext cx="7878269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สมัย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รัตนโกสินทร์ตอนต้น เครื่องดนตรีในสมัยรัตนโกสินทร์ตอนต้นคล้ายคลึงกับดนตรีที่มีมาแต่ครั้งสุโขทัยและอยุธยาโดยมีอยู่ ๓ แบบ คือ ปี่พาทย์ มโหรี และเครื่องสาย สำหรับเพลงที่ใช้บรรเลงจะมีทั้งเพลงที่ใช้ดนตรีบรรเลงโดยไม่มีคนร้อง เช่น เพลงโหมโรง เพลงหน้าพาทย์</a:t>
            </a:r>
          </a:p>
        </p:txBody>
      </p:sp>
      <p:pic>
        <p:nvPicPr>
          <p:cNvPr id="29" name="Picture 2" descr="C:\Users\Administrator\Desktop\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9" y="2201273"/>
            <a:ext cx="2881502" cy="5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Administrator\Desktop\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69"/>
            <a:ext cx="8760315" cy="159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วัฒ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3460204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0"/>
          <p:cNvSpPr/>
          <p:nvPr/>
        </p:nvSpPr>
        <p:spPr>
          <a:xfrm>
            <a:off x="715198" y="3015658"/>
            <a:ext cx="5440978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ยังคง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เป็นแบบแผนเดียวกับสมัยอยุธยา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เมื่อตั้งกรุงเทพฯ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เป็นราช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ธานี คน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ไทยที่เคยอยู่กรุง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ศรีอยุธยา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และกรุงธนบุรีคงจะอพยพมาอยู่เมืองหลวงแห่งใหม่และใช้ภาษาถิ่นอยุธยาเป็น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หลักดัง ปรากฏ ว่า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มีการใช้</a:t>
            </a:r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หนังสือจินดามณี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เป็นตำราเรียนจนถึงสมัยรัชกาลที่ ๕</a:t>
            </a:r>
          </a:p>
        </p:txBody>
      </p:sp>
      <p:pic>
        <p:nvPicPr>
          <p:cNvPr id="17" name="Picture 2" descr="C:\Users\Administrator\Desktop\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9" y="2201273"/>
            <a:ext cx="2881494" cy="5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1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08919"/>
            <a:ext cx="1840050" cy="288032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562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Administrator\Desktop\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69"/>
            <a:ext cx="8760315" cy="159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0"/>
          <p:cNvSpPr/>
          <p:nvPr/>
        </p:nvSpPr>
        <p:spPr>
          <a:xfrm>
            <a:off x="715199" y="2708920"/>
            <a:ext cx="7816371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วรรณกรรม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มีพัฒนาการสืบเนื่องมาจากปลายสมัยอยุธยาและธนบุรี วรรณกรรมยุคนี้มีทั้งร้อยแก้ว และร้อยกรองประเภทโคลงฉันท์ กาพย์ กลอน มีทั้งนิยาย บทพรรณนา สุภาษิต พระบาทสมเด็จพระพุทธยอดฟ้าจุฬาโลกมหาราช ทรงพระราชนิพนธ์และให้กวีเรียบเรียงเรื่องต่างๆ เช่น นิราศรบพม่าที่ท่าดินแดง งานแปลจากวรรณกรรมเอเชีย</a:t>
            </a:r>
          </a:p>
        </p:txBody>
      </p:sp>
      <p:pic>
        <p:nvPicPr>
          <p:cNvPr id="15" name="Picture 2" descr="C:\Users\Administrator\Desktop\วัฒ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3460204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53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0"/>
          <p:cNvSpPr/>
          <p:nvPr/>
        </p:nvSpPr>
        <p:spPr>
          <a:xfrm>
            <a:off x="715199" y="2276872"/>
            <a:ext cx="7745233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สมัยรัตนโกสินทร์ เป็นยุคที่เกิดการเปลี่ยนแปลงทางการเมือง เศรษฐกิจและสังคมอย่าง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กว้างขวางโดยเฉพาะ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เมื่อได้ติดต่อกับชาติตะวันตก วัฒนธรรมหรือวิถีการดำรงชีวิตของคนไทยแบบ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ดั้งเดิมก็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เริ่มเปลี่ยนแปลงไปสู่ความทันสมัยแบบตะวันตกมากขึ้นเป็นลำดับ</a:t>
            </a:r>
          </a:p>
        </p:txBody>
      </p:sp>
      <p:sp>
        <p:nvSpPr>
          <p:cNvPr id="16" name="Rectangle 10"/>
          <p:cNvSpPr/>
          <p:nvPr/>
        </p:nvSpPr>
        <p:spPr>
          <a:xfrm>
            <a:off x="715199" y="4143464"/>
            <a:ext cx="7745233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ในแต่ละท้องถิ่น แต่ละภูมิภาคของไทยยังมีความแตกต่างกันทั้งทางด้าน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กายภาพ ความคิด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ความเชื่อ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วิถีการดำเนินชีวิต แต่ละท้องถิ่นจึงมีภูมิปัญญาที่จะสร้างสรรค์วัฒนธรรมแตกต่างกันออกไป ทำ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ให้เกิด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ภูมิปัญญาท้องถิ่นและวัฒนธรรมพื้นบ้านที่มีเอกลักษณ์เฉพาะของท้องถิ่น</a:t>
            </a:r>
          </a:p>
        </p:txBody>
      </p:sp>
      <p:pic>
        <p:nvPicPr>
          <p:cNvPr id="18" name="Picture 5" descr="C:\Users\Administrator\Desktop\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7" y="116632"/>
            <a:ext cx="8760494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dministrator\Desktop\ลักษณ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863882"/>
            <a:ext cx="4680521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438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C:\Users\Administrator\Desktop\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70"/>
            <a:ext cx="8760310" cy="15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istrator\Desktop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4717473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10"/>
          <p:cNvSpPr/>
          <p:nvPr/>
        </p:nvSpPr>
        <p:spPr>
          <a:xfrm>
            <a:off x="715199" y="3015658"/>
            <a:ext cx="7529210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วิทยาการ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ตะวันตกแพร่เข้ามาสู่สังคมไทยโดยมิชชันนารี นิกาย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โปรเตสแตนต์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เช่น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การศึกษาแบบ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ใหม่ การพิมพ์ กิจการหนังสือพิมพ์ การแพทย์ การศึกษาภาษาอังกฤษเข้ามาสู่สังคมไทย โดยเฉพาะนายแพทย์ แดน บีช แบ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รดเลย์ ได้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นำเครื่องพิมพ์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และได้จัดตั้ง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โรงพิมพ์ขึ้นทำให้ความรู้ที่เคยจำกัดเฉพาะชนชั้นสูงได้แพร่สู่สังคมไทยมากขึ้น</a:t>
            </a:r>
          </a:p>
        </p:txBody>
      </p:sp>
      <p:pic>
        <p:nvPicPr>
          <p:cNvPr id="39" name="Picture 5" descr="C:\Users\Administrator\Desktop\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7" y="2201273"/>
            <a:ext cx="2881496" cy="5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:\Users\Administrator\Desktop\1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7" y="4865526"/>
            <a:ext cx="2454138" cy="5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00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C:\Users\Administrator\Desktop\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70"/>
            <a:ext cx="8760310" cy="15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istrator\Desktop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4717473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istrator\Desktop\1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89809"/>
            <a:ext cx="2873730" cy="341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1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813" y="5417615"/>
            <a:ext cx="2376264" cy="1676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/>
          <p:nvPr/>
        </p:nvSpPr>
        <p:spPr>
          <a:xfrm>
            <a:off x="715199" y="3015658"/>
            <a:ext cx="40486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ขรัว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อินโข่ง ที่นำจิตรกรรมแบบตะวันตกมาวาดภาพเน้นแสงและเงา เทียนวรรณซึ่งสนใจแนวคิดการปกครองแบบประชาธิปไตย ซึ่งแนวคิดดังกล่าวนี้นับเป็นพื้นฐานสำคัญต่อการรองรับวัฒนธรรมตะวันตกที่หลั่งไหลเข้ามาอย่างต่อเนื่องสืบถึงปัจจุบัน</a:t>
            </a:r>
          </a:p>
        </p:txBody>
      </p:sp>
      <p:pic>
        <p:nvPicPr>
          <p:cNvPr id="15" name="Picture 2" descr="C:\Users\Administrator\Desktop\2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8" y="2201273"/>
            <a:ext cx="1903744" cy="5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41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C:\Users\Administrator\Desktop\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70"/>
            <a:ext cx="8760310" cy="15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istrator\Desktop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4717473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10"/>
          <p:cNvSpPr/>
          <p:nvPr/>
        </p:nvSpPr>
        <p:spPr>
          <a:xfrm>
            <a:off x="715199" y="3015658"/>
            <a:ext cx="79612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ส่วน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ใหญ่เป็นงานหล่อพระพุทธรูป เช่น พระสัมพุทธพรรณี พระพุทธชินราชจำลอง ซึ่งเป็นพระประธานในวัดราชบพิธสถิตมหาสีมารามราชวรวิหาร ประติมากรรมยุคนี้มีความโดดเด่นเรื่องการรับอิทธิพลตะวันตก เช่น การปั้นพระพุทธรูปให้เหมือนมนุษย์ยิ่งขึ้น</a:t>
            </a:r>
          </a:p>
        </p:txBody>
      </p:sp>
      <p:pic>
        <p:nvPicPr>
          <p:cNvPr id="10242" name="Picture 2" descr="C:\Users\Administrator\Desktop\2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7" y="2201273"/>
            <a:ext cx="2286826" cy="5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34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C:\Users\Administrator\Desktop\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70"/>
            <a:ext cx="8760310" cy="15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istrator\Desktop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4717473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Administrator\Desktop\2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1273"/>
            <a:ext cx="2880320" cy="357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2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63" y="5484036"/>
            <a:ext cx="1122899" cy="2289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909" y="2201273"/>
            <a:ext cx="5040559" cy="357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dministrator\Desktop\2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45" y="5392428"/>
            <a:ext cx="1800200" cy="2912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Administrator\Desktop\2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94" y="5392428"/>
            <a:ext cx="2304255" cy="2898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240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9144000" y="-55103"/>
            <a:ext cx="0" cy="6715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Users\Administrator\Desktop\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70"/>
            <a:ext cx="8760310" cy="15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4717473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0"/>
          <p:cNvSpPr/>
          <p:nvPr/>
        </p:nvSpPr>
        <p:spPr>
          <a:xfrm>
            <a:off x="715199" y="3015658"/>
            <a:ext cx="3335217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มี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ความนิยมสถาปัตยกรรมแบบตะวันตกมากขึ้น เช่น พระที่นั่งจักรีมหาปราสาทในพระบรมมหาราชวัง โดยโปรดเกล้า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ฯ ให้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สถาปนิกชาวอังกฤษเป็นผู้ออกแบบ</a:t>
            </a:r>
          </a:p>
        </p:txBody>
      </p:sp>
      <p:pic>
        <p:nvPicPr>
          <p:cNvPr id="13315" name="Picture 3" descr="C:\Users\Administrator\Desktop\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289810"/>
            <a:ext cx="3130043" cy="341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Administrator\Desktop\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78" y="5172175"/>
            <a:ext cx="2360887" cy="4170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Administrator\Desktop\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9" y="2201274"/>
            <a:ext cx="2302994" cy="5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444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Administrator\Desktop\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70"/>
            <a:ext cx="8760310" cy="15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4717473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0"/>
          <p:cNvSpPr/>
          <p:nvPr/>
        </p:nvSpPr>
        <p:spPr>
          <a:xfrm>
            <a:off x="715199" y="3015658"/>
            <a:ext cx="8105274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พระบาทสมเด็จ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พระจุลจอมเกล้าเจ้าอยู่หัวและพระบาทสมเด็จพระมงกุฎเกล้าเจ้าอยู่หัวทรง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พัฒนาประเทศ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โดยโปรดเกล้าฯ ให้สร้าง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สาธารณประโยชน์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ต่างๆ ตามแบบ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ตะวันตก เพื่อ ให้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มีความเจริญก้าวหน้าตามทันอารยประเทศ เช่น การสร้างอาคาร สถานที่ราชการ ถนน สะพาน การรถไฟ พระที่นั่งอนันตสมาคม</a:t>
            </a:r>
          </a:p>
        </p:txBody>
      </p:sp>
      <p:pic>
        <p:nvPicPr>
          <p:cNvPr id="27" name="Picture 5" descr="C:\Users\Administrator\Desktop\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9" y="2201274"/>
            <a:ext cx="2302994" cy="5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348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Administrator\Desktop\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70"/>
            <a:ext cx="8760310" cy="15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4717473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dministrator\Desktop\2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1273"/>
            <a:ext cx="5760640" cy="358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istrator\Desktop\2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373216"/>
            <a:ext cx="1728192" cy="237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751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Administrator\Desktop\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70"/>
            <a:ext cx="8760310" cy="15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4717473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0"/>
          <p:cNvSpPr/>
          <p:nvPr/>
        </p:nvSpPr>
        <p:spPr>
          <a:xfrm>
            <a:off x="715199" y="3015658"/>
            <a:ext cx="81052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รัช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สมัยพระบาทสมเด็จพระจุลจอมเกล้าเจ้าอยู่หัวมีการปรับปรุงนาฏศิลป์และดนตรีไทย จัดตั้งโรงมหรสพเก็บเงินผู้เข้าชมเป็นครั้งแรกคือ ปรินส์เธียเตอร์ของเจ้าพระยามหินทรศักดิ์ธำรง (เพ็ง เพ็ญกุล) ละครที่เกิดขึ้นใหม่คือละครพูด</a:t>
            </a:r>
          </a:p>
        </p:txBody>
      </p:sp>
      <p:pic>
        <p:nvPicPr>
          <p:cNvPr id="29" name="Picture 2" descr="C:\Users\Administrator\Desktop\0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9" y="2201273"/>
            <a:ext cx="2987860" cy="5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23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Administrator\Desktop\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0" y="120770"/>
            <a:ext cx="8760310" cy="15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2"/>
            <a:ext cx="4717473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0"/>
          <p:cNvSpPr/>
          <p:nvPr/>
        </p:nvSpPr>
        <p:spPr>
          <a:xfrm>
            <a:off x="715198" y="3015658"/>
            <a:ext cx="4216841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วรรณกรรม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ที่สำคัญคือ นิราศลอนดอน ของหม่อมราโชทัย (ม.ร.ว.กระต่าย อิศรางกูร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) วรรณกรรมไทยตั้งแต่สมัยปรับปรุงประเทศเป็นต้นมามีการเปลี่ยนแปลงหลายด้านทั้งเนื้อหาและรูปแบบตามอย่างตะวันตก ขณะเดียวกัน วรรณกรรมได้ขยายขอบเขตจากราชสำนักสู่สังคมภายนอกอย่างกว้างขวาง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9" name="Picture 2" descr="C:\Users\Administrator\Desktop\0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8" y="2201273"/>
            <a:ext cx="2987852" cy="5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istrator\Desktop\0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68" y="2201272"/>
            <a:ext cx="2377982" cy="38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dministrator\Desktop\0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61" y="5570103"/>
            <a:ext cx="1526195" cy="4104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21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0"/>
          <p:cNvSpPr/>
          <p:nvPr/>
        </p:nvSpPr>
        <p:spPr>
          <a:xfrm>
            <a:off x="715199" y="3015658"/>
            <a:ext cx="5008929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ศาสตราจารย์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ศิลป์ พีระศรี เป็นผู้ที่มีบทบาทเด่นในการสร้างผลงานประติมากรรมต่างๆ เช่น พระบรมรูปพระบาทสมเด็จพระมงกุฎเกล้าเจ้าอยู่หัว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ซึ่งมี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บทบาทสำคัญในการก่อตั้งโรงเรียนศิลปะแบบตะวันตกซึ่งต่อมาได้พัฒนามาเป็นมหาวิทยาลัยศิลปากร</a:t>
            </a:r>
          </a:p>
        </p:txBody>
      </p:sp>
      <p:pic>
        <p:nvPicPr>
          <p:cNvPr id="30" name="Picture 2" descr="C:\Users\Administrator\Desktop\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8" y="120770"/>
            <a:ext cx="8759462" cy="159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istrator\Desktop\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3"/>
            <a:ext cx="3460205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dministrator\Desktop\1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9" y="2201273"/>
            <a:ext cx="1943553" cy="5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Administrator\Desktop\1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08920"/>
            <a:ext cx="2153650" cy="296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Administrator\Desktop\1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0" y="5413573"/>
            <a:ext cx="1605010" cy="16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972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Users\Administrator\Desktop\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7" y="116632"/>
            <a:ext cx="8760494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ลักษณ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863882"/>
            <a:ext cx="4680521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1,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270892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0"/>
          <p:cNvSpPr/>
          <p:nvPr/>
        </p:nvSpPr>
        <p:spPr>
          <a:xfrm>
            <a:off x="1827547" y="2776246"/>
            <a:ext cx="51220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เรือ</a:t>
            </a:r>
            <a:endParaRPr lang="th-TH" sz="4000" b="1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4" name="Rectangle 10"/>
          <p:cNvSpPr/>
          <p:nvPr/>
        </p:nvSpPr>
        <p:spPr>
          <a:xfrm>
            <a:off x="2339753" y="2776246"/>
            <a:ext cx="643822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เป็นพาหนะ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สำหรับใช้ในการสัญจรไปมาในแม่น้ำลำคลองและ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พาหนะ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8" name="Rectangle 10"/>
          <p:cNvSpPr/>
          <p:nvPr/>
        </p:nvSpPr>
        <p:spPr>
          <a:xfrm>
            <a:off x="971601" y="3184410"/>
            <a:ext cx="504055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ใน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การค้าขาย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แบ่งออกอย่างกว้างๆ เป็น ๓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ประเภท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0" name="Picture 3" descr="C:\Users\Administrator\Desktop\1.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93" y="3823717"/>
            <a:ext cx="162074" cy="1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0"/>
          <p:cNvSpPr/>
          <p:nvPr/>
        </p:nvSpPr>
        <p:spPr>
          <a:xfrm>
            <a:off x="2004368" y="3822349"/>
            <a:ext cx="112747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เรือขุด</a:t>
            </a:r>
            <a:endParaRPr lang="th-TH" sz="4000" b="1" baseline="300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3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9888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9" y="2209250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0"/>
          <p:cNvSpPr/>
          <p:nvPr/>
        </p:nvSpPr>
        <p:spPr>
          <a:xfrm>
            <a:off x="1691680" y="2209250"/>
            <a:ext cx="28803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สภาพแวดล้อมทางธรรมชาติ</a:t>
            </a:r>
            <a:endParaRPr lang="th-TH" sz="4000" b="1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26" name="Picture 2" descr="C:\Users\Administrator\Desktop\เรือ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01" y="4405838"/>
            <a:ext cx="615839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มาด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845813"/>
            <a:ext cx="551384" cy="1869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ล่า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271" y="5845813"/>
            <a:ext cx="649458" cy="1868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หาง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883309"/>
            <a:ext cx="1770360" cy="1493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080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  <p:bldP spid="41" grpId="0"/>
      <p:bldP spid="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/>
          <p:cNvSpPr/>
          <p:nvPr/>
        </p:nvSpPr>
        <p:spPr>
          <a:xfrm>
            <a:off x="715199" y="3015658"/>
            <a:ext cx="8062776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ใน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สมัยนี้ดนตรีตะวันตกแพร่หลายและเป็นที่นิยม ต่อมาจึงได้เกิดการผสมผสานดนตรีตะวันตก กับดนตรีไทยขึ้น</a:t>
            </a:r>
          </a:p>
        </p:txBody>
      </p:sp>
      <p:pic>
        <p:nvPicPr>
          <p:cNvPr id="19" name="Picture 2" descr="C:\Users\Administrator\Desktop\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8" y="120770"/>
            <a:ext cx="8759462" cy="159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dministrator\Desktop\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3"/>
            <a:ext cx="3460205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Administrator\Desktop\-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9" y="2201273"/>
            <a:ext cx="1769507" cy="5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008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istrator\Desktop\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8" y="2201273"/>
            <a:ext cx="2987852" cy="5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0"/>
          <p:cNvSpPr/>
          <p:nvPr/>
        </p:nvSpPr>
        <p:spPr>
          <a:xfrm>
            <a:off x="715199" y="3015658"/>
            <a:ext cx="55849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     หลัง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สงครามโลกครั้งที่ ๒ ประชาชนมีสิทธิ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เสรีภาพมาก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ขึ้น นวนิยาย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สะท้อน ชีวิต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หลังสงครามได้รับความนิยมอย่างสูง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ในขณะที่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นิยายประเภทพาฝันและบันเทิงอารมณ์ก็เกิดขึ้นมากเช่นกันนักเขียนที่มีชื่อเสียง เช่น ม.ร.ว. คึกฤทธิ์ ปราโมช ได้เขียนนวนิยายอิง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ประวัติ ศาสตร์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เรื่อง</a:t>
            </a:r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สี่แผ่นดิน</a:t>
            </a:r>
            <a:r>
              <a:rPr lang="th-TH" sz="4000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และนว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นิยาย เรื่อง</a:t>
            </a:r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ไผ่แดง</a:t>
            </a:r>
            <a:endParaRPr lang="th-TH" sz="4000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8" name="Picture 2" descr="C:\Users\Administrator\Desktop\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8" y="120770"/>
            <a:ext cx="8759462" cy="159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istrator\Desktop\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63883"/>
            <a:ext cx="3460205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Administrator\Desktop\-3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13" y="2708921"/>
            <a:ext cx="223156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dministrator\Desktop\-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77" y="4806865"/>
            <a:ext cx="1469431" cy="350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615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Users\Administrator\Desktop\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7" y="116632"/>
            <a:ext cx="8760494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ลักษณ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863882"/>
            <a:ext cx="4680521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9888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9" y="2209250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0"/>
          <p:cNvSpPr/>
          <p:nvPr/>
        </p:nvSpPr>
        <p:spPr>
          <a:xfrm>
            <a:off x="1691680" y="2209250"/>
            <a:ext cx="28803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สภาพแวดล้อมทางธรรมชาติ</a:t>
            </a:r>
            <a:endParaRPr lang="th-TH" sz="4000" b="1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7" name="Picture 3" descr="C:\Users\Administrator\Desktop\1.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93" y="2710288"/>
            <a:ext cx="162074" cy="1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0"/>
          <p:cNvSpPr/>
          <p:nvPr/>
        </p:nvSpPr>
        <p:spPr>
          <a:xfrm>
            <a:off x="2004368" y="2708920"/>
            <a:ext cx="256763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เรือมาดเสริมกราบ</a:t>
            </a:r>
          </a:p>
        </p:txBody>
      </p:sp>
      <p:pic>
        <p:nvPicPr>
          <p:cNvPr id="42" name="Picture 2" descr="C:\Users\Administrator\Desktop\เรือ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95" y="3428999"/>
            <a:ext cx="7194210" cy="201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5119400"/>
            <a:ext cx="867397" cy="210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99" y="5119400"/>
            <a:ext cx="757002" cy="210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esktop\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119400"/>
            <a:ext cx="560737" cy="210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174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Users\Administrator\Desktop\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7" y="116632"/>
            <a:ext cx="8760494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ลักษณ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863882"/>
            <a:ext cx="4680521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9888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9" y="2209250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0"/>
          <p:cNvSpPr/>
          <p:nvPr/>
        </p:nvSpPr>
        <p:spPr>
          <a:xfrm>
            <a:off x="1691680" y="2209250"/>
            <a:ext cx="28803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สภาพแวดล้อมทางธรรมชาติ</a:t>
            </a:r>
            <a:endParaRPr lang="th-TH" sz="4000" b="1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7" name="Picture 3" descr="C:\Users\Administrator\Desktop\1.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93" y="2710288"/>
            <a:ext cx="162074" cy="1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0"/>
          <p:cNvSpPr/>
          <p:nvPr/>
        </p:nvSpPr>
        <p:spPr>
          <a:xfrm>
            <a:off x="2004368" y="2708920"/>
            <a:ext cx="76743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เรือต่อ</a:t>
            </a:r>
            <a:endParaRPr lang="th-TH" sz="4000" b="1" baseline="300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2" name="Rectangle 10"/>
          <p:cNvSpPr/>
          <p:nvPr/>
        </p:nvSpPr>
        <p:spPr>
          <a:xfrm>
            <a:off x="2771800" y="2706340"/>
            <a:ext cx="612068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เป็นเรือที่ทำด้วยไม้กระดาน นำมาต่อขึ้นเป็นรูปเรือโดยอาศัย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กงเป็น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3" name="Rectangle 10"/>
          <p:cNvSpPr/>
          <p:nvPr/>
        </p:nvSpPr>
        <p:spPr>
          <a:xfrm>
            <a:off x="974895" y="3114504"/>
            <a:ext cx="791758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เครื่อง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ยึด มีหลายชนิด เช่น เรือสำปั้น เรือเก๋ง เรือกอและเรือบด เรืออีแปะ เรือเอี้ยมจุ๊น</a:t>
            </a:r>
          </a:p>
        </p:txBody>
      </p:sp>
      <p:pic>
        <p:nvPicPr>
          <p:cNvPr id="3074" name="Picture 2" descr="C:\Users\Administrator\Desktop\เรือต่อ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18342"/>
            <a:ext cx="3024336" cy="288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ต่อ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846" y="6076819"/>
            <a:ext cx="2772308" cy="346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931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8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Users\Administrator\Desktop\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7" y="116632"/>
            <a:ext cx="8760494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ลักษณ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863882"/>
            <a:ext cx="4680521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9888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9" y="2209250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0"/>
          <p:cNvSpPr/>
          <p:nvPr/>
        </p:nvSpPr>
        <p:spPr>
          <a:xfrm>
            <a:off x="1691680" y="2209250"/>
            <a:ext cx="28803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สภาพแวดล้อมทางธรรมชาติ</a:t>
            </a:r>
            <a:endParaRPr lang="th-TH" sz="4000" b="1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9" name="Picture 2" descr="C:\Users\Administrator\Desktop\เรือยาว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52" y="4069628"/>
            <a:ext cx="2895697" cy="223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เรือ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86" y="5949280"/>
            <a:ext cx="1660028" cy="2553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1,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270892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0"/>
          <p:cNvSpPr/>
          <p:nvPr/>
        </p:nvSpPr>
        <p:spPr>
          <a:xfrm>
            <a:off x="1827547" y="2776246"/>
            <a:ext cx="180834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การละเล่นทางน้ำ</a:t>
            </a:r>
          </a:p>
        </p:txBody>
      </p:sp>
      <p:sp>
        <p:nvSpPr>
          <p:cNvPr id="34" name="Rectangle 10"/>
          <p:cNvSpPr/>
          <p:nvPr/>
        </p:nvSpPr>
        <p:spPr>
          <a:xfrm>
            <a:off x="3635896" y="2776246"/>
            <a:ext cx="525658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การละเล่นทางน้ำนับเป็นเอกลักษณ์ทางวัฒนธรรมและ</a:t>
            </a:r>
          </a:p>
        </p:txBody>
      </p:sp>
      <p:sp>
        <p:nvSpPr>
          <p:cNvPr id="38" name="Rectangle 10"/>
          <p:cNvSpPr/>
          <p:nvPr/>
        </p:nvSpPr>
        <p:spPr>
          <a:xfrm>
            <a:off x="971601" y="3184410"/>
            <a:ext cx="7920879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ภูมิปัญญาไทยที่เกิดขึ้นจากสภาพแวดล้อมทางธรรมชาติ พอถึงฤดูน้ำ ชาวบ้านในชนบทจะแจวเรือออกไปร่วมงานประเพณีไทย เช่น </a:t>
            </a:r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การพายเรือเล่นสักวา การแข่งเรือ</a:t>
            </a:r>
          </a:p>
        </p:txBody>
      </p:sp>
    </p:spTree>
    <p:extLst>
      <p:ext uri="{BB962C8B-B14F-4D97-AF65-F5344CB8AC3E}">
        <p14:creationId xmlns:p14="http://schemas.microsoft.com/office/powerpoint/2010/main" val="1231666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1" grpId="0"/>
      <p:bldP spid="34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C:\Users\Administrator\Desktop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7" y="116632"/>
            <a:ext cx="8760494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ลักษณ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863882"/>
            <a:ext cx="4680521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9888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9" y="2209250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0"/>
          <p:cNvSpPr/>
          <p:nvPr/>
        </p:nvSpPr>
        <p:spPr>
          <a:xfrm>
            <a:off x="1691680" y="2209250"/>
            <a:ext cx="28803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สภาพแวดล้อมทางธรรมชาติ</a:t>
            </a:r>
            <a:endParaRPr lang="th-TH" sz="4000" b="1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0" name="Picture 2" descr="C:\Users\Administrator\Desktop\1,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270892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0"/>
          <p:cNvSpPr/>
          <p:nvPr/>
        </p:nvSpPr>
        <p:spPr>
          <a:xfrm>
            <a:off x="1827547" y="2776246"/>
            <a:ext cx="180834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การละเล่นทางน้ำ</a:t>
            </a:r>
          </a:p>
        </p:txBody>
      </p:sp>
      <p:pic>
        <p:nvPicPr>
          <p:cNvPr id="6146" name="Picture 2" descr="C:\Users\Administrator\Desktop\เรือ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75" y="3429000"/>
            <a:ext cx="6828450" cy="263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Administrator\Desktop\0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83" y="5675476"/>
            <a:ext cx="1974065" cy="2508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Desktop\0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765" y="5675476"/>
            <a:ext cx="1956470" cy="1948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istrator\Desktop\0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554687"/>
            <a:ext cx="1440160" cy="4364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119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Users\Administrator\Desktop\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7" y="116632"/>
            <a:ext cx="8760494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ลักษณ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863882"/>
            <a:ext cx="4680521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9888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เลขเวยส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9" y="2209250"/>
            <a:ext cx="216195" cy="2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0"/>
          <p:cNvSpPr/>
          <p:nvPr/>
        </p:nvSpPr>
        <p:spPr>
          <a:xfrm>
            <a:off x="1691680" y="2209250"/>
            <a:ext cx="28803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สภาพแวดล้อมทางธรรมชาติ</a:t>
            </a:r>
            <a:endParaRPr lang="th-TH" sz="4000" b="1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122" name="Picture 2" descr="C:\Users\Administrator\Desktop\เรือน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7" y="4149080"/>
            <a:ext cx="5168886" cy="23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1,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2708920"/>
            <a:ext cx="271735" cy="2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0"/>
          <p:cNvSpPr/>
          <p:nvPr/>
        </p:nvSpPr>
        <p:spPr>
          <a:xfrm>
            <a:off x="1827547" y="2776246"/>
            <a:ext cx="101626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 smtClean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เรือนไทย</a:t>
            </a:r>
            <a:endParaRPr lang="th-TH" sz="4000" b="1" baseline="30000" dirty="0">
              <a:solidFill>
                <a:srgbClr val="00206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4" name="Rectangle 10"/>
          <p:cNvSpPr/>
          <p:nvPr/>
        </p:nvSpPr>
        <p:spPr>
          <a:xfrm>
            <a:off x="2843808" y="2776246"/>
            <a:ext cx="593416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วิธีการก่อสร้างเรือนของเกษตรกรมักใช้วัสดุอย่างง่ายๆ 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เช่น ไม้ไผ่</a:t>
            </a:r>
            <a:endParaRPr lang="th-TH" sz="4000" b="1" baseline="30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8" name="Rectangle 10"/>
          <p:cNvSpPr/>
          <p:nvPr/>
        </p:nvSpPr>
        <p:spPr>
          <a:xfrm>
            <a:off x="971601" y="3184410"/>
            <a:ext cx="7806373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ใบ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จาก เรียกว่า เรือนเครื่องผูก ส่วนบ้านเรือนที่สร้างขึ้นให้มั่นคงแข็งแรงของ ผู้มีฐานะมักสร้างด้วยเรือนเครื่อง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สับ</a:t>
            </a:r>
            <a:endParaRPr lang="th-TH" sz="4000" b="1" baseline="300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123" name="Picture 3" descr="C:\Users\Administrator\Desktop\บ้าน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79" y="6225952"/>
            <a:ext cx="4384643" cy="2273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264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1" grpId="0"/>
      <p:bldP spid="34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68" y="5928607"/>
            <a:ext cx="502920" cy="50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G:\Stock Edition\Animation gif_QQ007\red_home_button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50" y="5825259"/>
            <a:ext cx="731520" cy="6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926279"/>
            <a:ext cx="502920" cy="50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Users\Administrator\Desktop\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7" y="116632"/>
            <a:ext cx="8760494" cy="159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ลักษณ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863882"/>
            <a:ext cx="4680521" cy="8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0"/>
          <p:cNvSpPr/>
          <p:nvPr/>
        </p:nvSpPr>
        <p:spPr>
          <a:xfrm>
            <a:off x="1691680" y="2209250"/>
            <a:ext cx="504056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baseline="30000" dirty="0">
                <a:solidFill>
                  <a:srgbClr val="002060"/>
                </a:solidFill>
                <a:latin typeface="TH Sarabun New" pitchFamily="34" charset="-34"/>
                <a:cs typeface="TH Sarabun New" pitchFamily="34" charset="-34"/>
              </a:rPr>
              <a:t>ความเชื่อและความศรัทธาในพระพุทธศาสนา</a:t>
            </a:r>
          </a:p>
        </p:txBody>
      </p:sp>
      <p:pic>
        <p:nvPicPr>
          <p:cNvPr id="22" name="Picture 6" descr="C:\Users\Administrator\Desktop\เลขเวยส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988840"/>
            <a:ext cx="486691" cy="684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เลขเวยส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9" y="2171459"/>
            <a:ext cx="268748" cy="2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0"/>
          <p:cNvSpPr/>
          <p:nvPr/>
        </p:nvSpPr>
        <p:spPr>
          <a:xfrm>
            <a:off x="1691680" y="2776246"/>
            <a:ext cx="720079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สังคมไทยสมัยรัตนโกสินทร์ คนไทยส่วนใหญ่นับถือพระพุทธศาสนา ส่งผล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ให้</a:t>
            </a:r>
            <a:endParaRPr lang="th-TH" sz="4000" baseline="30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0" name="Rectangle 10"/>
          <p:cNvSpPr/>
          <p:nvPr/>
        </p:nvSpPr>
        <p:spPr>
          <a:xfrm>
            <a:off x="971601" y="3184410"/>
            <a:ext cx="7920879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น้อม</a:t>
            </a:r>
            <a:r>
              <a:rPr lang="th-TH" sz="4000" baseline="30000" dirty="0" smtClean="0">
                <a:latin typeface="TH Sarabun New" pitchFamily="34" charset="-34"/>
                <a:cs typeface="TH Sarabun New" pitchFamily="34" charset="-34"/>
              </a:rPr>
              <a:t>นำหลักธรรม</a:t>
            </a:r>
            <a:r>
              <a:rPr lang="th-TH" sz="4000" baseline="30000" dirty="0">
                <a:latin typeface="TH Sarabun New" pitchFamily="34" charset="-34"/>
                <a:cs typeface="TH Sarabun New" pitchFamily="34" charset="-34"/>
              </a:rPr>
              <a:t>ทางพระพุทธศาสนามาเป็นแบบแผนในการดำเนินชีวิตจนกลายเป็นเอกลักษณ์ทางวัฒนธรรมขึ้น</a:t>
            </a:r>
          </a:p>
        </p:txBody>
      </p:sp>
    </p:spTree>
    <p:extLst>
      <p:ext uri="{BB962C8B-B14F-4D97-AF65-F5344CB8AC3E}">
        <p14:creationId xmlns:p14="http://schemas.microsoft.com/office/powerpoint/2010/main" val="1143983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</TotalTime>
  <Words>1210</Words>
  <Application>Microsoft Office PowerPoint</Application>
  <PresentationFormat>นำเสนอทางหน้าจอ (4:3)</PresentationFormat>
  <Paragraphs>56</Paragraphs>
  <Slides>31</Slides>
  <Notes>31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31</vt:i4>
      </vt:variant>
    </vt:vector>
  </HeadingPairs>
  <TitlesOfParts>
    <vt:vector size="32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Windows User</cp:lastModifiedBy>
  <cp:revision>154</cp:revision>
  <dcterms:created xsi:type="dcterms:W3CDTF">2017-07-05T08:20:05Z</dcterms:created>
  <dcterms:modified xsi:type="dcterms:W3CDTF">2017-10-13T10:41:52Z</dcterms:modified>
</cp:coreProperties>
</file>