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79" r:id="rId2"/>
    <p:sldId id="289" r:id="rId3"/>
    <p:sldId id="290" r:id="rId4"/>
    <p:sldId id="362" r:id="rId5"/>
    <p:sldId id="283" r:id="rId6"/>
    <p:sldId id="325" r:id="rId7"/>
    <p:sldId id="363" r:id="rId8"/>
    <p:sldId id="364" r:id="rId9"/>
    <p:sldId id="365" r:id="rId10"/>
    <p:sldId id="336" r:id="rId11"/>
    <p:sldId id="366" r:id="rId12"/>
    <p:sldId id="367" r:id="rId13"/>
    <p:sldId id="339" r:id="rId14"/>
    <p:sldId id="340" r:id="rId15"/>
    <p:sldId id="341" r:id="rId16"/>
    <p:sldId id="342" r:id="rId17"/>
    <p:sldId id="343" r:id="rId18"/>
    <p:sldId id="368" r:id="rId19"/>
    <p:sldId id="369" r:id="rId20"/>
    <p:sldId id="333" r:id="rId21"/>
    <p:sldId id="344" r:id="rId22"/>
    <p:sldId id="370" r:id="rId23"/>
    <p:sldId id="371" r:id="rId24"/>
    <p:sldId id="372" r:id="rId25"/>
    <p:sldId id="347" r:id="rId26"/>
    <p:sldId id="348" r:id="rId27"/>
    <p:sldId id="349" r:id="rId28"/>
    <p:sldId id="280" r:id="rId29"/>
    <p:sldId id="373" r:id="rId30"/>
    <p:sldId id="350" r:id="rId31"/>
    <p:sldId id="351" r:id="rId32"/>
    <p:sldId id="374" r:id="rId33"/>
    <p:sldId id="352" r:id="rId34"/>
    <p:sldId id="354" r:id="rId35"/>
    <p:sldId id="356" r:id="rId36"/>
    <p:sldId id="375" r:id="rId37"/>
    <p:sldId id="357" r:id="rId38"/>
    <p:sldId id="360" r:id="rId39"/>
    <p:sldId id="358" r:id="rId40"/>
    <p:sldId id="376" r:id="rId41"/>
    <p:sldId id="377" r:id="rId42"/>
    <p:sldId id="361" r:id="rId43"/>
    <p:sldId id="378" r:id="rId4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>
        <p:scale>
          <a:sx n="80" d="100"/>
          <a:sy n="80" d="100"/>
        </p:scale>
        <p:origin x="-1080" y="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C0350-5DEB-431C-A05B-984D777A2834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0A2C-9EA2-45AF-95E1-06E1CA8891A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33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3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9322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8300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872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9768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7200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1020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3605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43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439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4532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600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CE871-97BC-42A2-86EC-DAC9AB1F2D13}" type="datetimeFigureOut">
              <a:rPr lang="th-TH" smtClean="0"/>
              <a:t>16/10/60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3787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10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C:\Users\Administrator\Desktop\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394"/>
            <a:ext cx="9144000" cy="53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Administrator\Desktop\-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2791312" cy="6182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Administrator\Desktop\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48679"/>
            <a:ext cx="5304337" cy="28543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Administrator\Desktop\-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1604371" cy="20028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33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Administrator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0"/>
          <p:cNvSpPr/>
          <p:nvPr/>
        </p:nvSpPr>
        <p:spPr>
          <a:xfrm>
            <a:off x="1691680" y="1988840"/>
            <a:ext cx="504056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ศูนย์ศึกษาการพัฒนาและพิพิธภัณฑ์ธรรมชาติที่มีชีวิต</a:t>
            </a:r>
          </a:p>
        </p:txBody>
      </p:sp>
      <p:sp>
        <p:nvSpPr>
          <p:cNvPr id="38" name="Rectangle 10"/>
          <p:cNvSpPr/>
          <p:nvPr/>
        </p:nvSpPr>
        <p:spPr>
          <a:xfrm>
            <a:off x="971599" y="2708920"/>
            <a:ext cx="799288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๖.๑  ศูนย์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ศึกษาการพัฒนาเขาหินซ้อนอันเนื่องมาจากพระราชดำริ จังหวัด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ฉะเชิงเทรา</a:t>
            </a:r>
            <a:endParaRPr lang="th-TH" sz="4000" b="1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Rectangle 10"/>
          <p:cNvSpPr/>
          <p:nvPr/>
        </p:nvSpPr>
        <p:spPr>
          <a:xfrm>
            <a:off x="971065" y="3265014"/>
            <a:ext cx="390372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มี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วัตถุประสงค์เพื่อดำเนินงานสนองพระราชดำริในด้านการศึกษา ทดลอง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วิจัย และ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พัฒนาที่ดินเสื่อม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โทรมให้กลับมา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ใช้ประโยชน์ ด้านการเกษตร โดยดำเนินการฟื้นฟูทรัพยากร</a:t>
            </a:r>
          </a:p>
        </p:txBody>
      </p:sp>
      <p:pic>
        <p:nvPicPr>
          <p:cNvPr id="9218" name="Picture 2" descr="C:\Users\Administrator\Desktop\ศูนย์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13" y="3211621"/>
            <a:ext cx="3455853" cy="26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istrator\Desktop\0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5517232"/>
            <a:ext cx="2160240" cy="2240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1768983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C:\Users\Administrator\Desktop\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49" y="1951602"/>
            <a:ext cx="242476" cy="22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02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8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Administrator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10"/>
          <p:cNvSpPr/>
          <p:nvPr/>
        </p:nvSpPr>
        <p:spPr>
          <a:xfrm>
            <a:off x="971599" y="1988840"/>
            <a:ext cx="799288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๖.๒  ศูนย์ศึกษาการพัฒนาห้วยฮ่องไคร้อันเนื่องมาจากพระราชดำริ จังหวัดเชียงใหม่</a:t>
            </a:r>
          </a:p>
        </p:txBody>
      </p:sp>
      <p:sp>
        <p:nvSpPr>
          <p:cNvPr id="40" name="Rectangle 10"/>
          <p:cNvSpPr/>
          <p:nvPr/>
        </p:nvSpPr>
        <p:spPr>
          <a:xfrm>
            <a:off x="971065" y="2544934"/>
            <a:ext cx="780690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มี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วัตถุประสงค์เพื่อทำการศึกษาพัฒนาป่าไม้ ๓ อย่าง ประโยชน์ ๔ อย่าง คือ ใช้สอย ไม้ผล ไม้เชื้อเพลิง ซึ่งจะอำนวยประโยชน์ในการอนุรักษ์ดินและน้ำ</a:t>
            </a:r>
          </a:p>
        </p:txBody>
      </p:sp>
      <p:pic>
        <p:nvPicPr>
          <p:cNvPr id="10242" name="Picture 2" descr="C:\Users\Administrator\Desktop\ศูยน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3429000"/>
            <a:ext cx="3816424" cy="28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istrator\Desktop\ศูนย์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67" y="5995630"/>
            <a:ext cx="2412267" cy="2416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799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C:\Users\Administrator\Desktop\จ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99" y="3429001"/>
            <a:ext cx="3455853" cy="26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Administrator\Desktop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10"/>
          <p:cNvSpPr/>
          <p:nvPr/>
        </p:nvSpPr>
        <p:spPr>
          <a:xfrm>
            <a:off x="971599" y="1988840"/>
            <a:ext cx="780637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๖.๓  ศูนย์ศึกษาการพัฒนาพิกุลทองอันเนื่องมาจากพระราชดำริ จังหวัดนราธิวาส</a:t>
            </a:r>
          </a:p>
        </p:txBody>
      </p:sp>
      <p:sp>
        <p:nvSpPr>
          <p:cNvPr id="40" name="Rectangle 10"/>
          <p:cNvSpPr/>
          <p:nvPr/>
        </p:nvSpPr>
        <p:spPr>
          <a:xfrm>
            <a:off x="971065" y="2544934"/>
            <a:ext cx="727334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วัตถุประสงค์ พระบาทสมเด็จพระปรมินทรมหาภูมิพลอดุลยเดช ทรงเล็งเห็นถึงแนวทางในการแก้ไขปัญหานี้ว่า จำเป็นอย่างยิ่งที่ต้องมีการดำเนินการแก้ไขปัญหา</a:t>
            </a:r>
          </a:p>
        </p:txBody>
      </p:sp>
      <p:sp>
        <p:nvSpPr>
          <p:cNvPr id="39" name="Rectangle 10"/>
          <p:cNvSpPr/>
          <p:nvPr/>
        </p:nvSpPr>
        <p:spPr>
          <a:xfrm>
            <a:off x="971599" y="3356992"/>
            <a:ext cx="2952329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ใช้วิชาการในหลายๆ ด้านประกอบกัน เป็นการดำเนินการแก้ไขในลักษณะผสมผสานของหลายๆ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หน่วยงานหรือ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ใช้วิธีการดำเนินงานแบบบูรณา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การ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0" name="Picture 3" descr="C:\Users\Administrator\Desktop\จ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16" y="5734664"/>
            <a:ext cx="1914218" cy="2240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01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Administrator\Desktop\6.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62" y="3817890"/>
            <a:ext cx="3674966" cy="26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/>
          <p:nvPr/>
        </p:nvSpPr>
        <p:spPr>
          <a:xfrm>
            <a:off x="971599" y="1988840"/>
            <a:ext cx="780637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๖.๔  ศูนย์ศึกษาการพัฒนาภูพานอันเนื่องมาจากพระราชดำริ จังหวัดสกลนคร</a:t>
            </a:r>
          </a:p>
        </p:txBody>
      </p:sp>
      <p:sp>
        <p:nvSpPr>
          <p:cNvPr id="18" name="Rectangle 10"/>
          <p:cNvSpPr/>
          <p:nvPr/>
        </p:nvSpPr>
        <p:spPr>
          <a:xfrm>
            <a:off x="971065" y="2544934"/>
            <a:ext cx="780690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มี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วัตถุประสงค์เพื่อศึกษาทดลอง งานพัฒนาแบบเบ็ดเสร็จ อันได้แก่ การพัฒนาป่าไม้ การเกษตรต่างๆ ตามความเหมาะสม รวมทั้งการดำเนินงานด้านเกษตรอุตสาหกรรม สำหรับตัวอย่างให้ราษฎรนำไปปฏิบัติในพื้นที่ของตนเองได้ อันจะนำไปสู่ความสามารถในการพึ่งตนเองได้ต่อไป</a:t>
            </a:r>
          </a:p>
        </p:txBody>
      </p:sp>
      <p:pic>
        <p:nvPicPr>
          <p:cNvPr id="28" name="Picture 6" descr="C:\Users\Administrator\Desktop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Administrator\Desktop\ภู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70" y="6121917"/>
            <a:ext cx="1834924" cy="225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8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74" y="3817890"/>
            <a:ext cx="3455852" cy="26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/>
          <p:nvPr/>
        </p:nvSpPr>
        <p:spPr>
          <a:xfrm>
            <a:off x="971599" y="1988840"/>
            <a:ext cx="799288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๖.๕  ศูนย์ศึกษาการพัฒนาอ่าวคุ้งกระเบนอันเนื่องมาจากพระราชดำริ จังหวัดจันทบุรี</a:t>
            </a:r>
          </a:p>
        </p:txBody>
      </p:sp>
      <p:pic>
        <p:nvPicPr>
          <p:cNvPr id="18" name="Picture 6" descr="C:\Users\Administrator\Desktop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971065" y="2544934"/>
            <a:ext cx="7622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วัตถุประสงค์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ให้เป็นหน่วยงานที่ดำเนินการศึกษาสาธิต และการพัฒนาในเขตที่ดินชายทะเล โดยวิธีการผสมผสานความรู้อันหลากหลายของแต่ละหน่วยงานเพื่อวางแผนพัฒนาการจัดการทรัพยากรที่มีอยู่ให้เหมาะสมและยั่งยืนตลอดไป</a:t>
            </a:r>
          </a:p>
        </p:txBody>
      </p:sp>
      <p:pic>
        <p:nvPicPr>
          <p:cNvPr id="13315" name="Picture 3" descr="C:\Users\Administrator\Desktop\Untitled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41" y="6121917"/>
            <a:ext cx="2317918" cy="2256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59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Administrator\Desktop\Untitled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3429000"/>
            <a:ext cx="3816424" cy="28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Administrator\Desktop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0"/>
          <p:cNvSpPr/>
          <p:nvPr/>
        </p:nvSpPr>
        <p:spPr>
          <a:xfrm>
            <a:off x="971599" y="1988840"/>
            <a:ext cx="780637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๖.๖  ศูนย์ศึกษาการพัฒนาห้วยทรายอันเนื่องมาจากพระราชดำริ  จังหวัดเพชรบุรี</a:t>
            </a:r>
          </a:p>
        </p:txBody>
      </p:sp>
      <p:sp>
        <p:nvSpPr>
          <p:cNvPr id="27" name="Rectangle 10"/>
          <p:cNvSpPr/>
          <p:nvPr/>
        </p:nvSpPr>
        <p:spPr>
          <a:xfrm>
            <a:off x="971065" y="2544934"/>
            <a:ext cx="780691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วัตถุประสงค์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เพื่อให้พัฒนาพื้นที่แห่งนี้เป็นศูนย์ศึกษาการพัฒนาด้าน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เกษตรกรรม เน้น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การฟื้นฟูป่าไม้ควบคู่กับการเพาะปลูก</a:t>
            </a:r>
          </a:p>
        </p:txBody>
      </p:sp>
      <p:pic>
        <p:nvPicPr>
          <p:cNvPr id="14339" name="Picture 3" descr="C:\Users\Administrator\Desktop\Untitled-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790" y="5995631"/>
            <a:ext cx="2234421" cy="2416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46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Administrator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0"/>
          <p:cNvSpPr/>
          <p:nvPr/>
        </p:nvSpPr>
        <p:spPr>
          <a:xfrm>
            <a:off x="1691680" y="1988840"/>
            <a:ext cx="647413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โครงการจัดสร้างโรงงานสกัดนํ้ามันพืช และผลิตไบโอดีเซลครบวงจร อำเภอหัวหิน จังหวัดประจวบคีรีขันธ์</a:t>
            </a:r>
          </a:p>
        </p:txBody>
      </p:sp>
      <p:sp>
        <p:nvSpPr>
          <p:cNvPr id="29" name="Rectangle 10"/>
          <p:cNvSpPr/>
          <p:nvPr/>
        </p:nvSpPr>
        <p:spPr>
          <a:xfrm>
            <a:off x="971599" y="2947978"/>
            <a:ext cx="7056785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โรงงาน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สกัดนํ้ามันพืชและผลิตไบโอดีเซลครบวงจร ในพื้นที่โครงการปลูกป่าชัยพัฒนา แม่ฟ้าหลวง ตำบลหนองพลับ อำเภอหัวหิน จังหวัดประจวบคีรีขันธ์ เป็นการสนองพระราชดำริพระบาทสมเด็จพระปรมินทรมหาภูมิพลอดุลยเดชในเรื่องการศึกษาการนำปาล์มน้ำมันไปใช้แปรรูป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เป็น</a:t>
            </a:r>
            <a:r>
              <a:rPr lang="th-TH" sz="4000" baseline="30000" dirty="0" err="1" smtClean="0">
                <a:latin typeface="TH Sarabun New" pitchFamily="34" charset="-34"/>
                <a:cs typeface="TH Sarabun New" pitchFamily="34" charset="-34"/>
              </a:rPr>
              <a:t>น้ำมันไบ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โอดีเซล</a:t>
            </a:r>
            <a:endParaRPr lang="th-TH" sz="4000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9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176048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Administrator\Desktop\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9" y="1943099"/>
            <a:ext cx="278304" cy="2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31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Administrator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0"/>
          <p:cNvSpPr/>
          <p:nvPr/>
        </p:nvSpPr>
        <p:spPr>
          <a:xfrm>
            <a:off x="1691681" y="1988840"/>
            <a:ext cx="115212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ทฤษฎีใหม่</a:t>
            </a:r>
          </a:p>
        </p:txBody>
      </p:sp>
      <p:sp>
        <p:nvSpPr>
          <p:cNvPr id="30" name="Rectangle 10"/>
          <p:cNvSpPr/>
          <p:nvPr/>
        </p:nvSpPr>
        <p:spPr>
          <a:xfrm>
            <a:off x="2843808" y="1988840"/>
            <a:ext cx="593416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เป็นการบริหารจัดการทรัพยากรที่มีอยู่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จำกัด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ให้เกิด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ประโยชน์สูงสุด</a:t>
            </a:r>
            <a:endParaRPr lang="th-TH" sz="4000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Rectangle 10"/>
          <p:cNvSpPr/>
          <p:nvPr/>
        </p:nvSpPr>
        <p:spPr>
          <a:xfrm>
            <a:off x="1691680" y="2392322"/>
            <a:ext cx="708629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เพื่อแก้ปัญหาการขาดแคลนน้ำ</a:t>
            </a:r>
            <a:endParaRPr lang="th-TH" sz="4000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362" name="Picture 2" descr="C:\Users\Administrator\Desktop\Untitled-1จ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2963020"/>
            <a:ext cx="3600399" cy="346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Desktop\จำลอง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6093296"/>
            <a:ext cx="3240360" cy="2103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3" y="1768983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:\Users\Administrator\Desktop\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50" y="1943778"/>
            <a:ext cx="253289" cy="22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24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0"/>
          <p:cNvSpPr/>
          <p:nvPr/>
        </p:nvSpPr>
        <p:spPr>
          <a:xfrm>
            <a:off x="946799" y="2276872"/>
            <a:ext cx="7250402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พระบาทสมเด็จ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พระปรมินทรมหาภูมิพลอดุลยเดช ทรงส่งเสริมและ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สนับสนุนศิลปวัฒนธรรม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ทุกแขนง รวมทั้งภาษาไทยอันเป็นภาษาประจำชาติ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พระองค์ทรงมีพระ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ราชดำรัสอยู่เสมอ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ว่า 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“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ประเทศ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เรา มี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ความเป็นมาอันยาวนาน มีเอกราช มีภาษา ศิลปะ และขนบธรรมเนียมเป็นของตนเอง”</a:t>
            </a:r>
            <a:endParaRPr lang="th-TH" sz="4000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8" name="Picture 4" descr="C:\Users\Administrator\Desktop\1111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51118"/>
            <a:ext cx="8760265" cy="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767082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87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 descr="C:\Users\Administrator\Desktop\111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51118"/>
            <a:ext cx="8760265" cy="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0" y="1988840"/>
            <a:ext cx="4289054" cy="5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2960271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0"/>
          <p:cNvSpPr/>
          <p:nvPr/>
        </p:nvSpPr>
        <p:spPr>
          <a:xfrm>
            <a:off x="1827547" y="3027597"/>
            <a:ext cx="166433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ด้านวรรณกรรม</a:t>
            </a:r>
          </a:p>
        </p:txBody>
      </p:sp>
      <p:sp>
        <p:nvSpPr>
          <p:cNvPr id="31" name="Rectangle 10"/>
          <p:cNvSpPr/>
          <p:nvPr/>
        </p:nvSpPr>
        <p:spPr>
          <a:xfrm>
            <a:off x="3491881" y="3027597"/>
            <a:ext cx="510158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พระบาทสมเด็จพระปรมินทรมหาภูมิพลอดุลย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เดช ทรง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2" name="Rectangle 10"/>
          <p:cNvSpPr/>
          <p:nvPr/>
        </p:nvSpPr>
        <p:spPr>
          <a:xfrm>
            <a:off x="971601" y="3435761"/>
            <a:ext cx="7621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แปลหนังสือ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เรื่อง “</a:t>
            </a:r>
            <a:r>
              <a:rPr lang="en-US" sz="3600" baseline="30000" dirty="0">
                <a:latin typeface="TH Sarabun New" pitchFamily="34" charset="-34"/>
                <a:cs typeface="TH Sarabun New" pitchFamily="34" charset="-34"/>
              </a:rPr>
              <a:t>A man Called Intrepid</a:t>
            </a:r>
            <a:r>
              <a:rPr lang="en-US" sz="4000" baseline="30000" dirty="0">
                <a:latin typeface="TH Sarabun New" pitchFamily="34" charset="-34"/>
                <a:cs typeface="TH Sarabun New" pitchFamily="34" charset="-34"/>
              </a:rPr>
              <a:t>”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ของ </a:t>
            </a:r>
            <a:r>
              <a:rPr lang="en-US" sz="3600" baseline="30000" dirty="0">
                <a:latin typeface="TH Sarabun New" pitchFamily="34" charset="-34"/>
                <a:cs typeface="TH Sarabun New" pitchFamily="34" charset="-34"/>
              </a:rPr>
              <a:t>William Stevenson</a:t>
            </a:r>
            <a:r>
              <a:rPr lang="en-US" sz="4000" baseline="300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โดยทรง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แปลวัน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ละเล็กวันละน้อย เป็นเวลา ๓ ปีจึงจบบริบูรณ์ และพระราชทานชื่อว่า 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“นายอินทร์ผู้ปิดทองหลังพระ”</a:t>
            </a:r>
            <a:r>
              <a:rPr lang="th-TH" sz="4000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พิมพ์จำหน่ายและหารายได้สมทบทุนมูลนิธิชัย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พัฒนา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4" name="Picture 3" descr="C:\Users\Administrator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767082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87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C:\Users\Administrator\Desktop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3"/>
            <a:ext cx="4176465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0"/>
          <p:cNvSpPr/>
          <p:nvPr/>
        </p:nvSpPr>
        <p:spPr>
          <a:xfrm>
            <a:off x="715199" y="2276872"/>
            <a:ext cx="806277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พระบาทสมเด็จ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พระปรมินทรมหาภูมิพลอดุลยเดชมีพระบรมราชาธิบายในเรื่อง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นี้ว่า </a:t>
            </a:r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“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โครงการพระราชดำริ เป็นเพียงเพิ่มหรือให้ อย่างว่า ‘พระราชดำริ’ เป็นดำริความคิด หรือให้ความคิด แนวความคิดซึ่งไม่ได้สงวนลิขสิทธิ์ คือ เป็นทรัพย์สินทางปัญญา แต่ว่าไม่ได้สงวนลิขสิทธิ์”</a:t>
            </a:r>
            <a:endParaRPr lang="th-TH" sz="4000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6438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/>
          <p:nvPr/>
        </p:nvSpPr>
        <p:spPr>
          <a:xfrm>
            <a:off x="715199" y="1988840"/>
            <a:ext cx="806277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นอกจากนั้น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พระองค์ยังทรงพระราชนิพนธ์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วรรณกรรมชิ้น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เอก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เรื่อง</a:t>
            </a:r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“พระ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มหาชนก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”</a:t>
            </a:r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คำสอนสำคัญในพระราชนิพนธ์เรื่องพระมหา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ชนก คือ</a:t>
            </a:r>
            <a:r>
              <a:rPr lang="th-TH" sz="4000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“ความ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เพียร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”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ซึ่งปรากฏ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ในตอนหนึ่งของพระราชปรารภ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ว่า 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“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ขอจงมีความเพียรที่บริสุทธิ์ ปัญญาที่เฉียบแหลม กำลังกายที่สมบูรณ์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”</a:t>
            </a:r>
            <a:endParaRPr lang="th-TH" sz="4000" b="1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8" name="Picture 4" descr="C:\Users\Administrator\Desktop\1111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51118"/>
            <a:ext cx="8760265" cy="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767082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istrator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46" y="3429000"/>
            <a:ext cx="2003108" cy="290355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11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Administrator\Desktop\1111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51118"/>
            <a:ext cx="8760265" cy="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767082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198884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1827547" y="2056166"/>
            <a:ext cx="202437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ด้านประติมากรรม</a:t>
            </a:r>
          </a:p>
        </p:txBody>
      </p:sp>
      <p:sp>
        <p:nvSpPr>
          <p:cNvPr id="32" name="Rectangle 10"/>
          <p:cNvSpPr/>
          <p:nvPr/>
        </p:nvSpPr>
        <p:spPr>
          <a:xfrm>
            <a:off x="3851920" y="2056166"/>
            <a:ext cx="499300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พระบาทสมเด็จพระปรมินทรมหาภูมิพลอดุลย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เดชทรง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Rectangle 10"/>
          <p:cNvSpPr/>
          <p:nvPr/>
        </p:nvSpPr>
        <p:spPr>
          <a:xfrm>
            <a:off x="971600" y="2464330"/>
            <a:ext cx="7873327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พระปรีชา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สามารถในการสร้างสรรค์งานด้านประติมากรรม ซึ่งปรากฏผลงานที่เก็บรักษาไว้ ณ พระตำหนักจิตรลดารโหฐาน พระราชวังดุสิต ๒ ชิ้น คือชิ้น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ที่ ๑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ได้แก่ รูป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ปั้นผู้หญิง เปลือย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คุกเข่า ชิ้นที่ ๒ ได้แก่ พระรูปปั้นสมเด็จพระนางเจ้าสิริกิติ์ พระบรมราชินีนาถในรัชกาลที่ ๙ ครึ่ง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พระองค์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728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Administrator\Desktop\1111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51118"/>
            <a:ext cx="8760265" cy="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767082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198884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1827547" y="2056166"/>
            <a:ext cx="202437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ด้านจิตรกรรม</a:t>
            </a:r>
          </a:p>
        </p:txBody>
      </p:sp>
      <p:pic>
        <p:nvPicPr>
          <p:cNvPr id="19458" name="Picture 2" descr="C:\Users\Administrator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2558868"/>
            <a:ext cx="5400600" cy="37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istrator\Desktop\2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58" y="6097398"/>
            <a:ext cx="3746684" cy="165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57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Administrator\Desktop\1111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51118"/>
            <a:ext cx="8760265" cy="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767082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198884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1827548" y="2056166"/>
            <a:ext cx="152759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ด้านหัตถกรรม</a:t>
            </a:r>
          </a:p>
        </p:txBody>
      </p:sp>
      <p:sp>
        <p:nvSpPr>
          <p:cNvPr id="32" name="Rectangle 10"/>
          <p:cNvSpPr/>
          <p:nvPr/>
        </p:nvSpPr>
        <p:spPr>
          <a:xfrm>
            <a:off x="3355142" y="2056166"/>
            <a:ext cx="542283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พระบาทสมเด็จพระปรมินทรมหาภูมิพลอดุลยเดชโปรด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กีฬา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Rectangle 10"/>
          <p:cNvSpPr/>
          <p:nvPr/>
        </p:nvSpPr>
        <p:spPr>
          <a:xfrm>
            <a:off x="971601" y="2464330"/>
            <a:ext cx="78063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เรือใบ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เป็นอย่างยิ่ง และใน พ.ศ. ๒๕๐๘ ทรงต่อเรือใบประเภทโอเค</a:t>
            </a:r>
            <a:r>
              <a:rPr lang="en-US" sz="4000" baseline="300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ตามแบบสากลลำแรกชื่อ “เรือนวฤกษ์”  และเรือใบลำสุดท้ายคือ 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“เรือโม้ก”</a:t>
            </a:r>
            <a:r>
              <a:rPr lang="th-TH" sz="4000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ผลงานการออกแบบต่อเรือใบของพระองค์อยู่ในระดับดีเลิศซึ่งแสดงถึงพระอัจฉริยภาพทางด้านงาน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ช่าง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04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Administrator\Desktop\1111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51118"/>
            <a:ext cx="8760265" cy="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767082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198884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1827548" y="2056166"/>
            <a:ext cx="130429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ด้านดนตรี</a:t>
            </a:r>
          </a:p>
        </p:txBody>
      </p:sp>
      <p:sp>
        <p:nvSpPr>
          <p:cNvPr id="32" name="Rectangle 10"/>
          <p:cNvSpPr/>
          <p:nvPr/>
        </p:nvSpPr>
        <p:spPr>
          <a:xfrm>
            <a:off x="1692970" y="2544934"/>
            <a:ext cx="57606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“ความสุขของปวงประชา คือ ความสุขของพระมหากษัตริย์”</a:t>
            </a:r>
          </a:p>
        </p:txBody>
      </p:sp>
      <p:sp>
        <p:nvSpPr>
          <p:cNvPr id="33" name="Rectangle 10"/>
          <p:cNvSpPr/>
          <p:nvPr/>
        </p:nvSpPr>
        <p:spPr>
          <a:xfrm>
            <a:off x="408970" y="3101028"/>
            <a:ext cx="8326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aseline="30000" dirty="0" smtClean="0">
                <a:latin typeface="TH Sarabun New" pitchFamily="34" charset="-34"/>
                <a:cs typeface="TH Sarabun New" pitchFamily="34" charset="-34"/>
              </a:rPr>
              <a:t>พระ</a:t>
            </a:r>
            <a:r>
              <a:rPr lang="th-TH" sz="3600" baseline="30000" dirty="0">
                <a:latin typeface="TH Sarabun New" pitchFamily="34" charset="-34"/>
                <a:cs typeface="TH Sarabun New" pitchFamily="34" charset="-34"/>
              </a:rPr>
              <a:t>อัจฉริยภาพและพระปรีชาสามารถด้านดนตรีของพระบาทสมเด็จพระ</a:t>
            </a:r>
            <a:r>
              <a:rPr lang="th-TH" sz="3600" baseline="30000" dirty="0" smtClean="0">
                <a:latin typeface="TH Sarabun New" pitchFamily="34" charset="-34"/>
                <a:cs typeface="TH Sarabun New" pitchFamily="34" charset="-34"/>
              </a:rPr>
              <a:t>ปรมินทรมหาภูมิพลอ</a:t>
            </a:r>
            <a:r>
              <a:rPr lang="th-TH" sz="3600" baseline="30000" dirty="0">
                <a:latin typeface="TH Sarabun New" pitchFamily="34" charset="-34"/>
                <a:cs typeface="TH Sarabun New" pitchFamily="34" charset="-34"/>
              </a:rPr>
              <a:t>ดุลยเดช นับเป็นอเนกอนันต์ ทั้งในด้านการดนตรี การพระราช</a:t>
            </a:r>
            <a:r>
              <a:rPr lang="th-TH" sz="3600" baseline="30000" dirty="0" smtClean="0">
                <a:latin typeface="TH Sarabun New" pitchFamily="34" charset="-34"/>
                <a:cs typeface="TH Sarabun New" pitchFamily="34" charset="-34"/>
              </a:rPr>
              <a:t>นิพนธ์ </a:t>
            </a:r>
            <a:r>
              <a:rPr lang="th-TH" sz="3600" baseline="30000" dirty="0">
                <a:latin typeface="TH Sarabun New" pitchFamily="34" charset="-34"/>
                <a:cs typeface="TH Sarabun New" pitchFamily="34" charset="-34"/>
              </a:rPr>
              <a:t>การส่งเสริมและการอุปถัมภ์บุคลากรด้านดนตรี จึง</a:t>
            </a:r>
            <a:r>
              <a:rPr lang="th-TH" sz="3600" baseline="30000" dirty="0" smtClean="0">
                <a:latin typeface="TH Sarabun New" pitchFamily="34" charset="-34"/>
                <a:cs typeface="TH Sarabun New" pitchFamily="34" charset="-34"/>
              </a:rPr>
              <a:t>ได้ รับการ</a:t>
            </a:r>
            <a:r>
              <a:rPr lang="th-TH" sz="3600" baseline="30000" dirty="0">
                <a:latin typeface="TH Sarabun New" pitchFamily="34" charset="-34"/>
                <a:cs typeface="TH Sarabun New" pitchFamily="34" charset="-34"/>
              </a:rPr>
              <a:t>ถวายพระสมัญญาว่า </a:t>
            </a:r>
            <a:r>
              <a:rPr lang="th-TH" sz="36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“อัครศิลปิน”</a:t>
            </a:r>
          </a:p>
        </p:txBody>
      </p:sp>
    </p:spTree>
    <p:extLst>
      <p:ext uri="{BB962C8B-B14F-4D97-AF65-F5344CB8AC3E}">
        <p14:creationId xmlns:p14="http://schemas.microsoft.com/office/powerpoint/2010/main" val="192227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0"/>
          <p:cNvSpPr/>
          <p:nvPr/>
        </p:nvSpPr>
        <p:spPr>
          <a:xfrm>
            <a:off x="732482" y="1988840"/>
            <a:ext cx="804549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สมเด็จ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พระนางเจ้าสิริกิติ์ พระบรมราชินีนาถในรัชกาลที่ ๙ ทรงก่อตั้งมูลนิธิส่งเสริมศิลปาชีพพิเศษในพระบรมราชินูปถัมภ์</a:t>
            </a:r>
          </a:p>
        </p:txBody>
      </p:sp>
      <p:pic>
        <p:nvPicPr>
          <p:cNvPr id="27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335699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0"/>
          <p:cNvSpPr/>
          <p:nvPr/>
        </p:nvSpPr>
        <p:spPr>
          <a:xfrm>
            <a:off x="1827547" y="3424318"/>
            <a:ext cx="274445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ภาคเหนือ</a:t>
            </a:r>
          </a:p>
        </p:txBody>
      </p:sp>
      <p:pic>
        <p:nvPicPr>
          <p:cNvPr id="29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407707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0"/>
          <p:cNvSpPr/>
          <p:nvPr/>
        </p:nvSpPr>
        <p:spPr>
          <a:xfrm>
            <a:off x="1827547" y="4144398"/>
            <a:ext cx="274445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ภาคตะวันออกเฉียงเหนือ</a:t>
            </a:r>
          </a:p>
        </p:txBody>
      </p:sp>
      <p:pic>
        <p:nvPicPr>
          <p:cNvPr id="31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479715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0"/>
          <p:cNvSpPr/>
          <p:nvPr/>
        </p:nvSpPr>
        <p:spPr>
          <a:xfrm>
            <a:off x="1827547" y="4864478"/>
            <a:ext cx="274445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ภาคกลาง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4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551723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0"/>
          <p:cNvSpPr/>
          <p:nvPr/>
        </p:nvSpPr>
        <p:spPr>
          <a:xfrm>
            <a:off x="1827547" y="5584558"/>
            <a:ext cx="274445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ภาคใต้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0" name="Picture 4" descr="C:\Users\Administrator\Desktop\1111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51118"/>
            <a:ext cx="8760265" cy="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สมเด็จ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915429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istrator\Desktop\ๅ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39" y="2970920"/>
            <a:ext cx="3496693" cy="26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dministrator\Desktop\ทอผ้า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22" y="5276280"/>
            <a:ext cx="699925" cy="1817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53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30" grpId="0"/>
      <p:bldP spid="32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Administrator\Desktop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istrator\Desktop\พร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4366178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istrator\Desktop\ร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71" y="1988839"/>
            <a:ext cx="4809258" cy="39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Administrator\Desktop\ที่มา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29" y="5013175"/>
            <a:ext cx="3871342" cy="8120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53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Administrator\Desktop\ศาส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4"/>
            <a:ext cx="3600400" cy="5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istrator\Desktop\พร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71" y="1988839"/>
            <a:ext cx="4809258" cy="327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Administrator\Desktop\ที่มา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06" y="4797152"/>
            <a:ext cx="3844789" cy="4087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53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ศาส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4"/>
            <a:ext cx="3600400" cy="5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0"/>
          <p:cNvSpPr/>
          <p:nvPr/>
        </p:nvSpPr>
        <p:spPr>
          <a:xfrm>
            <a:off x="807396" y="2276872"/>
            <a:ext cx="7529209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สมเด็จ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พระเจ้าอยู่หัวมหาวชิราลงกรณ บดินทรเทพยวรางกูร มีพระราชศรัทธาในพระพุทธศาสนาอย่างมั่นคง เมื่อครั้งดำรงพระอิสริยยศสมเด็จพระเจ้าลูกยาเธอ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เจ้า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ฟ้าวชิราลงกรณ ได้ทรงรับวัดวชิรธรรมสาธิตวรวิหาร (วัดทุ่งสาธิต เขตพระโขนง กรุงเทพมหานคร) เป็นวัดในพระราชูปถัมภ์ตามพระราชปรารภของพระบาทสมเด็จพระปรมินทรมหาภูมิพลอดุลยเดช เมื่อพุทธศักราช ๒๕๐๘</a:t>
            </a:r>
            <a:endParaRPr lang="th-TH" sz="4000" b="1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7350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Administrator\Desktop\ศาส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4"/>
            <a:ext cx="3600400" cy="5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Administrator\Desktop\พระ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39"/>
            <a:ext cx="5040560" cy="415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istrator\Desktop\มา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843627"/>
            <a:ext cx="4320481" cy="224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91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 descr="C:\Users\Administrator\Desktop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3746013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0"/>
          <p:cNvSpPr/>
          <p:nvPr/>
        </p:nvSpPr>
        <p:spPr>
          <a:xfrm>
            <a:off x="715199" y="1988840"/>
            <a:ext cx="806277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หลักการ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ทรงงาน ๙ ประการที่พระบาทสมเด็จพระปรมินทรมหาภูมิพลอดุลยเดชทรงใช้ในการดำเนิน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โครงการอันเนื่องมาจากพระราชดำร</a:t>
            </a:r>
            <a:r>
              <a:rPr lang="th-TH" sz="4000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ิ </a:t>
            </a:r>
          </a:p>
        </p:txBody>
      </p:sp>
      <p:sp>
        <p:nvSpPr>
          <p:cNvPr id="40" name="Rectangle 10"/>
          <p:cNvSpPr/>
          <p:nvPr/>
        </p:nvSpPr>
        <p:spPr>
          <a:xfrm>
            <a:off x="1691680" y="3122320"/>
            <a:ext cx="36004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หลักการพอเพียงและพออยู่พอกิน</a:t>
            </a:r>
          </a:p>
        </p:txBody>
      </p:sp>
      <p:sp>
        <p:nvSpPr>
          <p:cNvPr id="46" name="Rectangle 10"/>
          <p:cNvSpPr/>
          <p:nvPr/>
        </p:nvSpPr>
        <p:spPr>
          <a:xfrm>
            <a:off x="1691680" y="4802018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หลักการระเบิดจากข้างใน</a:t>
            </a:r>
          </a:p>
        </p:txBody>
      </p:sp>
      <p:pic>
        <p:nvPicPr>
          <p:cNvPr id="8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3701144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1" y="3907892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4501176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:\Users\Administrator\Desktop\เลขเวยส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0" y="4717170"/>
            <a:ext cx="216196" cy="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3" y="5301208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" descr="C:\Users\Administrator\Desktop\เลขเวยส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49" y="5483827"/>
            <a:ext cx="24055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10"/>
          <p:cNvSpPr/>
          <p:nvPr/>
        </p:nvSpPr>
        <p:spPr>
          <a:xfrm>
            <a:off x="1691680" y="5641868"/>
            <a:ext cx="432048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หลักค่อยเป็นค่อยไปตามลำดับขั้นตอน</a:t>
            </a:r>
          </a:p>
        </p:txBody>
      </p:sp>
      <p:sp>
        <p:nvSpPr>
          <p:cNvPr id="97" name="Rectangle 10"/>
          <p:cNvSpPr/>
          <p:nvPr/>
        </p:nvSpPr>
        <p:spPr>
          <a:xfrm>
            <a:off x="1691680" y="3962169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หลักการพึ่งตนเอง</a:t>
            </a:r>
          </a:p>
        </p:txBody>
      </p:sp>
      <p:pic>
        <p:nvPicPr>
          <p:cNvPr id="101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01112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8" y="3120965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80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0" grpId="0"/>
      <p:bldP spid="46" grpId="0"/>
      <p:bldP spid="93" grpId="0"/>
      <p:bldP spid="9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ศาสนา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4"/>
            <a:ext cx="3600400" cy="5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1203440" y="2276872"/>
            <a:ext cx="673712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สมเด็จ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พระเจ้าอยู่หัวมหาวิชราลงกรณ บดินทรเทพยวรางกูร ทรงกรุณาโปรดเกล้าโปรดกระหม่อมสถาปนา สมเด็จพระมหามุนีวงศ์ (อัมพร อมฺพโร)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เจ้า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อาวาสวัดราชบพิธสถิตมหาสีมารามราชวรวิหาร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เป็น </a:t>
            </a:r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สมเด็จ</a:t>
            </a:r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พระอริยวงศาคตญาณ สมเด็จพระสังฆราช สกลมหาสังฆปริณายก</a:t>
            </a:r>
            <a:r>
              <a:rPr lang="th-TH" sz="4000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องค์ที่ ๒๐ แห่งกรุงรัตนโกสินทร</a:t>
            </a:r>
            <a:endParaRPr lang="th-TH" sz="4000" b="1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8768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 descr="C:\Users\Administrato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45" y="548679"/>
            <a:ext cx="8759860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/>
          <p:nvPr/>
        </p:nvSpPr>
        <p:spPr>
          <a:xfrm>
            <a:off x="715199" y="1988840"/>
            <a:ext cx="8062776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สมเด็จพระเจ้าอยู่หัวมหาวิชราลงกรณ บดินทรเทพยวรางกูร ทรงสนพระราชหฤทัยในการพัฒนาคุณภาพชีวิตของประชากร โดยเฉพาะเยาวชนที่ด้อยโอกาสและคาดแคลน ทรงพระกรุณาโปรดเกล้าโปรดกระหม่อมพระราชทานเครื่องอุปโภค บริโภค เครื่องกีฬา เครื่องดับเพลิงโปรดเกล้าฯ ให้กรมทหารในบังคับบัญชาของพระองค์ร่วมกับประชาชนพัฒนาสิ่งแวดล้อม พระราชทานพระราชทรัพย์สนับสนุนโครงการของชุมชน เช่น โครงการพัฒนาเด็กเล็กที่ขาดแคลน โครงการปราบปรามยาเสพติดในหมู่เยาวชนชุมชนแออัด จัดตั้งศูนย์สุขภาพชุมชน เพื่อให้เยาวชนผู้ด้อยโอกาสเติบโตเป็นพลเมืองดี ที่มีคุณค่า เป็นกำลังในการพัฒนาประเทศได้ในอนาคต</a:t>
            </a:r>
            <a:endParaRPr lang="th-TH" sz="4000" b="1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0" name="Picture 2" descr="C:\Users\Administrator\Desktop\crm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1289"/>
            <a:ext cx="6480720" cy="49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09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45" y="548679"/>
            <a:ext cx="8759860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crm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1289"/>
            <a:ext cx="6480720" cy="49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/>
          <p:cNvSpPr/>
          <p:nvPr/>
        </p:nvSpPr>
        <p:spPr>
          <a:xfrm>
            <a:off x="1691680" y="2210048"/>
            <a:ext cx="36004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โรงพยาบาลสมเด็จพระยุพราช</a:t>
            </a:r>
          </a:p>
        </p:txBody>
      </p:sp>
      <p:pic>
        <p:nvPicPr>
          <p:cNvPr id="27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342900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1" y="3635748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0"/>
          <p:cNvSpPr/>
          <p:nvPr/>
        </p:nvSpPr>
        <p:spPr>
          <a:xfrm>
            <a:off x="1691680" y="3690025"/>
            <a:ext cx="647413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โครงการกาญจนบารมีฉลองพระเกียรติ ครองราชสมบัติ ๕๐ ปี</a:t>
            </a:r>
          </a:p>
        </p:txBody>
      </p:sp>
      <p:pic>
        <p:nvPicPr>
          <p:cNvPr id="32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8" y="2208693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46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ต่าง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3732737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ministrator\Desktop\Untitled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700808"/>
            <a:ext cx="2952329" cy="28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/>
          <p:nvPr/>
        </p:nvSpPr>
        <p:spPr>
          <a:xfrm>
            <a:off x="771392" y="4869160"/>
            <a:ext cx="7601217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สมเด็จ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พระเจ้าอยู่หัวมหาวชิราลงกรณ บดินทรเทพยวรางกูร ได้ทรงเจริญรอยตามพระยุคลบาทของพระบาทสมเด็จพระปรมินทรมหาภูมิพลอดุลยเดชในการเจริญทางพระราชไมตรีกับนานาอารยประเทศที่เป็นมิตรกับราชอาณาจักรไทยตลอดมาได้เสด็จพระราชดำเนินแทนพระองค์พระบาทสมเด็จพระเจ้าอยู่หัวรัชกาลที่ ๙</a:t>
            </a:r>
            <a:endParaRPr lang="th-TH" sz="4000" b="1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62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0"/>
          <p:cNvSpPr/>
          <p:nvPr/>
        </p:nvSpPr>
        <p:spPr>
          <a:xfrm>
            <a:off x="715201" y="1988840"/>
            <a:ext cx="8062774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สมเด็จพระเจ้าอยู่หัวมหาวชิราลงกรณ บดินทรเทพยวรางกูร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มี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พระมหา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กรุณาธิคุณ   ในด้านการศึกษา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ของเยาวชนทุก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ระดับ</a:t>
            </a:r>
          </a:p>
        </p:txBody>
      </p:sp>
      <p:sp>
        <p:nvSpPr>
          <p:cNvPr id="27" name="Rectangle 10"/>
          <p:cNvSpPr/>
          <p:nvPr/>
        </p:nvSpPr>
        <p:spPr>
          <a:xfrm>
            <a:off x="715201" y="3091910"/>
            <a:ext cx="8062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ทรงมีพระราชประสงค์ที่จะกระจายการศึกษาไปสู่ท้องถิ่นที่ห่างไกล เพื่อให้เยาวชนได้มีโอกาสรับการศึกษาอย่างทั่วถึง ได้ทรงพระราชทานพระราชทรัพย์ส่วนพระองค์สนับสนุนให้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กระทรวงศึกษาธิการจัดสร้าง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โรงเรียนในท้องถิ่นทุรกันดาร ๖ โรงเรียน</a:t>
            </a:r>
          </a:p>
        </p:txBody>
      </p:sp>
      <p:pic>
        <p:nvPicPr>
          <p:cNvPr id="16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ศึกษา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2630007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2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/>
          <p:nvPr/>
        </p:nvSpPr>
        <p:spPr>
          <a:xfrm>
            <a:off x="715201" y="1988840"/>
            <a:ext cx="8062774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ด้วย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พระราชปณิธานที่จะให้โอกาสแก่เยาวชนที่มีฐานะยากจน มีความประพฤติ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ดีให้ได้ รับการศึกษา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อย่างต่อเนื่องจนสำเร็จการศึกษาในระดับปริญญาตรี จึงทรงมีพระราชดำริให้จัดตั้งมูลนิธิทุนการศึกษาพระราชทานสมเด็จพระบรมโอรสาธิราชฯ สยามมกุฎราชกุมาร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จัดตั้งขึ้นก่อนมาอยู่ภายใต้</a:t>
            </a:r>
            <a:endParaRPr lang="th-TH" sz="4000" baseline="300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Rectangle 10"/>
          <p:cNvSpPr/>
          <p:nvPr/>
        </p:nvSpPr>
        <p:spPr>
          <a:xfrm>
            <a:off x="715201" y="3912648"/>
            <a:ext cx="8062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สำหรับ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การศึกษาในระดับอุดมศึกษา ได้เสด็จพระราชดำเนินแทนพระองค์พระราชทาน ปริญญาบัตรแก่ผู้สำเร็จการศึกษาจากมหาวิทยาลัยต่างๆ เป็นจำนวนมาก โดยเฉพาะ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มหาวิทยาลัยราช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ภัฏทั้ง ๔๑ แห่งทั่วราชอาณาจักร</a:t>
            </a:r>
          </a:p>
        </p:txBody>
      </p:sp>
      <p:pic>
        <p:nvPicPr>
          <p:cNvPr id="19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ศึกษา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2630007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14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2784387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Administrator\Desktop\0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88" y="1988839"/>
            <a:ext cx="5893224" cy="383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Administrator\Desktop\000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27" y="5445224"/>
            <a:ext cx="3649746" cy="2841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58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2784387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10"/>
          <p:cNvSpPr/>
          <p:nvPr/>
        </p:nvSpPr>
        <p:spPr>
          <a:xfrm>
            <a:off x="668545" y="2276872"/>
            <a:ext cx="780691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สมเด็จ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พระเจ้าอยู่หัวมหาวชิราลงกรณ บดินทรเทพยวราง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กูร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ได้ทรงบำเพ็ญพระราชกรณียกิจเพื่อส่งเสริมการ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เกษตรกรรม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อันเป็นอาชีพหลักของปวงชนชาว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ไทยตลอดมา เมื่อ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ครั้งดำรงพระอิสริยยศสมเด็จพระบรมโอรสาธิราชฯ สยามมงกุฎราชกุมาร ได้เสด็จพระราชดำเนินแทน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พระองค์ไป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การพระ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ราชพิธีพืชมงคล ณ วัดพระศรีรัตนศาสดาราม และในการพระราชพิธีจรด  พระนังคัลแรกนาขวัญ ณ มณฑลพิธีท้อง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สนามหลวง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4235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3534242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Administrator\Desktop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5" y="1988840"/>
            <a:ext cx="68795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Administrator\Desktop\การ์ด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200218"/>
            <a:ext cx="5040560" cy="2593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00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/>
          <p:nvPr/>
        </p:nvSpPr>
        <p:spPr>
          <a:xfrm>
            <a:off x="715199" y="2803226"/>
            <a:ext cx="7961257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สมเด็จพระเจ้าอยู่หัวมหาวชิราลงกรณ บดินทรเทพยวรางกูร มีพระปรีชาสามารถ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ด้านการ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ประพันธ์ ทั้งร้อยแก้วและร้อยกรอง ทรงใช้ภาษาเรียบง่าย ตรงไปตรงมา สื่อสารให้ผู้อ่าน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เข้าใจ ดัง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ตัวอย่างข้อความในภาพฝีพระหัตถ์พระราชทาน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แก่ประชาชน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เพื่อทรงแสดงพระราชปณิธานการจัดกิจกรรมปั่นจักรยานเฉลิมพระเกียรติเนื่องใน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โอกาสวัน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คล้ายวันเฉลิมพระชนมพรรษา</a:t>
            </a:r>
          </a:p>
        </p:txBody>
      </p:sp>
      <p:pic>
        <p:nvPicPr>
          <p:cNvPr id="15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3534242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Administrator\Desktop\ภาษา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0" y="1988840"/>
            <a:ext cx="2684234" cy="5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235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 descr="C:\Users\Administrator\Desktop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752"/>
            <a:ext cx="3746013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10"/>
          <p:cNvSpPr/>
          <p:nvPr/>
        </p:nvSpPr>
        <p:spPr>
          <a:xfrm>
            <a:off x="1691680" y="198884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หลักการรวมที่จุดเดียว</a:t>
            </a:r>
          </a:p>
        </p:txBody>
      </p:sp>
      <p:pic>
        <p:nvPicPr>
          <p:cNvPr id="8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270892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3648853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3" y="4588786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10"/>
          <p:cNvSpPr/>
          <p:nvPr/>
        </p:nvSpPr>
        <p:spPr>
          <a:xfrm>
            <a:off x="1691680" y="2928653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หลักการรวมที่จุดเดียว</a:t>
            </a:r>
          </a:p>
        </p:txBody>
      </p:sp>
      <p:sp>
        <p:nvSpPr>
          <p:cNvPr id="70" name="Rectangle 10"/>
          <p:cNvSpPr/>
          <p:nvPr/>
        </p:nvSpPr>
        <p:spPr>
          <a:xfrm>
            <a:off x="1691680" y="3868586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หลักการทำให้ง่าย </a:t>
            </a:r>
          </a:p>
        </p:txBody>
      </p:sp>
      <p:sp>
        <p:nvSpPr>
          <p:cNvPr id="74" name="Rectangle 10"/>
          <p:cNvSpPr/>
          <p:nvPr/>
        </p:nvSpPr>
        <p:spPr>
          <a:xfrm>
            <a:off x="1685318" y="4808519"/>
            <a:ext cx="432684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หลักแห่งความเป็นจริงตามธรรมชาติ</a:t>
            </a:r>
          </a:p>
        </p:txBody>
      </p:sp>
      <p:pic>
        <p:nvPicPr>
          <p:cNvPr id="77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8987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Administrator\Desktop\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67" y="1951606"/>
            <a:ext cx="240558" cy="2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C:\Users\Administrator\Desktop\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9" y="3831472"/>
            <a:ext cx="278304" cy="2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7" descr="C:\Users\Administrator\Desktop\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49" y="2891539"/>
            <a:ext cx="242476" cy="22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 descr="C:\Users\Administrator\Desktop\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50" y="4763581"/>
            <a:ext cx="253289" cy="22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3" y="5528719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"/>
          <p:cNvSpPr/>
          <p:nvPr/>
        </p:nvSpPr>
        <p:spPr>
          <a:xfrm>
            <a:off x="1685319" y="5748452"/>
            <a:ext cx="288668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หลักการขาดทุนคือกำไร</a:t>
            </a:r>
          </a:p>
        </p:txBody>
      </p:sp>
      <p:pic>
        <p:nvPicPr>
          <p:cNvPr id="110" name="Picture 9" descr="C:\Users\Administrator\Desktop\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9" y="5709028"/>
            <a:ext cx="251330" cy="21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773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1" grpId="0"/>
      <p:bldP spid="70" grpId="0"/>
      <p:bldP spid="74" grpId="0"/>
      <p:bldP spid="10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3534242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Administrator\Desktop\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7" y="1988840"/>
            <a:ext cx="5580186" cy="376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48" y="4621034"/>
            <a:ext cx="4838105" cy="968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243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3534242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3315"/>
            <a:ext cx="5760640" cy="355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Administrator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1" y="4703583"/>
            <a:ext cx="4680519" cy="7416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50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/>
          <p:nvPr/>
        </p:nvSpPr>
        <p:spPr>
          <a:xfrm>
            <a:off x="317628" y="2276871"/>
            <a:ext cx="8508745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สมเด็จพระเจ้าอยู่หัวมหาวชิราลงกรณ บดินทรเทพยวรางกูร ทรงสนพระราชหฤทัย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ทางด้าน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ดนตรีตั้งแต่ทรงพระเยาว์ ทรงดนตรีร่วมกับพระบาทสมเด็จพระปรมินทรมหาภูมิ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พลอดุลย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เดชหลายครั้ง ทรงสนับสนุนกิจกรรมของหน่วยงาน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ต่างๆ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และทรงรับวงดุริยางค์ซิมโฟนี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กรุงเทพไว้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ในพระอุปถัมภ์ ในชื่อว่า </a:t>
            </a:r>
            <a:r>
              <a:rPr lang="th-TH" sz="4000" b="1" baseline="30000" dirty="0">
                <a:latin typeface="TH Sarabun New" pitchFamily="34" charset="-34"/>
                <a:cs typeface="TH Sarabun New" pitchFamily="34" charset="-34"/>
              </a:rPr>
              <a:t>“มูลนิธิวงดุริยางค์ซิมโฟนีกรุงเทพในพระราชูปถัมภ์สมเด็จพระบรมโอรสาธิ</a:t>
            </a:r>
            <a:r>
              <a:rPr lang="th-TH" sz="4000" b="1" baseline="30000" dirty="0" smtClean="0">
                <a:latin typeface="TH Sarabun New" pitchFamily="34" charset="-34"/>
                <a:cs typeface="TH Sarabun New" pitchFamily="34" charset="-34"/>
              </a:rPr>
              <a:t>ราชฯ สยาม</a:t>
            </a:r>
            <a:r>
              <a:rPr lang="th-TH" sz="4000" b="1" baseline="30000" dirty="0">
                <a:latin typeface="TH Sarabun New" pitchFamily="34" charset="-34"/>
                <a:cs typeface="TH Sarabun New" pitchFamily="34" charset="-34"/>
              </a:rPr>
              <a:t>มกุฎราชกุมาร</a:t>
            </a:r>
            <a:r>
              <a:rPr lang="th-TH" sz="4000" b="1" baseline="30000" dirty="0" smtClean="0">
                <a:latin typeface="TH Sarabun New" pitchFamily="34" charset="-34"/>
                <a:cs typeface="TH Sarabun New" pitchFamily="34" charset="-34"/>
              </a:rPr>
              <a:t>”</a:t>
            </a:r>
            <a:endParaRPr lang="th-TH" sz="4000" b="1" baseline="30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6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ดนตรี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1902205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019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Administrator\Desktop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9"/>
            <a:ext cx="8760265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ดนตรี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3003"/>
            <a:ext cx="1902205" cy="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Administrator\Desktop\ตรี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204864"/>
            <a:ext cx="5760641" cy="32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dministrator\Desktop\ดน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41168"/>
            <a:ext cx="5040560" cy="3860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20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C:\Users\Administrator\Desktop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Administrator\Desktop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53882"/>
            <a:ext cx="6108370" cy="409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Desktop\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82" y="6358336"/>
            <a:ext cx="685966" cy="1300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10"/>
          <p:cNvSpPr/>
          <p:nvPr/>
        </p:nvSpPr>
        <p:spPr>
          <a:xfrm>
            <a:off x="1691680" y="1988840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โครงการฝนหลวง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1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8987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8" y="198884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228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Users\Administrator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0"/>
          <p:cNvSpPr/>
          <p:nvPr/>
        </p:nvSpPr>
        <p:spPr>
          <a:xfrm>
            <a:off x="2570067" y="2704238"/>
            <a:ext cx="200193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น้ำดีไล่น้ำเสีย </a:t>
            </a:r>
          </a:p>
        </p:txBody>
      </p:sp>
      <p:pic>
        <p:nvPicPr>
          <p:cNvPr id="42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10"/>
          <p:cNvSpPr/>
          <p:nvPr/>
        </p:nvSpPr>
        <p:spPr>
          <a:xfrm>
            <a:off x="2570067" y="3208294"/>
            <a:ext cx="200193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ไตธรรมชาติ</a:t>
            </a:r>
          </a:p>
        </p:txBody>
      </p:sp>
      <p:pic>
        <p:nvPicPr>
          <p:cNvPr id="45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45024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10"/>
          <p:cNvSpPr/>
          <p:nvPr/>
        </p:nvSpPr>
        <p:spPr>
          <a:xfrm>
            <a:off x="2570067" y="3712350"/>
            <a:ext cx="200193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กังหันน้ำชัยพัฒนา</a:t>
            </a:r>
          </a:p>
        </p:txBody>
      </p:sp>
      <p:pic>
        <p:nvPicPr>
          <p:cNvPr id="48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1768986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1" y="1973841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0"/>
          <p:cNvSpPr/>
          <p:nvPr/>
        </p:nvSpPr>
        <p:spPr>
          <a:xfrm>
            <a:off x="1691680" y="198884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โครงการแก้ไขปัญหาน้ำเสีย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124" name="Picture 4" descr="C:\Users\Administrator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85" y="4281832"/>
            <a:ext cx="6265231" cy="21496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dministrator\Desktop\กัง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6164719"/>
            <a:ext cx="1080119" cy="190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5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6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Users\Administrator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1691680" y="1981742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โครงการแก้มลิง</a:t>
            </a:r>
          </a:p>
        </p:txBody>
      </p:sp>
      <p:pic>
        <p:nvPicPr>
          <p:cNvPr id="32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" y="1768985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เลขเวยส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0" y="1980635"/>
            <a:ext cx="216196" cy="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ลิง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4320480" cy="30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esktop\กัง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5373216"/>
            <a:ext cx="1440159" cy="2541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547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Administrator\Desktop\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4320480" cy="30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Users\Administrator\Desktop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1691680" y="1988840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โครงการแกล้งดิน</a:t>
            </a:r>
          </a:p>
        </p:txBody>
      </p:sp>
      <p:pic>
        <p:nvPicPr>
          <p:cNvPr id="28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3" y="1768985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เลขเวยส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49" y="1944810"/>
            <a:ext cx="24055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istrator\Desktop\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08" y="5426193"/>
            <a:ext cx="1406774" cy="205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03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Administrator\Desktop\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1"/>
            <a:ext cx="4320479" cy="30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Users\Administrator\Desktop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" y="548678"/>
            <a:ext cx="8760270" cy="8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582752"/>
            <a:ext cx="4291017" cy="8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1691680" y="1988840"/>
            <a:ext cx="21602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โครงการหญ้าแฝก</a:t>
            </a:r>
          </a:p>
        </p:txBody>
      </p:sp>
      <p:pic>
        <p:nvPicPr>
          <p:cNvPr id="32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1768984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32" y="1951603"/>
            <a:ext cx="240558" cy="2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แฝก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95" y="5407102"/>
            <a:ext cx="1433385" cy="25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346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1652</Words>
  <Application>Microsoft Office PowerPoint</Application>
  <PresentationFormat>นำเสนอทางหน้าจอ (4:3)</PresentationFormat>
  <Paragraphs>71</Paragraphs>
  <Slides>43</Slides>
  <Notes>43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43</vt:i4>
      </vt:variant>
    </vt:vector>
  </HeadingPairs>
  <TitlesOfParts>
    <vt:vector size="44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168</cp:revision>
  <dcterms:created xsi:type="dcterms:W3CDTF">2017-07-05T08:20:05Z</dcterms:created>
  <dcterms:modified xsi:type="dcterms:W3CDTF">2017-10-16T10:52:38Z</dcterms:modified>
</cp:coreProperties>
</file>