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1" r:id="rId14"/>
    <p:sldId id="272" r:id="rId15"/>
    <p:sldId id="257" r:id="rId16"/>
  </p:sldIdLst>
  <p:sldSz cx="12190413" cy="6858000"/>
  <p:notesSz cx="9144000" cy="6858000"/>
  <p:embeddedFontLst>
    <p:embeddedFont>
      <p:font typeface="LilyUPC" pitchFamily="34" charset="-34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Kanit" charset="-34"/>
      <p:regular r:id="rId25"/>
      <p:italic r:id="rId26"/>
    </p:embeddedFont>
    <p:embeddedFont>
      <p:font typeface="Kanit Light" charset="-34"/>
      <p:regular r:id="rId27"/>
      <p:italic r:id="rId28"/>
    </p:embeddedFont>
    <p:embeddedFont>
      <p:font typeface="Cordia New" pitchFamily="34" charset="-34"/>
      <p:regular r:id="rId29"/>
      <p:bold r:id="rId30"/>
      <p:italic r:id="rId31"/>
      <p:boldItalic r:id="rId3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FF9933"/>
    <a:srgbClr val="F2F2F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396" y="-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1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563" y="3886200"/>
            <a:ext cx="853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521" y="274640"/>
            <a:ext cx="8025355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6794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2563" y="1535113"/>
            <a:ext cx="5388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2563" y="2174875"/>
            <a:ext cx="5388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114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407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407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407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46C33-2A0D-499C-8DCD-E7D5F2043AE0}" type="datetimeFigureOut">
              <a:rPr lang="th-TH" smtClean="0"/>
              <a:t>30/05/62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6462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EC0ED-D74B-4D34-BF2C-3F80784F1E5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กลุ่ม 45"/>
          <p:cNvGrpSpPr/>
          <p:nvPr/>
        </p:nvGrpSpPr>
        <p:grpSpPr>
          <a:xfrm>
            <a:off x="-691404" y="0"/>
            <a:ext cx="12881818" cy="7158026"/>
            <a:chOff x="-691404" y="0"/>
            <a:chExt cx="12881818" cy="7158026"/>
          </a:xfrm>
        </p:grpSpPr>
        <p:sp>
          <p:nvSpPr>
            <p:cNvPr id="4" name="Rectangle 4"/>
            <p:cNvSpPr/>
            <p:nvPr/>
          </p:nvSpPr>
          <p:spPr>
            <a:xfrm>
              <a:off x="0" y="0"/>
              <a:ext cx="12190413" cy="6858000"/>
            </a:xfrm>
            <a:prstGeom prst="rect">
              <a:avLst/>
            </a:prstGeom>
            <a:gradFill flip="none" rotWithShape="1">
              <a:gsLst>
                <a:gs pos="0">
                  <a:srgbClr val="065D66"/>
                </a:gs>
                <a:gs pos="100000">
                  <a:srgbClr val="25416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8" name="กลุ่ม 27"/>
            <p:cNvGrpSpPr/>
            <p:nvPr/>
          </p:nvGrpSpPr>
          <p:grpSpPr>
            <a:xfrm>
              <a:off x="-691404" y="3286124"/>
              <a:ext cx="12881818" cy="3871902"/>
              <a:chOff x="-571536" y="3286124"/>
              <a:chExt cx="10840335" cy="3871902"/>
            </a:xfrm>
          </p:grpSpPr>
          <p:pic>
            <p:nvPicPr>
              <p:cNvPr id="11284" name="Picture 20" descr="Related image"/>
              <p:cNvPicPr>
                <a:picLocks noChangeAspect="1" noChangeArrowheads="1"/>
              </p:cNvPicPr>
              <p:nvPr/>
            </p:nvPicPr>
            <p:blipFill>
              <a:blip r:embed="rId2"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-571536" y="3929089"/>
                <a:ext cx="2432623" cy="2928911"/>
              </a:xfrm>
              <a:prstGeom prst="rect">
                <a:avLst/>
              </a:prstGeom>
              <a:noFill/>
            </p:spPr>
          </p:pic>
          <p:grpSp>
            <p:nvGrpSpPr>
              <p:cNvPr id="21" name="กลุ่ม 20"/>
              <p:cNvGrpSpPr/>
              <p:nvPr/>
            </p:nvGrpSpPr>
            <p:grpSpPr>
              <a:xfrm>
                <a:off x="7349154" y="4143380"/>
                <a:ext cx="2919645" cy="2714620"/>
                <a:chOff x="1714480" y="642917"/>
                <a:chExt cx="4520707" cy="3429001"/>
              </a:xfrm>
            </p:grpSpPr>
            <p:sp>
              <p:nvSpPr>
                <p:cNvPr id="20" name="สี่เหลี่ยมคางหมู 19"/>
                <p:cNvSpPr/>
                <p:nvPr/>
              </p:nvSpPr>
              <p:spPr>
                <a:xfrm>
                  <a:off x="1714480" y="3214686"/>
                  <a:ext cx="2643206" cy="571504"/>
                </a:xfrm>
                <a:prstGeom prst="trapezoid">
                  <a:avLst>
                    <a:gd name="adj" fmla="val 8468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11286" name="Picture 22" descr="Related image"/>
                <p:cNvPicPr>
                  <a:picLocks noChangeAspect="1" noChangeArrowheads="1"/>
                </p:cNvPicPr>
                <p:nvPr/>
              </p:nvPicPr>
              <p:blipFill>
                <a:blip r:embed="rId3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2806187" y="642917"/>
                  <a:ext cx="3429000" cy="342900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1290" name="Picture 26" descr="Image result for thailand icon 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17564" y="3286124"/>
                <a:ext cx="4460400" cy="3571876"/>
              </a:xfrm>
              <a:prstGeom prst="rect">
                <a:avLst/>
              </a:prstGeom>
              <a:noFill/>
            </p:spPr>
          </p:pic>
          <p:grpSp>
            <p:nvGrpSpPr>
              <p:cNvPr id="27" name="กลุ่ม 26"/>
              <p:cNvGrpSpPr/>
              <p:nvPr/>
            </p:nvGrpSpPr>
            <p:grpSpPr>
              <a:xfrm>
                <a:off x="-32" y="4475256"/>
                <a:ext cx="9144032" cy="2382744"/>
                <a:chOff x="-32" y="4475256"/>
                <a:chExt cx="9144032" cy="2382744"/>
              </a:xfrm>
            </p:grpSpPr>
            <p:pic>
              <p:nvPicPr>
                <p:cNvPr id="11274" name="Picture 10" descr="Related image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r="33593"/>
                <a:stretch>
                  <a:fillRect/>
                </a:stretch>
              </p:blipFill>
              <p:spPr bwMode="auto">
                <a:xfrm>
                  <a:off x="-32" y="4773102"/>
                  <a:ext cx="6072230" cy="20848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0" descr="Related image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36329" r="33593"/>
                <a:stretch>
                  <a:fillRect/>
                </a:stretch>
              </p:blipFill>
              <p:spPr bwMode="auto">
                <a:xfrm>
                  <a:off x="6000760" y="4475256"/>
                  <a:ext cx="3143240" cy="238274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1292" name="Picture 28" descr="Related image"/>
              <p:cNvPicPr>
                <a:picLocks noChangeAspect="1" noChangeArrowheads="1"/>
              </p:cNvPicPr>
              <p:nvPr/>
            </p:nvPicPr>
            <p:blipFill>
              <a:blip r:embed="rId6">
                <a:biLevel thresh="50000"/>
              </a:blip>
              <a:srcRect l="37500" t="66490" r="37500"/>
              <a:stretch>
                <a:fillRect/>
              </a:stretch>
            </p:blipFill>
            <p:spPr bwMode="auto">
              <a:xfrm>
                <a:off x="2073597" y="5000636"/>
                <a:ext cx="1712250" cy="2157390"/>
              </a:xfrm>
              <a:prstGeom prst="rect">
                <a:avLst/>
              </a:prstGeom>
              <a:noFill/>
            </p:spPr>
          </p:pic>
          <p:pic>
            <p:nvPicPr>
              <p:cNvPr id="25" name="Picture 28" descr="Related image"/>
              <p:cNvPicPr>
                <a:picLocks noChangeAspect="1" noChangeArrowheads="1"/>
              </p:cNvPicPr>
              <p:nvPr/>
            </p:nvPicPr>
            <p:blipFill>
              <a:blip r:embed="rId6">
                <a:biLevel thresh="50000"/>
              </a:blip>
              <a:srcRect l="68750" t="33245" r="-2500" b="36170"/>
              <a:stretch>
                <a:fillRect/>
              </a:stretch>
            </p:blipFill>
            <p:spPr bwMode="auto">
              <a:xfrm>
                <a:off x="4085712" y="5929330"/>
                <a:ext cx="1174068" cy="1000132"/>
              </a:xfrm>
              <a:prstGeom prst="rect">
                <a:avLst/>
              </a:prstGeom>
              <a:noFill/>
            </p:spPr>
          </p:pic>
        </p:grpSp>
        <p:pic>
          <p:nvPicPr>
            <p:cNvPr id="45" name="Picture 10" descr="Related image"/>
            <p:cNvPicPr>
              <a:picLocks noChangeAspect="1" noChangeArrowheads="1"/>
            </p:cNvPicPr>
            <p:nvPr/>
          </p:nvPicPr>
          <p:blipFill>
            <a:blip r:embed="rId5"/>
            <a:srcRect r="85982"/>
            <a:stretch>
              <a:fillRect/>
            </a:stretch>
          </p:blipFill>
          <p:spPr bwMode="auto">
            <a:xfrm>
              <a:off x="10667238" y="4773102"/>
              <a:ext cx="1523175" cy="2084898"/>
            </a:xfrm>
            <a:prstGeom prst="rect">
              <a:avLst/>
            </a:prstGeom>
            <a:noFill/>
          </p:spPr>
        </p:pic>
      </p:grpSp>
      <p:sp>
        <p:nvSpPr>
          <p:cNvPr id="11276" name="AutoShape 12" descr="Related image"/>
          <p:cNvSpPr>
            <a:spLocks noChangeAspect="1" noChangeArrowheads="1"/>
          </p:cNvSpPr>
          <p:nvPr/>
        </p:nvSpPr>
        <p:spPr bwMode="auto">
          <a:xfrm>
            <a:off x="253967" y="-212725"/>
            <a:ext cx="406347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278" name="AutoShape 14" descr="Related image"/>
          <p:cNvSpPr>
            <a:spLocks noChangeAspect="1" noChangeArrowheads="1"/>
          </p:cNvSpPr>
          <p:nvPr/>
        </p:nvSpPr>
        <p:spPr bwMode="auto">
          <a:xfrm>
            <a:off x="253967" y="-212725"/>
            <a:ext cx="406347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380996" y="785794"/>
            <a:ext cx="121904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สังคมไทย ปัญหาสังคมไทย </a:t>
            </a:r>
          </a:p>
          <a:p>
            <a:r>
              <a:rPr lang="th-T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คุณธรรม จริยธรรม และค่านิยม</a:t>
            </a:r>
          </a:p>
          <a:p>
            <a:r>
              <a:rPr lang="th-TH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ที่ควรปลูกฝังในสังคมไทย</a:t>
            </a:r>
            <a:endParaRPr lang="th-TH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9142832" y="0"/>
            <a:ext cx="2285718" cy="1428736"/>
            <a:chOff x="6858016" y="0"/>
            <a:chExt cx="1714512" cy="1428736"/>
          </a:xfrm>
        </p:grpSpPr>
        <p:sp>
          <p:nvSpPr>
            <p:cNvPr id="30" name="ตัดมุมสี่เหลี่ยมหนึ่งมุม 29"/>
            <p:cNvSpPr/>
            <p:nvPr/>
          </p:nvSpPr>
          <p:spPr>
            <a:xfrm rot="10800000" flipH="1">
              <a:off x="6858016" y="0"/>
              <a:ext cx="1714512" cy="1428736"/>
            </a:xfrm>
            <a:prstGeom prst="snip1Rect">
              <a:avLst>
                <a:gd name="adj" fmla="val 3118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ามเหลี่ยมหน้าจั่ว 30"/>
            <p:cNvSpPr/>
            <p:nvPr/>
          </p:nvSpPr>
          <p:spPr>
            <a:xfrm rot="10800000">
              <a:off x="8104061" y="1002669"/>
              <a:ext cx="468467" cy="426067"/>
            </a:xfrm>
            <a:prstGeom prst="triangle">
              <a:avLst>
                <a:gd name="adj" fmla="val 92334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34" name="ตัวเชื่อมต่อตรง 33"/>
          <p:cNvCxnSpPr/>
          <p:nvPr/>
        </p:nvCxnSpPr>
        <p:spPr>
          <a:xfrm>
            <a:off x="9428546" y="928670"/>
            <a:ext cx="1809527" cy="167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571387" y="2928936"/>
            <a:ext cx="10285733" cy="952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สี่เหลี่ยมผืนผ้า 38"/>
          <p:cNvSpPr/>
          <p:nvPr/>
        </p:nvSpPr>
        <p:spPr>
          <a:xfrm>
            <a:off x="1714246" y="3214686"/>
            <a:ext cx="159614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สังคมไทย</a:t>
            </a:r>
            <a:endParaRPr lang="th-TH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1714246" y="3857628"/>
            <a:ext cx="512374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ปัญหาสังคมไทย และแนวทางแก้ไข</a:t>
            </a:r>
            <a:endParaRPr lang="th-TH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1714247" y="4477416"/>
            <a:ext cx="304498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คุณธรรม จริยธรรม</a:t>
            </a:r>
            <a:endParaRPr lang="th-TH" dirty="0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1714247" y="5143512"/>
            <a:ext cx="122464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ค่านิยม</a:t>
            </a:r>
            <a:endParaRPr lang="th-TH" dirty="0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9238069" y="285728"/>
            <a:ext cx="158806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บทที่ 2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/>
        </p:nvSpPr>
        <p:spPr>
          <a:xfrm flipV="1">
            <a:off x="-141649" y="676346"/>
            <a:ext cx="12528012" cy="467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0"/>
          <p:cNvSpPr/>
          <p:nvPr/>
        </p:nvSpPr>
        <p:spPr>
          <a:xfrm>
            <a:off x="-141649" y="1207"/>
            <a:ext cx="12528012" cy="681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3"/>
          <p:cNvSpPr/>
          <p:nvPr/>
        </p:nvSpPr>
        <p:spPr>
          <a:xfrm>
            <a:off x="0" y="71414"/>
            <a:ext cx="1219041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ปัญหาความห่างเหินในครอบครัว และปัญหาสังคมก้มหน้า</a:t>
            </a:r>
            <a:endParaRPr lang="en-US" sz="3200" dirty="0" smtClean="0">
              <a:solidFill>
                <a:schemeClr val="bg1"/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08794" y="709284"/>
            <a:ext cx="1054299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เกิดความห่างเหินทางความสัมพันธ์ ขาดปฏิสัมพันธ์ระหว่างบุคคล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210890" y="2053143"/>
            <a:ext cx="446449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อิทธิพลการใช้โทรศัพท์มือถือ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อิน</a:t>
            </a:r>
            <a:r>
              <a:rPr lang="th-TH" dirty="0" err="1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เทอร์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เนต และคอมพิวเตอร์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8" name="สี่เหลี่ยมมุมมน 28"/>
          <p:cNvSpPr/>
          <p:nvPr/>
        </p:nvSpPr>
        <p:spPr>
          <a:xfrm>
            <a:off x="210890" y="1359266"/>
            <a:ext cx="1872208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550589" y="1358264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สาเหตุ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มุมมน 28"/>
          <p:cNvSpPr/>
          <p:nvPr/>
        </p:nvSpPr>
        <p:spPr>
          <a:xfrm>
            <a:off x="4943487" y="1355728"/>
            <a:ext cx="4551812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5231519" y="1387674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แนวทางในการแก้ปัญหา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4675386" y="2039991"/>
            <a:ext cx="763902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สมาชิกในบ้านต้องมีข้อตกลงในการใช้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13" name="ตัวเชื่อมต่อตรง 36"/>
          <p:cNvCxnSpPr/>
          <p:nvPr/>
        </p:nvCxnSpPr>
        <p:spPr>
          <a:xfrm>
            <a:off x="4584165" y="1624608"/>
            <a:ext cx="0" cy="190369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/>
          <p:nvPr/>
        </p:nvSpPr>
        <p:spPr>
          <a:xfrm>
            <a:off x="4655046" y="2593272"/>
            <a:ext cx="815919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2. </a:t>
            </a: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สมาชิกในบ้านทำกิจกรรมร่วมกันอย่างน้อยสัปดาห์ละ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 </a:t>
            </a: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ครั้ง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16" name="Rectangle 21"/>
          <p:cNvSpPr/>
          <p:nvPr/>
        </p:nvSpPr>
        <p:spPr>
          <a:xfrm flipV="1">
            <a:off x="-169490" y="3893203"/>
            <a:ext cx="12528012" cy="467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20"/>
          <p:cNvSpPr/>
          <p:nvPr/>
        </p:nvSpPr>
        <p:spPr>
          <a:xfrm>
            <a:off x="-169490" y="3218064"/>
            <a:ext cx="12528012" cy="681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3"/>
          <p:cNvSpPr/>
          <p:nvPr/>
        </p:nvSpPr>
        <p:spPr>
          <a:xfrm>
            <a:off x="-27841" y="3288271"/>
            <a:ext cx="1219041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ปัญหาแม่วัยใส ท้องไม่พร้อม</a:t>
            </a:r>
            <a:endParaRPr lang="en-US" sz="3200" dirty="0" smtClean="0">
              <a:solidFill>
                <a:schemeClr val="bg1"/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2529417" y="3926141"/>
            <a:ext cx="985694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การทำแท้งเถื่อน ทำให้เสี่ยงต่อการเสียชีวิต เด็กที่เกิดมาขาดคุณภาพชีวิตที่ดี 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5657029" y="4575046"/>
            <a:ext cx="6533384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ขาดความรับผิดชอบ และขาดความรู้ในการป้องกัน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3" name="สี่เหลี่ยมมุมมน 28"/>
          <p:cNvSpPr/>
          <p:nvPr/>
        </p:nvSpPr>
        <p:spPr>
          <a:xfrm>
            <a:off x="3580809" y="4538115"/>
            <a:ext cx="1872208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3868841" y="4567485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สาเหตุ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ตัวเชื่อมต่อตรง 36"/>
          <p:cNvCxnSpPr/>
          <p:nvPr/>
        </p:nvCxnSpPr>
        <p:spPr>
          <a:xfrm>
            <a:off x="3850143" y="5278633"/>
            <a:ext cx="8389519" cy="777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มุมมน 28"/>
          <p:cNvSpPr/>
          <p:nvPr/>
        </p:nvSpPr>
        <p:spPr>
          <a:xfrm>
            <a:off x="3563991" y="5402273"/>
            <a:ext cx="4551812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3852023" y="5434219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แนวทางในการแก้ปัญหา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4"/>
          <p:cNvSpPr/>
          <p:nvPr/>
        </p:nvSpPr>
        <p:spPr>
          <a:xfrm>
            <a:off x="4467092" y="5978337"/>
            <a:ext cx="763902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ให้ความรู้เกี่ยวกับการป้องกันและแก้ไขปัญหา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77" l="26010" r="79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85" r="19779"/>
          <a:stretch/>
        </p:blipFill>
        <p:spPr>
          <a:xfrm flipH="1">
            <a:off x="463428" y="3411714"/>
            <a:ext cx="2065990" cy="34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10" grpId="0" animBg="1"/>
      <p:bldP spid="12" grpId="0"/>
      <p:bldP spid="20" grpId="0"/>
      <p:bldP spid="16" grpId="0" animBg="1"/>
      <p:bldP spid="17" grpId="0" animBg="1"/>
      <p:bldP spid="18" grpId="0"/>
      <p:bldP spid="19" grpId="0"/>
      <p:bldP spid="22" grpId="0"/>
      <p:bldP spid="23" grpId="0" animBg="1"/>
      <p:bldP spid="26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กลุ่ม 45"/>
          <p:cNvGrpSpPr/>
          <p:nvPr/>
        </p:nvGrpSpPr>
        <p:grpSpPr>
          <a:xfrm>
            <a:off x="-691404" y="0"/>
            <a:ext cx="12881818" cy="7158026"/>
            <a:chOff x="-691404" y="0"/>
            <a:chExt cx="12881818" cy="7158026"/>
          </a:xfrm>
        </p:grpSpPr>
        <p:sp>
          <p:nvSpPr>
            <p:cNvPr id="4" name="Rectangle 4"/>
            <p:cNvSpPr/>
            <p:nvPr/>
          </p:nvSpPr>
          <p:spPr>
            <a:xfrm>
              <a:off x="0" y="0"/>
              <a:ext cx="12190413" cy="6858000"/>
            </a:xfrm>
            <a:prstGeom prst="rect">
              <a:avLst/>
            </a:prstGeom>
            <a:gradFill flip="none" rotWithShape="1">
              <a:gsLst>
                <a:gs pos="0">
                  <a:srgbClr val="065D66"/>
                </a:gs>
                <a:gs pos="100000">
                  <a:srgbClr val="25416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8" name="กลุ่ม 27"/>
            <p:cNvGrpSpPr/>
            <p:nvPr/>
          </p:nvGrpSpPr>
          <p:grpSpPr>
            <a:xfrm>
              <a:off x="-691404" y="3286124"/>
              <a:ext cx="12881818" cy="3871902"/>
              <a:chOff x="-571536" y="3286124"/>
              <a:chExt cx="10840335" cy="3871902"/>
            </a:xfrm>
          </p:grpSpPr>
          <p:pic>
            <p:nvPicPr>
              <p:cNvPr id="11284" name="Picture 20" descr="Related image"/>
              <p:cNvPicPr>
                <a:picLocks noChangeAspect="1" noChangeArrowheads="1"/>
              </p:cNvPicPr>
              <p:nvPr/>
            </p:nvPicPr>
            <p:blipFill>
              <a:blip r:embed="rId2"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-571536" y="3929089"/>
                <a:ext cx="2432623" cy="2928911"/>
              </a:xfrm>
              <a:prstGeom prst="rect">
                <a:avLst/>
              </a:prstGeom>
              <a:noFill/>
            </p:spPr>
          </p:pic>
          <p:grpSp>
            <p:nvGrpSpPr>
              <p:cNvPr id="21" name="กลุ่ม 20"/>
              <p:cNvGrpSpPr/>
              <p:nvPr/>
            </p:nvGrpSpPr>
            <p:grpSpPr>
              <a:xfrm>
                <a:off x="7349154" y="4143380"/>
                <a:ext cx="2919645" cy="2714620"/>
                <a:chOff x="1714480" y="642917"/>
                <a:chExt cx="4520707" cy="3429001"/>
              </a:xfrm>
            </p:grpSpPr>
            <p:sp>
              <p:nvSpPr>
                <p:cNvPr id="20" name="สี่เหลี่ยมคางหมู 19"/>
                <p:cNvSpPr/>
                <p:nvPr/>
              </p:nvSpPr>
              <p:spPr>
                <a:xfrm>
                  <a:off x="1714480" y="3214686"/>
                  <a:ext cx="2643206" cy="571504"/>
                </a:xfrm>
                <a:prstGeom prst="trapezoid">
                  <a:avLst>
                    <a:gd name="adj" fmla="val 84683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11286" name="Picture 22" descr="Related image"/>
                <p:cNvPicPr>
                  <a:picLocks noChangeAspect="1" noChangeArrowheads="1"/>
                </p:cNvPicPr>
                <p:nvPr/>
              </p:nvPicPr>
              <p:blipFill>
                <a:blip r:embed="rId3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2806187" y="642917"/>
                  <a:ext cx="3429000" cy="342900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1290" name="Picture 26" descr="Image result for thailand icon 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17564" y="3286124"/>
                <a:ext cx="4460400" cy="3571876"/>
              </a:xfrm>
              <a:prstGeom prst="rect">
                <a:avLst/>
              </a:prstGeom>
              <a:noFill/>
            </p:spPr>
          </p:pic>
          <p:grpSp>
            <p:nvGrpSpPr>
              <p:cNvPr id="27" name="กลุ่ม 26"/>
              <p:cNvGrpSpPr/>
              <p:nvPr/>
            </p:nvGrpSpPr>
            <p:grpSpPr>
              <a:xfrm>
                <a:off x="-32" y="4475256"/>
                <a:ext cx="9144032" cy="2382744"/>
                <a:chOff x="-32" y="4475256"/>
                <a:chExt cx="9144032" cy="2382744"/>
              </a:xfrm>
            </p:grpSpPr>
            <p:pic>
              <p:nvPicPr>
                <p:cNvPr id="11274" name="Picture 10" descr="Related image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r="33593"/>
                <a:stretch>
                  <a:fillRect/>
                </a:stretch>
              </p:blipFill>
              <p:spPr bwMode="auto">
                <a:xfrm>
                  <a:off x="-32" y="4773102"/>
                  <a:ext cx="6072230" cy="2084898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0" descr="Related image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36329" r="33593"/>
                <a:stretch>
                  <a:fillRect/>
                </a:stretch>
              </p:blipFill>
              <p:spPr bwMode="auto">
                <a:xfrm>
                  <a:off x="6000760" y="4475256"/>
                  <a:ext cx="3143240" cy="238274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1292" name="Picture 28" descr="Related image"/>
              <p:cNvPicPr>
                <a:picLocks noChangeAspect="1" noChangeArrowheads="1"/>
              </p:cNvPicPr>
              <p:nvPr/>
            </p:nvPicPr>
            <p:blipFill>
              <a:blip r:embed="rId6">
                <a:biLevel thresh="50000"/>
              </a:blip>
              <a:srcRect l="37500" t="66490" r="37500"/>
              <a:stretch>
                <a:fillRect/>
              </a:stretch>
            </p:blipFill>
            <p:spPr bwMode="auto">
              <a:xfrm>
                <a:off x="2073597" y="5000636"/>
                <a:ext cx="1712250" cy="2157390"/>
              </a:xfrm>
              <a:prstGeom prst="rect">
                <a:avLst/>
              </a:prstGeom>
              <a:noFill/>
            </p:spPr>
          </p:pic>
          <p:pic>
            <p:nvPicPr>
              <p:cNvPr id="25" name="Picture 28" descr="Related image"/>
              <p:cNvPicPr>
                <a:picLocks noChangeAspect="1" noChangeArrowheads="1"/>
              </p:cNvPicPr>
              <p:nvPr/>
            </p:nvPicPr>
            <p:blipFill>
              <a:blip r:embed="rId6">
                <a:biLevel thresh="50000"/>
              </a:blip>
              <a:srcRect l="68750" t="33245" r="-2500" b="36170"/>
              <a:stretch>
                <a:fillRect/>
              </a:stretch>
            </p:blipFill>
            <p:spPr bwMode="auto">
              <a:xfrm>
                <a:off x="4085712" y="5929330"/>
                <a:ext cx="1174068" cy="1000132"/>
              </a:xfrm>
              <a:prstGeom prst="rect">
                <a:avLst/>
              </a:prstGeom>
              <a:noFill/>
            </p:spPr>
          </p:pic>
        </p:grpSp>
        <p:pic>
          <p:nvPicPr>
            <p:cNvPr id="45" name="Picture 10" descr="Related image"/>
            <p:cNvPicPr>
              <a:picLocks noChangeAspect="1" noChangeArrowheads="1"/>
            </p:cNvPicPr>
            <p:nvPr/>
          </p:nvPicPr>
          <p:blipFill>
            <a:blip r:embed="rId5"/>
            <a:srcRect r="85982"/>
            <a:stretch>
              <a:fillRect/>
            </a:stretch>
          </p:blipFill>
          <p:spPr bwMode="auto">
            <a:xfrm>
              <a:off x="10667238" y="4773102"/>
              <a:ext cx="1523175" cy="2084898"/>
            </a:xfrm>
            <a:prstGeom prst="rect">
              <a:avLst/>
            </a:prstGeom>
            <a:noFill/>
          </p:spPr>
        </p:pic>
      </p:grpSp>
      <p:sp>
        <p:nvSpPr>
          <p:cNvPr id="11276" name="AutoShape 12" descr="Related image"/>
          <p:cNvSpPr>
            <a:spLocks noChangeAspect="1" noChangeArrowheads="1"/>
          </p:cNvSpPr>
          <p:nvPr/>
        </p:nvSpPr>
        <p:spPr bwMode="auto">
          <a:xfrm>
            <a:off x="253967" y="-212725"/>
            <a:ext cx="406347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278" name="AutoShape 14" descr="Related image"/>
          <p:cNvSpPr>
            <a:spLocks noChangeAspect="1" noChangeArrowheads="1"/>
          </p:cNvSpPr>
          <p:nvPr/>
        </p:nvSpPr>
        <p:spPr bwMode="auto">
          <a:xfrm>
            <a:off x="253967" y="-212725"/>
            <a:ext cx="406347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380997" y="785794"/>
            <a:ext cx="11186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คุณธรรม จริยธรรม</a:t>
            </a:r>
            <a:endParaRPr lang="th-TH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ตัวเชื่อมต่อตรง 36"/>
          <p:cNvCxnSpPr/>
          <p:nvPr/>
        </p:nvCxnSpPr>
        <p:spPr>
          <a:xfrm>
            <a:off x="381505" y="1617145"/>
            <a:ext cx="10285733" cy="952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6217" y="1775565"/>
            <a:ext cx="11141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คุณธรรม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th-TH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สภาพคุณงามความดี เป็นความรู้สึกนึกคิด</a:t>
            </a:r>
            <a:endParaRPr lang="th-TH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217" y="2659545"/>
            <a:ext cx="11141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จริยธรรม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th-TH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ธรรมที่เป็นข้อประพฤติ ปฏิบัติ</a:t>
            </a:r>
            <a:endParaRPr lang="th-TH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96893" y="701601"/>
            <a:ext cx="5704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คุณธรรม</a:t>
            </a:r>
            <a:endParaRPr lang="th-TH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67185" y="701601"/>
            <a:ext cx="5704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จริยธรรม</a:t>
            </a:r>
            <a:endParaRPr lang="th-TH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598" y="1916832"/>
            <a:ext cx="10907500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ควบคุมไม่ให้คนในสังคมประพฤติผิดธรรมนองคลองธรรม</a:t>
            </a:r>
            <a:endParaRPr lang="th-TH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7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3" grpId="0"/>
      <p:bldP spid="33" grpId="1"/>
      <p:bldP spid="35" grpId="0"/>
      <p:bldP spid="35" grpId="1"/>
      <p:bldP spid="36" grpId="0"/>
      <p:bldP spid="38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 flipH="1">
            <a:off x="-3440921" y="-750719"/>
            <a:ext cx="12908048" cy="7640251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Group 2"/>
          <p:cNvGrpSpPr/>
          <p:nvPr/>
        </p:nvGrpSpPr>
        <p:grpSpPr>
          <a:xfrm>
            <a:off x="694606" y="489229"/>
            <a:ext cx="8269012" cy="894061"/>
            <a:chOff x="1813034" y="3641834"/>
            <a:chExt cx="8269012" cy="894061"/>
          </a:xfrm>
        </p:grpSpPr>
        <p:grpSp>
          <p:nvGrpSpPr>
            <p:cNvPr id="4" name="Group 3"/>
            <p:cNvGrpSpPr/>
            <p:nvPr/>
          </p:nvGrpSpPr>
          <p:grpSpPr>
            <a:xfrm>
              <a:off x="1813034" y="3641834"/>
              <a:ext cx="914402" cy="894061"/>
              <a:chOff x="1813034" y="3641834"/>
              <a:chExt cx="914402" cy="89406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813034" y="3641834"/>
                <a:ext cx="867104" cy="86710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02222" y="3704898"/>
                <a:ext cx="725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  <a:latin typeface="Kanit" panose="00000500000000000000" pitchFamily="50" charset="-34"/>
                    <a:cs typeface="Kanit" panose="00000500000000000000" pitchFamily="50" charset="-34"/>
                  </a:rPr>
                  <a:t>1</a:t>
                </a:r>
                <a:endParaRPr lang="th-TH" sz="4800" dirty="0">
                  <a:solidFill>
                    <a:schemeClr val="bg1"/>
                  </a:solidFill>
                  <a:latin typeface="Kanit" panose="00000500000000000000" pitchFamily="50" charset="-34"/>
                  <a:cs typeface="Kanit" panose="00000500000000000000" pitchFamily="50" charset="-34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88021" y="3842570"/>
              <a:ext cx="7394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Kanit" panose="00000500000000000000" pitchFamily="50" charset="-34"/>
                  <a:cs typeface="Kanit" panose="00000500000000000000" pitchFamily="50" charset="-34"/>
                </a:rPr>
                <a:t>หลักนิติธรรม</a:t>
              </a:r>
              <a:endParaRPr lang="th-TH" dirty="0"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325351" y="4460386"/>
              <a:ext cx="3795447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46401" y="1521642"/>
            <a:ext cx="8269012" cy="894061"/>
            <a:chOff x="1813034" y="3641834"/>
            <a:chExt cx="8269012" cy="894061"/>
          </a:xfrm>
        </p:grpSpPr>
        <p:grpSp>
          <p:nvGrpSpPr>
            <p:cNvPr id="10" name="Group 9"/>
            <p:cNvGrpSpPr/>
            <p:nvPr/>
          </p:nvGrpSpPr>
          <p:grpSpPr>
            <a:xfrm>
              <a:off x="1813034" y="3641834"/>
              <a:ext cx="914402" cy="894061"/>
              <a:chOff x="1813034" y="3641834"/>
              <a:chExt cx="914402" cy="894061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813034" y="3641834"/>
                <a:ext cx="867104" cy="86710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02222" y="3704898"/>
                <a:ext cx="725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  <a:latin typeface="Kanit" panose="00000500000000000000" pitchFamily="50" charset="-34"/>
                    <a:cs typeface="Kanit" panose="00000500000000000000" pitchFamily="50" charset="-34"/>
                  </a:rPr>
                  <a:t>2</a:t>
                </a:r>
                <a:endParaRPr lang="th-TH" sz="4800" dirty="0">
                  <a:solidFill>
                    <a:schemeClr val="bg1"/>
                  </a:solidFill>
                  <a:latin typeface="Kanit" panose="00000500000000000000" pitchFamily="50" charset="-34"/>
                  <a:cs typeface="Kanit" panose="00000500000000000000" pitchFamily="50" charset="-34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688021" y="3842570"/>
              <a:ext cx="7394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Kanit" panose="00000500000000000000" pitchFamily="50" charset="-34"/>
                  <a:cs typeface="Kanit" panose="00000500000000000000" pitchFamily="50" charset="-34"/>
                </a:rPr>
                <a:t>หลักคุณธรรม</a:t>
              </a:r>
              <a:endParaRPr lang="th-TH" dirty="0"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325351" y="4460386"/>
              <a:ext cx="3891724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758718" y="2524491"/>
            <a:ext cx="8269012" cy="894061"/>
            <a:chOff x="1813034" y="3641834"/>
            <a:chExt cx="8269012" cy="894061"/>
          </a:xfrm>
        </p:grpSpPr>
        <p:grpSp>
          <p:nvGrpSpPr>
            <p:cNvPr id="16" name="Group 15"/>
            <p:cNvGrpSpPr/>
            <p:nvPr/>
          </p:nvGrpSpPr>
          <p:grpSpPr>
            <a:xfrm>
              <a:off x="1813034" y="3641834"/>
              <a:ext cx="914402" cy="894061"/>
              <a:chOff x="1813034" y="3641834"/>
              <a:chExt cx="914402" cy="894061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813034" y="3641834"/>
                <a:ext cx="867104" cy="86710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02222" y="3704898"/>
                <a:ext cx="725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  <a:latin typeface="Kanit" panose="00000500000000000000" pitchFamily="50" charset="-34"/>
                    <a:cs typeface="Kanit" panose="00000500000000000000" pitchFamily="50" charset="-34"/>
                  </a:rPr>
                  <a:t>3</a:t>
                </a:r>
                <a:endParaRPr lang="th-TH" sz="4800" dirty="0">
                  <a:solidFill>
                    <a:schemeClr val="bg1"/>
                  </a:solidFill>
                  <a:latin typeface="Kanit" panose="00000500000000000000" pitchFamily="50" charset="-34"/>
                  <a:cs typeface="Kanit" panose="00000500000000000000" pitchFamily="50" charset="-34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688021" y="3842570"/>
              <a:ext cx="7394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Kanit" panose="00000500000000000000" pitchFamily="50" charset="-34"/>
                  <a:cs typeface="Kanit" panose="00000500000000000000" pitchFamily="50" charset="-34"/>
                </a:rPr>
                <a:t>หลักความโปร่งใส</a:t>
              </a:r>
              <a:endParaRPr lang="th-TH" dirty="0"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325351" y="4460386"/>
              <a:ext cx="3955471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105557" y="3637434"/>
            <a:ext cx="8269012" cy="894061"/>
            <a:chOff x="1813034" y="3641834"/>
            <a:chExt cx="8269012" cy="894061"/>
          </a:xfrm>
        </p:grpSpPr>
        <p:grpSp>
          <p:nvGrpSpPr>
            <p:cNvPr id="22" name="Group 21"/>
            <p:cNvGrpSpPr/>
            <p:nvPr/>
          </p:nvGrpSpPr>
          <p:grpSpPr>
            <a:xfrm>
              <a:off x="1813034" y="3641834"/>
              <a:ext cx="914402" cy="894061"/>
              <a:chOff x="1813034" y="3641834"/>
              <a:chExt cx="914402" cy="89406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813034" y="3641834"/>
                <a:ext cx="867104" cy="86710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02222" y="3704898"/>
                <a:ext cx="725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  <a:latin typeface="Kanit" panose="00000500000000000000" pitchFamily="50" charset="-34"/>
                    <a:cs typeface="Kanit" panose="00000500000000000000" pitchFamily="50" charset="-34"/>
                  </a:rPr>
                  <a:t>4</a:t>
                </a:r>
                <a:endParaRPr lang="th-TH" sz="4800" dirty="0">
                  <a:solidFill>
                    <a:schemeClr val="bg1"/>
                  </a:solidFill>
                  <a:latin typeface="Kanit" panose="00000500000000000000" pitchFamily="50" charset="-34"/>
                  <a:cs typeface="Kanit" panose="00000500000000000000" pitchFamily="50" charset="-34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688021" y="3842570"/>
              <a:ext cx="7394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Kanit" panose="00000500000000000000" pitchFamily="50" charset="-34"/>
                  <a:cs typeface="Kanit" panose="00000500000000000000" pitchFamily="50" charset="-34"/>
                </a:rPr>
                <a:t>หลักการมีส่วนร่วม</a:t>
              </a:r>
              <a:endParaRPr lang="th-TH" dirty="0"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25351" y="4460386"/>
              <a:ext cx="4171120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657352" y="4723420"/>
            <a:ext cx="8269012" cy="894061"/>
            <a:chOff x="1813034" y="3641834"/>
            <a:chExt cx="8269012" cy="894061"/>
          </a:xfrm>
        </p:grpSpPr>
        <p:grpSp>
          <p:nvGrpSpPr>
            <p:cNvPr id="28" name="Group 27"/>
            <p:cNvGrpSpPr/>
            <p:nvPr/>
          </p:nvGrpSpPr>
          <p:grpSpPr>
            <a:xfrm>
              <a:off x="1813034" y="3641834"/>
              <a:ext cx="914402" cy="894061"/>
              <a:chOff x="1813034" y="3641834"/>
              <a:chExt cx="914402" cy="89406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813034" y="3641834"/>
                <a:ext cx="867104" cy="86710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002222" y="3704898"/>
                <a:ext cx="725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  <a:latin typeface="Kanit" panose="00000500000000000000" pitchFamily="50" charset="-34"/>
                    <a:cs typeface="Kanit" panose="00000500000000000000" pitchFamily="50" charset="-34"/>
                  </a:rPr>
                  <a:t>5</a:t>
                </a:r>
                <a:endParaRPr lang="th-TH" sz="4800" dirty="0">
                  <a:solidFill>
                    <a:schemeClr val="bg1"/>
                  </a:solidFill>
                  <a:latin typeface="Kanit" panose="00000500000000000000" pitchFamily="50" charset="-34"/>
                  <a:cs typeface="Kanit" panose="00000500000000000000" pitchFamily="50" charset="-34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688021" y="3842570"/>
              <a:ext cx="7394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Kanit" panose="00000500000000000000" pitchFamily="50" charset="-34"/>
                  <a:cs typeface="Kanit" panose="00000500000000000000" pitchFamily="50" charset="-34"/>
                </a:rPr>
                <a:t>หลักความรับผิดชอบ</a:t>
              </a:r>
              <a:endParaRPr lang="th-TH" dirty="0"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2325351" y="4460386"/>
              <a:ext cx="4150483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476884" y="425815"/>
            <a:ext cx="4414351" cy="1446125"/>
            <a:chOff x="1880009" y="1390886"/>
            <a:chExt cx="8891752" cy="1446125"/>
          </a:xfrm>
        </p:grpSpPr>
        <p:sp>
          <p:nvSpPr>
            <p:cNvPr id="34" name="Rounded Rectangle 33"/>
            <p:cNvSpPr/>
            <p:nvPr/>
          </p:nvSpPr>
          <p:spPr>
            <a:xfrm>
              <a:off x="2230763" y="1390886"/>
              <a:ext cx="8190244" cy="1446125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230763" y="1390886"/>
              <a:ext cx="8008883" cy="12770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80009" y="1760005"/>
              <a:ext cx="88917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 smtClean="0">
                  <a:latin typeface="Kanit" panose="00000500000000000000" pitchFamily="50" charset="-34"/>
                  <a:cs typeface="Kanit" panose="00000500000000000000" pitchFamily="50" charset="-34"/>
                </a:rPr>
                <a:t>หลัก</a:t>
              </a:r>
              <a:r>
                <a:rPr lang="th-TH" sz="4000" b="1" dirty="0" err="1" smtClean="0">
                  <a:latin typeface="Kanit" panose="00000500000000000000" pitchFamily="50" charset="-34"/>
                  <a:cs typeface="Kanit" panose="00000500000000000000" pitchFamily="50" charset="-34"/>
                </a:rPr>
                <a:t>ธรรมาภิ</a:t>
              </a:r>
              <a:r>
                <a:rPr lang="th-TH" sz="4000" b="1" dirty="0" smtClean="0">
                  <a:latin typeface="Kanit" panose="00000500000000000000" pitchFamily="50" charset="-34"/>
                  <a:cs typeface="Kanit" panose="00000500000000000000" pitchFamily="50" charset="-34"/>
                </a:rPr>
                <a:t>บาล</a:t>
              </a:r>
              <a:endParaRPr lang="th-TH" sz="4000" b="1" dirty="0"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92372" y="5698719"/>
            <a:ext cx="8269012" cy="894061"/>
            <a:chOff x="1813034" y="3641834"/>
            <a:chExt cx="8269012" cy="894061"/>
          </a:xfrm>
        </p:grpSpPr>
        <p:grpSp>
          <p:nvGrpSpPr>
            <p:cNvPr id="38" name="Group 37"/>
            <p:cNvGrpSpPr/>
            <p:nvPr/>
          </p:nvGrpSpPr>
          <p:grpSpPr>
            <a:xfrm>
              <a:off x="1813034" y="3641834"/>
              <a:ext cx="914402" cy="894061"/>
              <a:chOff x="1813034" y="3641834"/>
              <a:chExt cx="914402" cy="89406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813034" y="3641834"/>
                <a:ext cx="867104" cy="86710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02222" y="3704898"/>
                <a:ext cx="7252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solidFill>
                      <a:schemeClr val="bg1"/>
                    </a:solidFill>
                    <a:latin typeface="Kanit" panose="00000500000000000000" pitchFamily="50" charset="-34"/>
                    <a:cs typeface="Kanit" panose="00000500000000000000" pitchFamily="50" charset="-34"/>
                  </a:rPr>
                  <a:t>6</a:t>
                </a:r>
                <a:endParaRPr lang="th-TH" sz="4800" dirty="0">
                  <a:solidFill>
                    <a:schemeClr val="bg1"/>
                  </a:solidFill>
                  <a:latin typeface="Kanit" panose="00000500000000000000" pitchFamily="50" charset="-34"/>
                  <a:cs typeface="Kanit" panose="00000500000000000000" pitchFamily="50" charset="-34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688021" y="3842570"/>
              <a:ext cx="73940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Kanit" panose="00000500000000000000" pitchFamily="50" charset="-34"/>
                  <a:cs typeface="Kanit" panose="00000500000000000000" pitchFamily="50" charset="-34"/>
                </a:rPr>
                <a:t>หลักความคุ้มค่า</a:t>
              </a:r>
              <a:endParaRPr lang="th-TH" dirty="0">
                <a:latin typeface="Kanit" panose="00000500000000000000" pitchFamily="50" charset="-34"/>
                <a:cs typeface="Kanit" panose="00000500000000000000" pitchFamily="50" charset="-34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325351" y="4460386"/>
              <a:ext cx="4322017" cy="0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102052" y="2028705"/>
            <a:ext cx="608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Kanit" panose="00000500000000000000" pitchFamily="50" charset="-34"/>
                <a:cs typeface="Kanit" panose="00000500000000000000" pitchFamily="50" charset="-34"/>
              </a:rPr>
              <a:t>การบริหารกิจการบ้านเมืองที่ดี</a:t>
            </a:r>
            <a:endParaRPr lang="th-TH" sz="3600" dirty="0">
              <a:latin typeface="Kanit" panose="00000500000000000000" pitchFamily="50" charset="-34"/>
              <a:cs typeface="Kani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06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428569" y="928237"/>
            <a:ext cx="11352702" cy="5629319"/>
            <a:chOff x="428625" y="927911"/>
            <a:chExt cx="11354180" cy="5630052"/>
          </a:xfrm>
        </p:grpSpPr>
        <p:sp>
          <p:nvSpPr>
            <p:cNvPr id="71" name="Left Bracket 70"/>
            <p:cNvSpPr/>
            <p:nvPr/>
          </p:nvSpPr>
          <p:spPr>
            <a:xfrm>
              <a:off x="428625" y="927911"/>
              <a:ext cx="2157412" cy="5630052"/>
            </a:xfrm>
            <a:prstGeom prst="leftBracket">
              <a:avLst>
                <a:gd name="adj" fmla="val 0"/>
              </a:avLst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Left Bracket 72"/>
            <p:cNvSpPr/>
            <p:nvPr/>
          </p:nvSpPr>
          <p:spPr>
            <a:xfrm flipH="1">
              <a:off x="9506329" y="927911"/>
              <a:ext cx="2276476" cy="5630052"/>
            </a:xfrm>
            <a:prstGeom prst="leftBracket">
              <a:avLst>
                <a:gd name="adj" fmla="val 0"/>
              </a:avLst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1" idx="2"/>
              <a:endCxn id="73" idx="2"/>
            </p:cNvCxnSpPr>
            <p:nvPr/>
          </p:nvCxnSpPr>
          <p:spPr>
            <a:xfrm>
              <a:off x="2586037" y="6557963"/>
              <a:ext cx="6920292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ounded Rectangle 67"/>
          <p:cNvSpPr/>
          <p:nvPr/>
        </p:nvSpPr>
        <p:spPr>
          <a:xfrm>
            <a:off x="1753866" y="503999"/>
            <a:ext cx="8801002" cy="82742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Rectangle 68"/>
          <p:cNvSpPr/>
          <p:nvPr/>
        </p:nvSpPr>
        <p:spPr>
          <a:xfrm>
            <a:off x="2007238" y="650849"/>
            <a:ext cx="8294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ค่านิยม เป็นสิ่งที่คนกลุ่มหนึ่งยกย่องเห็นว่าถูกต้อง</a:t>
            </a:r>
            <a:endParaRPr lang="en-US" sz="3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5828624" y="1463312"/>
            <a:ext cx="0" cy="5608527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5664457" y="5093663"/>
            <a:ext cx="314736" cy="325071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Oval 81"/>
          <p:cNvSpPr/>
          <p:nvPr/>
        </p:nvSpPr>
        <p:spPr>
          <a:xfrm>
            <a:off x="5671256" y="5792110"/>
            <a:ext cx="314736" cy="3250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Rectangle 83"/>
          <p:cNvSpPr/>
          <p:nvPr/>
        </p:nvSpPr>
        <p:spPr>
          <a:xfrm>
            <a:off x="1088955" y="2161536"/>
            <a:ext cx="4034722" cy="6267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5" name="Rectangle 84"/>
          <p:cNvSpPr/>
          <p:nvPr/>
        </p:nvSpPr>
        <p:spPr>
          <a:xfrm>
            <a:off x="1197799" y="2270380"/>
            <a:ext cx="4067750" cy="626736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Rectangle 85"/>
          <p:cNvSpPr/>
          <p:nvPr/>
        </p:nvSpPr>
        <p:spPr>
          <a:xfrm>
            <a:off x="1072696" y="4894008"/>
            <a:ext cx="4321445" cy="6267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7" name="Rectangle 86"/>
          <p:cNvSpPr/>
          <p:nvPr/>
        </p:nvSpPr>
        <p:spPr>
          <a:xfrm>
            <a:off x="1181541" y="5002852"/>
            <a:ext cx="4332348" cy="626736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Rectangle 87"/>
          <p:cNvSpPr/>
          <p:nvPr/>
        </p:nvSpPr>
        <p:spPr>
          <a:xfrm>
            <a:off x="6378274" y="2859568"/>
            <a:ext cx="4721788" cy="6267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6487118" y="2968412"/>
            <a:ext cx="4775921" cy="626736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Rectangle 89"/>
          <p:cNvSpPr/>
          <p:nvPr/>
        </p:nvSpPr>
        <p:spPr>
          <a:xfrm>
            <a:off x="6378275" y="4242248"/>
            <a:ext cx="4535954" cy="6267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1" name="Rectangle 90"/>
          <p:cNvSpPr/>
          <p:nvPr/>
        </p:nvSpPr>
        <p:spPr>
          <a:xfrm>
            <a:off x="6487118" y="4351092"/>
            <a:ext cx="4542511" cy="626736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Rectangle 91"/>
          <p:cNvSpPr/>
          <p:nvPr/>
        </p:nvSpPr>
        <p:spPr>
          <a:xfrm>
            <a:off x="6378275" y="5657815"/>
            <a:ext cx="4535954" cy="6267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Rectangle 92"/>
          <p:cNvSpPr/>
          <p:nvPr/>
        </p:nvSpPr>
        <p:spPr>
          <a:xfrm>
            <a:off x="6487118" y="5737854"/>
            <a:ext cx="4542510" cy="626736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Rectangle 93"/>
          <p:cNvSpPr/>
          <p:nvPr/>
        </p:nvSpPr>
        <p:spPr>
          <a:xfrm>
            <a:off x="1092551" y="3470535"/>
            <a:ext cx="4034722" cy="62673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5" name="Rectangle 94"/>
          <p:cNvSpPr/>
          <p:nvPr/>
        </p:nvSpPr>
        <p:spPr>
          <a:xfrm>
            <a:off x="1201394" y="3579379"/>
            <a:ext cx="4067750" cy="626736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6" name="Oval 95"/>
          <p:cNvSpPr/>
          <p:nvPr/>
        </p:nvSpPr>
        <p:spPr>
          <a:xfrm>
            <a:off x="5681998" y="2421213"/>
            <a:ext cx="314736" cy="325071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7" name="Oval 96"/>
          <p:cNvSpPr/>
          <p:nvPr/>
        </p:nvSpPr>
        <p:spPr>
          <a:xfrm>
            <a:off x="5664457" y="3073360"/>
            <a:ext cx="314736" cy="3250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Oval 97"/>
          <p:cNvSpPr/>
          <p:nvPr/>
        </p:nvSpPr>
        <p:spPr>
          <a:xfrm>
            <a:off x="5672252" y="3699372"/>
            <a:ext cx="314736" cy="325071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9" name="Oval 98"/>
          <p:cNvSpPr/>
          <p:nvPr/>
        </p:nvSpPr>
        <p:spPr>
          <a:xfrm>
            <a:off x="5664457" y="4467650"/>
            <a:ext cx="314736" cy="3250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Rectangle 99"/>
          <p:cNvSpPr/>
          <p:nvPr/>
        </p:nvSpPr>
        <p:spPr>
          <a:xfrm>
            <a:off x="477699" y="1511281"/>
            <a:ext cx="334891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3600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ค่านิยมในชนบท</a:t>
            </a:r>
            <a:endParaRPr lang="th-TH" sz="3600" dirty="0"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240657" y="2292826"/>
            <a:ext cx="4034722" cy="48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ความเชื่อในธรรมชาติ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541251" y="3001191"/>
            <a:ext cx="479566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การดำเนินชีวิตเป็นไปภายใต้ของเวลา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753866" y="3622251"/>
            <a:ext cx="3117204" cy="48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ความเชื่อในบุญ กรรม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507962" y="4409658"/>
            <a:ext cx="4406268" cy="48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ความเชื่อในเรื่องเหตุผล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240657" y="5033302"/>
            <a:ext cx="443059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ความรักในครอบครัว ญาติพี่น้อง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574214" y="5799552"/>
            <a:ext cx="4525848" cy="487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วัตถุนิยมและความทันสมัย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09911" y="2088252"/>
            <a:ext cx="334891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3600" dirty="0" smtClean="0">
                <a:latin typeface="Kanit Light" panose="00000400000000000000" pitchFamily="2" charset="-34"/>
                <a:ea typeface="Calibri" panose="020F0502020204030204" pitchFamily="34" charset="0"/>
                <a:cs typeface="Kanit Light" panose="00000400000000000000" pitchFamily="2" charset="-34"/>
              </a:rPr>
              <a:t>ค่านิยมในเมือง</a:t>
            </a:r>
            <a:endParaRPr lang="th-TH" sz="3600" dirty="0">
              <a:latin typeface="Kanit Light" panose="00000400000000000000" pitchFamily="2" charset="-34"/>
              <a:ea typeface="Calibri" panose="020F0502020204030204" pitchFamily="34" charset="0"/>
              <a:cs typeface="Kani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03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4">
            <a:extLst>
              <a:ext uri="{FF2B5EF4-FFF2-40B4-BE49-F238E27FC236}">
                <a16:creationId xmlns:a16="http://schemas.microsoft.com/office/drawing/2014/main" xmlns="" id="{85094141-3503-4332-8EB8-0DC1236DB1CD}"/>
              </a:ext>
            </a:extLst>
          </p:cNvPr>
          <p:cNvSpPr/>
          <p:nvPr/>
        </p:nvSpPr>
        <p:spPr>
          <a:xfrm>
            <a:off x="253967" y="244213"/>
            <a:ext cx="11671756" cy="638726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" y="3284983"/>
            <a:ext cx="3397156" cy="3817823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142878" y="1155314"/>
            <a:ext cx="8958049" cy="1059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US" altLang="en-US" sz="4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86894" y="1050047"/>
            <a:ext cx="8903519" cy="1059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th-TH" altLang="en-US" sz="4400" dirty="0" smtClean="0">
                <a:latin typeface="Kanit" panose="00000500000000000000" pitchFamily="2" charset="-34"/>
                <a:ea typeface="Arial" panose="020B0604020202020204" pitchFamily="34" charset="0"/>
                <a:cs typeface="Kanit" panose="00000500000000000000" pitchFamily="2" charset="-34"/>
              </a:rPr>
              <a:t>ค่านิยมที่ควรยึดถือในสังคมไทย</a:t>
            </a:r>
            <a:endParaRPr lang="en-US" altLang="en-US" sz="4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2509" y="2700209"/>
            <a:ext cx="314736" cy="3250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4">
            <a:extLst>
              <a:ext uri="{FF2B5EF4-FFF2-40B4-BE49-F238E27FC236}">
                <a16:creationId xmlns:a16="http://schemas.microsoft.com/office/drawing/2014/main" xmlns="" id="{2A816836-5146-46CE-905E-D8E7DF25B3E2}"/>
              </a:ext>
            </a:extLst>
          </p:cNvPr>
          <p:cNvSpPr txBox="1"/>
          <p:nvPr/>
        </p:nvSpPr>
        <p:spPr>
          <a:xfrm>
            <a:off x="3532580" y="2556193"/>
            <a:ext cx="853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การพึ่งตนเอง ขยันหมั่นเพียรและมีความรับผิดชอบ</a:t>
            </a:r>
            <a:endParaRPr lang="th-TH" sz="3200" dirty="0">
              <a:solidFill>
                <a:schemeClr val="tx1">
                  <a:lumMod val="85000"/>
                  <a:lumOff val="1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91211" y="3406126"/>
            <a:ext cx="314736" cy="3250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4">
            <a:extLst>
              <a:ext uri="{FF2B5EF4-FFF2-40B4-BE49-F238E27FC236}">
                <a16:creationId xmlns:a16="http://schemas.microsoft.com/office/drawing/2014/main" xmlns="" id="{2A816836-5146-46CE-905E-D8E7DF25B3E2}"/>
              </a:ext>
            </a:extLst>
          </p:cNvPr>
          <p:cNvSpPr txBox="1"/>
          <p:nvPr/>
        </p:nvSpPr>
        <p:spPr>
          <a:xfrm>
            <a:off x="3820612" y="3276273"/>
            <a:ext cx="853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การประหยัดและอดออม</a:t>
            </a:r>
            <a:endParaRPr lang="th-TH" sz="3200" dirty="0">
              <a:solidFill>
                <a:schemeClr val="tx1">
                  <a:lumMod val="85000"/>
                  <a:lumOff val="1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18942" y="4062909"/>
            <a:ext cx="314736" cy="3250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4">
            <a:extLst>
              <a:ext uri="{FF2B5EF4-FFF2-40B4-BE49-F238E27FC236}">
                <a16:creationId xmlns:a16="http://schemas.microsoft.com/office/drawing/2014/main" xmlns="" id="{2A816836-5146-46CE-905E-D8E7DF25B3E2}"/>
              </a:ext>
            </a:extLst>
          </p:cNvPr>
          <p:cNvSpPr txBox="1"/>
          <p:nvPr/>
        </p:nvSpPr>
        <p:spPr>
          <a:xfrm>
            <a:off x="4048343" y="3933056"/>
            <a:ext cx="853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การมีระเบียบวินัยและการเคารพกฎหมาย</a:t>
            </a:r>
            <a:endParaRPr lang="th-TH" sz="3200" dirty="0">
              <a:solidFill>
                <a:schemeClr val="tx1">
                  <a:lumMod val="85000"/>
                  <a:lumOff val="1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06974" y="4782989"/>
            <a:ext cx="314736" cy="3250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4">
            <a:extLst>
              <a:ext uri="{FF2B5EF4-FFF2-40B4-BE49-F238E27FC236}">
                <a16:creationId xmlns:a16="http://schemas.microsoft.com/office/drawing/2014/main" xmlns="" id="{2A816836-5146-46CE-905E-D8E7DF25B3E2}"/>
              </a:ext>
            </a:extLst>
          </p:cNvPr>
          <p:cNvSpPr txBox="1"/>
          <p:nvPr/>
        </p:nvSpPr>
        <p:spPr>
          <a:xfrm>
            <a:off x="4336375" y="4653136"/>
            <a:ext cx="853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การปฏิบัติตามคุณธรรมของศาสนา</a:t>
            </a:r>
            <a:endParaRPr lang="th-TH" sz="3200" dirty="0">
              <a:solidFill>
                <a:schemeClr val="tx1">
                  <a:lumMod val="85000"/>
                  <a:lumOff val="1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95006" y="5503069"/>
            <a:ext cx="314736" cy="3250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4">
            <a:extLst>
              <a:ext uri="{FF2B5EF4-FFF2-40B4-BE49-F238E27FC236}">
                <a16:creationId xmlns:a16="http://schemas.microsoft.com/office/drawing/2014/main" xmlns="" id="{2A816836-5146-46CE-905E-D8E7DF25B3E2}"/>
              </a:ext>
            </a:extLst>
          </p:cNvPr>
          <p:cNvSpPr txBox="1"/>
          <p:nvPr/>
        </p:nvSpPr>
        <p:spPr>
          <a:xfrm>
            <a:off x="4624407" y="5373216"/>
            <a:ext cx="853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ความรักชาติ  ศาสนา กษัตริย์</a:t>
            </a:r>
            <a:endParaRPr lang="th-TH" sz="3200" dirty="0">
              <a:solidFill>
                <a:schemeClr val="tx1">
                  <a:lumMod val="85000"/>
                  <a:lumOff val="1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51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73490" y="1155314"/>
            <a:ext cx="9827437" cy="1059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ts val="800"/>
              </a:spcAft>
            </a:pPr>
            <a:endParaRPr lang="en-US" altLang="en-US" sz="4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22798" y="1050047"/>
            <a:ext cx="9767615" cy="1059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th-TH" altLang="en-US" sz="4400" dirty="0" smtClean="0">
                <a:latin typeface="Kanit" panose="00000500000000000000" pitchFamily="2" charset="-34"/>
                <a:ea typeface="Arial" panose="020B0604020202020204" pitchFamily="34" charset="0"/>
                <a:cs typeface="Kanit" panose="00000500000000000000" pitchFamily="2" charset="-34"/>
              </a:rPr>
              <a:t>การปลูกฝังค่านิยมที่ดีในสังคมไทยปัจจุบัน</a:t>
            </a:r>
            <a:endParaRPr lang="en-US" altLang="en-US" sz="44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54646" y="2319725"/>
            <a:ext cx="10153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th-TH" altLang="en-US" sz="3200" dirty="0" smtClean="0">
                <a:latin typeface="Kanit" panose="00000500000000000000" pitchFamily="2" charset="-34"/>
                <a:ea typeface="Arial" panose="020B0604020202020204" pitchFamily="34" charset="0"/>
                <a:cs typeface="Kanit" panose="00000500000000000000" pitchFamily="2" charset="-34"/>
              </a:rPr>
              <a:t>ค่านิยมที่ดี คือการกระทำให้เกิดประโยชน์สูงสุดแก่คนส่วนใหญ่  ส่งผลให้สังคมเจริญก้าวหน้า  เช่น ความมีระเบียบ วินัย ตรงต่อเวลา ขยันหมันเพียร อดทน</a:t>
            </a:r>
            <a:endParaRPr lang="en-US" altLang="en-US" sz="32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9"/>
          <p:cNvSpPr/>
          <p:nvPr/>
        </p:nvSpPr>
        <p:spPr>
          <a:xfrm>
            <a:off x="10407212" y="3071810"/>
            <a:ext cx="45712" cy="3060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 flipV="1">
            <a:off x="-141649" y="676346"/>
            <a:ext cx="12528012" cy="467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ectangle 39"/>
          <p:cNvSpPr/>
          <p:nvPr/>
        </p:nvSpPr>
        <p:spPr>
          <a:xfrm>
            <a:off x="8963255" y="3560662"/>
            <a:ext cx="45712" cy="306002"/>
          </a:xfrm>
          <a:prstGeom prst="rect">
            <a:avLst/>
          </a:prstGeom>
          <a:solidFill>
            <a:srgbClr val="F3C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7772703" y="3028778"/>
            <a:ext cx="45712" cy="306002"/>
          </a:xfrm>
          <a:prstGeom prst="rect">
            <a:avLst/>
          </a:prstGeom>
          <a:solidFill>
            <a:srgbClr val="90C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ectangle 37"/>
          <p:cNvSpPr/>
          <p:nvPr/>
        </p:nvSpPr>
        <p:spPr>
          <a:xfrm>
            <a:off x="6462923" y="3611508"/>
            <a:ext cx="45712" cy="306002"/>
          </a:xfrm>
          <a:prstGeom prst="rect">
            <a:avLst/>
          </a:prstGeom>
          <a:solidFill>
            <a:srgbClr val="5EC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4950384" y="3017276"/>
            <a:ext cx="45712" cy="306002"/>
          </a:xfrm>
          <a:prstGeom prst="rect">
            <a:avLst/>
          </a:prstGeom>
          <a:solidFill>
            <a:srgbClr val="057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-141649" y="1207"/>
            <a:ext cx="12528012" cy="681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-711107" y="3410853"/>
            <a:ext cx="13409455" cy="101602"/>
          </a:xfrm>
          <a:prstGeom prst="rect">
            <a:avLst/>
          </a:prstGeom>
          <a:solidFill>
            <a:srgbClr val="8299CD"/>
          </a:solidFill>
          <a:ln>
            <a:solidFill>
              <a:srgbClr val="829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3385987" y="71414"/>
            <a:ext cx="485235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ลักษณะของสังคมไทย</a:t>
            </a:r>
            <a:endParaRPr lang="en-US" sz="3200" dirty="0" smtClean="0">
              <a:solidFill>
                <a:schemeClr val="bg1"/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8794" y="709284"/>
            <a:ext cx="1107289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สังคมไทย หมายถึงกลุ่มคนที่พูดภาษาไทย มีวัฒนธรรมไทยเป็นพื้นฐานในการดำเนินชีวิต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8926" y="3857628"/>
            <a:ext cx="2225288" cy="876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พื้นฐาน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เป็นสังคมเกษตร</a:t>
            </a:r>
            <a:endParaRPr lang="en-US" sz="16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1934" y="2143116"/>
            <a:ext cx="2071401" cy="876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พระพุทธศาสนา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เป็นศาสนาหลัก</a:t>
            </a:r>
            <a:endParaRPr lang="en-US" sz="16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2132" y="3786190"/>
            <a:ext cx="346353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สังคมชนชั้น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 ชนชั้นปกครอง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 ชนชั้นผู้อยู่ใต้ปกครอง</a:t>
            </a:r>
            <a:endParaRPr lang="en-US" sz="16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5206" y="2240813"/>
            <a:ext cx="2092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เทิดทูนสถาบัน</a:t>
            </a:r>
          </a:p>
          <a:p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พระมหากษัตริย์</a:t>
            </a:r>
            <a:endParaRPr lang="th-TH" sz="2400" dirty="0">
              <a:solidFill>
                <a:schemeClr val="bg2">
                  <a:lumMod val="2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67106" y="2610145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โครงสร้างหลวมๆ</a:t>
            </a:r>
            <a:endParaRPr lang="th-TH" sz="2400" dirty="0">
              <a:solidFill>
                <a:schemeClr val="bg2">
                  <a:lumMod val="2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66380" y="3786190"/>
            <a:ext cx="0" cy="2550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38280" y="3807941"/>
            <a:ext cx="0" cy="2550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23768" y="1714488"/>
            <a:ext cx="0" cy="1422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327551" y="3593771"/>
            <a:ext cx="45712" cy="306002"/>
          </a:xfrm>
          <a:prstGeom prst="rect">
            <a:avLst/>
          </a:prstGeom>
          <a:solidFill>
            <a:srgbClr val="0B4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Oval 27"/>
          <p:cNvSpPr/>
          <p:nvPr/>
        </p:nvSpPr>
        <p:spPr>
          <a:xfrm>
            <a:off x="3176854" y="3295340"/>
            <a:ext cx="347102" cy="347146"/>
          </a:xfrm>
          <a:prstGeom prst="ellipse">
            <a:avLst/>
          </a:prstGeom>
          <a:solidFill>
            <a:srgbClr val="0B415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Oval 28"/>
          <p:cNvSpPr/>
          <p:nvPr/>
        </p:nvSpPr>
        <p:spPr>
          <a:xfrm>
            <a:off x="4799689" y="3295340"/>
            <a:ext cx="347102" cy="347146"/>
          </a:xfrm>
          <a:prstGeom prst="ellipse">
            <a:avLst/>
          </a:prstGeom>
          <a:solidFill>
            <a:srgbClr val="057E9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Oval 29"/>
          <p:cNvSpPr/>
          <p:nvPr/>
        </p:nvSpPr>
        <p:spPr>
          <a:xfrm>
            <a:off x="6309520" y="3288081"/>
            <a:ext cx="347102" cy="347146"/>
          </a:xfrm>
          <a:prstGeom prst="ellipse">
            <a:avLst/>
          </a:prstGeom>
          <a:solidFill>
            <a:srgbClr val="5EC9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Oval 30"/>
          <p:cNvSpPr/>
          <p:nvPr/>
        </p:nvSpPr>
        <p:spPr>
          <a:xfrm>
            <a:off x="7624714" y="3293135"/>
            <a:ext cx="347102" cy="347146"/>
          </a:xfrm>
          <a:prstGeom prst="ellipse">
            <a:avLst/>
          </a:prstGeom>
          <a:solidFill>
            <a:srgbClr val="90C54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Oval 31"/>
          <p:cNvSpPr/>
          <p:nvPr/>
        </p:nvSpPr>
        <p:spPr>
          <a:xfrm>
            <a:off x="8809850" y="3286124"/>
            <a:ext cx="347102" cy="347146"/>
          </a:xfrm>
          <a:prstGeom prst="ellipse">
            <a:avLst/>
          </a:prstGeom>
          <a:solidFill>
            <a:srgbClr val="F3CC0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338" name="Picture 2" descr="Image result for buffalo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8728" y="5072074"/>
            <a:ext cx="2028115" cy="1525394"/>
          </a:xfrm>
          <a:prstGeom prst="rect">
            <a:avLst/>
          </a:prstGeom>
          <a:noFill/>
        </p:spPr>
      </p:pic>
      <p:sp>
        <p:nvSpPr>
          <p:cNvPr id="33" name="วงรี 32"/>
          <p:cNvSpPr/>
          <p:nvPr/>
        </p:nvSpPr>
        <p:spPr>
          <a:xfrm>
            <a:off x="-477090" y="2214554"/>
            <a:ext cx="2500330" cy="25003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4" name="รูปภาพ 33" descr="garland-vector-thai-3.png"/>
          <p:cNvPicPr>
            <a:picLocks noChangeAspect="1"/>
          </p:cNvPicPr>
          <p:nvPr/>
        </p:nvPicPr>
        <p:blipFill>
          <a:blip r:embed="rId3"/>
          <a:srcRect l="37500" t="67820" r="36250" b="2925"/>
          <a:stretch>
            <a:fillRect/>
          </a:stretch>
        </p:blipFill>
        <p:spPr>
          <a:xfrm>
            <a:off x="94414" y="2714620"/>
            <a:ext cx="1500198" cy="1571636"/>
          </a:xfrm>
          <a:prstGeom prst="rect">
            <a:avLst/>
          </a:prstGeom>
        </p:spPr>
      </p:pic>
      <p:pic>
        <p:nvPicPr>
          <p:cNvPr id="36" name="รูปภาพ 35" descr="909109-thailand.png"/>
          <p:cNvPicPr>
            <a:picLocks noChangeAspect="1"/>
          </p:cNvPicPr>
          <p:nvPr/>
        </p:nvPicPr>
        <p:blipFill>
          <a:blip r:embed="rId4"/>
          <a:srcRect l="6250" t="65958" r="72500" b="2127"/>
          <a:stretch>
            <a:fillRect/>
          </a:stretch>
        </p:blipFill>
        <p:spPr>
          <a:xfrm>
            <a:off x="1023108" y="2000240"/>
            <a:ext cx="1214446" cy="1714512"/>
          </a:xfrm>
          <a:prstGeom prst="rect">
            <a:avLst/>
          </a:prstGeom>
        </p:spPr>
      </p:pic>
      <p:pic>
        <p:nvPicPr>
          <p:cNvPr id="42" name="รูปภาพ 41" descr="909109-thailand.png"/>
          <p:cNvPicPr>
            <a:picLocks noChangeAspect="1"/>
          </p:cNvPicPr>
          <p:nvPr/>
        </p:nvPicPr>
        <p:blipFill>
          <a:blip r:embed="rId4"/>
          <a:srcRect l="33750" t="65958" r="32500" b="2127"/>
          <a:stretch>
            <a:fillRect/>
          </a:stretch>
        </p:blipFill>
        <p:spPr>
          <a:xfrm flipH="1">
            <a:off x="7452528" y="5143488"/>
            <a:ext cx="1643074" cy="1714512"/>
          </a:xfrm>
          <a:prstGeom prst="rect">
            <a:avLst/>
          </a:prstGeom>
        </p:spPr>
      </p:pic>
      <p:pic>
        <p:nvPicPr>
          <p:cNvPr id="14340" name="Picture 4" descr="Image result for king  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66842" y="1285860"/>
            <a:ext cx="1991659" cy="1939907"/>
          </a:xfrm>
          <a:prstGeom prst="rect">
            <a:avLst/>
          </a:prstGeom>
          <a:noFill/>
        </p:spPr>
      </p:pic>
      <p:sp>
        <p:nvSpPr>
          <p:cNvPr id="43" name="สี่เหลี่ยมมุมมน 42"/>
          <p:cNvSpPr/>
          <p:nvPr/>
        </p:nvSpPr>
        <p:spPr>
          <a:xfrm>
            <a:off x="6523834" y="6143644"/>
            <a:ext cx="428628" cy="4286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สี่เหลี่ยมมุมมน 43"/>
          <p:cNvSpPr/>
          <p:nvPr/>
        </p:nvSpPr>
        <p:spPr>
          <a:xfrm>
            <a:off x="7023900" y="6143644"/>
            <a:ext cx="428628" cy="4286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มุมมน 44"/>
          <p:cNvSpPr/>
          <p:nvPr/>
        </p:nvSpPr>
        <p:spPr>
          <a:xfrm>
            <a:off x="7023900" y="5643578"/>
            <a:ext cx="428628" cy="42860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342" name="Picture 6" descr="Image result for people  ic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43" t="62285" r="68359" b="12178"/>
          <a:stretch>
            <a:fillRect/>
          </a:stretch>
        </p:blipFill>
        <p:spPr bwMode="auto">
          <a:xfrm>
            <a:off x="5952330" y="5929330"/>
            <a:ext cx="510272" cy="714380"/>
          </a:xfrm>
          <a:prstGeom prst="rect">
            <a:avLst/>
          </a:prstGeom>
          <a:noFill/>
        </p:spPr>
      </p:pic>
      <p:pic>
        <p:nvPicPr>
          <p:cNvPr id="46" name="Picture 6" descr="Image result for people  ic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43" t="62285" r="68359" b="12178"/>
          <a:stretch>
            <a:fillRect/>
          </a:stretch>
        </p:blipFill>
        <p:spPr bwMode="auto">
          <a:xfrm>
            <a:off x="6952462" y="5000636"/>
            <a:ext cx="459244" cy="642942"/>
          </a:xfrm>
          <a:prstGeom prst="rect">
            <a:avLst/>
          </a:prstGeom>
          <a:noFill/>
        </p:spPr>
      </p:pic>
      <p:pic>
        <p:nvPicPr>
          <p:cNvPr id="47" name="Picture 6" descr="Image result for people  ic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43" t="62285" r="68359" b="12178"/>
          <a:stretch>
            <a:fillRect/>
          </a:stretch>
        </p:blipFill>
        <p:spPr bwMode="auto">
          <a:xfrm>
            <a:off x="5513496" y="5929330"/>
            <a:ext cx="510272" cy="714380"/>
          </a:xfrm>
          <a:prstGeom prst="rect">
            <a:avLst/>
          </a:prstGeom>
          <a:noFill/>
        </p:spPr>
      </p:pic>
      <p:sp>
        <p:nvSpPr>
          <p:cNvPr id="48" name="Oval 9"/>
          <p:cNvSpPr/>
          <p:nvPr/>
        </p:nvSpPr>
        <p:spPr>
          <a:xfrm>
            <a:off x="4452132" y="4286256"/>
            <a:ext cx="285750" cy="285750"/>
          </a:xfrm>
          <a:prstGeom prst="ellipse">
            <a:avLst/>
          </a:prstGeom>
          <a:solidFill>
            <a:srgbClr val="8FAAC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Oval 10"/>
          <p:cNvSpPr/>
          <p:nvPr/>
        </p:nvSpPr>
        <p:spPr>
          <a:xfrm>
            <a:off x="4452132" y="4643446"/>
            <a:ext cx="285750" cy="285750"/>
          </a:xfrm>
          <a:prstGeom prst="ellipse">
            <a:avLst/>
          </a:prstGeom>
          <a:solidFill>
            <a:srgbClr val="86719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0" name="Straight Connector 24"/>
          <p:cNvCxnSpPr/>
          <p:nvPr/>
        </p:nvCxnSpPr>
        <p:spPr>
          <a:xfrm rot="16200000" flipH="1">
            <a:off x="8881288" y="2428867"/>
            <a:ext cx="14287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31"/>
          <p:cNvSpPr/>
          <p:nvPr/>
        </p:nvSpPr>
        <p:spPr>
          <a:xfrm rot="10390091">
            <a:off x="10258025" y="3305537"/>
            <a:ext cx="347102" cy="3471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Rectangle 14"/>
          <p:cNvSpPr/>
          <p:nvPr/>
        </p:nvSpPr>
        <p:spPr>
          <a:xfrm>
            <a:off x="8024032" y="3929066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ยึดขนบธรรมเนียมประเพณีเป็นหลัก</a:t>
            </a:r>
            <a:endParaRPr lang="th-TH" sz="2400" dirty="0">
              <a:solidFill>
                <a:schemeClr val="bg2">
                  <a:lumMod val="25000"/>
                </a:schemeClr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56" name="รูปภาพ 55" descr="909109-thailand.png"/>
          <p:cNvPicPr>
            <a:picLocks noChangeAspect="1"/>
          </p:cNvPicPr>
          <p:nvPr/>
        </p:nvPicPr>
        <p:blipFill>
          <a:blip r:embed="rId4"/>
          <a:srcRect l="70000" t="35372" b="35372"/>
          <a:stretch>
            <a:fillRect/>
          </a:stretch>
        </p:blipFill>
        <p:spPr>
          <a:xfrm>
            <a:off x="10381486" y="4929198"/>
            <a:ext cx="2337917" cy="2143116"/>
          </a:xfrm>
          <a:prstGeom prst="rect">
            <a:avLst/>
          </a:prstGeom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34" t="39482" r="2229" b="24851"/>
          <a:stretch>
            <a:fillRect/>
          </a:stretch>
        </p:blipFill>
        <p:spPr bwMode="auto">
          <a:xfrm>
            <a:off x="1989506" y="5072074"/>
            <a:ext cx="210345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รูปภาพ 56" descr="909109-thailand.png"/>
          <p:cNvPicPr>
            <a:picLocks noChangeAspect="1"/>
          </p:cNvPicPr>
          <p:nvPr/>
        </p:nvPicPr>
        <p:blipFill>
          <a:blip r:embed="rId4"/>
          <a:srcRect l="38000" t="35372" r="39000" b="35372"/>
          <a:stretch>
            <a:fillRect/>
          </a:stretch>
        </p:blipFill>
        <p:spPr>
          <a:xfrm>
            <a:off x="4809322" y="1714488"/>
            <a:ext cx="1105347" cy="13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0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70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700"/>
                            </p:stCondLst>
                            <p:childTnLst>
                              <p:par>
                                <p:cTn id="1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100"/>
                            </p:stCondLst>
                            <p:childTnLst>
                              <p:par>
                                <p:cTn id="1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2" grpId="0" animBg="1"/>
      <p:bldP spid="40" grpId="0" animBg="1"/>
      <p:bldP spid="39" grpId="0" animBg="1"/>
      <p:bldP spid="38" grpId="0" animBg="1"/>
      <p:bldP spid="37" grpId="0" animBg="1"/>
      <p:bldP spid="21" grpId="0" animBg="1"/>
      <p:bldP spid="7" grpId="0" animBg="1"/>
      <p:bldP spid="4" grpId="0"/>
      <p:bldP spid="5" grpId="0"/>
      <p:bldP spid="8" grpId="0"/>
      <p:bldP spid="10" grpId="0"/>
      <p:bldP spid="11" grpId="0"/>
      <p:bldP spid="13" grpId="0"/>
      <p:bldP spid="15" grpId="0"/>
      <p:bldP spid="3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3" grpId="0" animBg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33522088_m.jpg"/>
          <p:cNvPicPr>
            <a:picLocks noChangeAspect="1"/>
          </p:cNvPicPr>
          <p:nvPr/>
        </p:nvPicPr>
        <p:blipFill>
          <a:blip r:embed="rId2"/>
          <a:srcRect b="33235"/>
          <a:stretch>
            <a:fillRect/>
          </a:stretch>
        </p:blipFill>
        <p:spPr>
          <a:xfrm>
            <a:off x="0" y="-1000156"/>
            <a:ext cx="12190413" cy="8533685"/>
          </a:xfrm>
          <a:prstGeom prst="rect">
            <a:avLst/>
          </a:prstGeom>
        </p:spPr>
      </p:pic>
      <p:sp>
        <p:nvSpPr>
          <p:cNvPr id="5" name="สี่เหลี่ยมมุมมน 4"/>
          <p:cNvSpPr/>
          <p:nvPr/>
        </p:nvSpPr>
        <p:spPr>
          <a:xfrm>
            <a:off x="2880496" y="1714488"/>
            <a:ext cx="4071966" cy="928694"/>
          </a:xfrm>
          <a:prstGeom prst="roundRect">
            <a:avLst>
              <a:gd name="adj" fmla="val 50000"/>
            </a:avLst>
          </a:prstGeom>
          <a:solidFill>
            <a:srgbClr val="D7E4BD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4595008" y="3357562"/>
            <a:ext cx="5786478" cy="1000132"/>
          </a:xfrm>
          <a:prstGeom prst="roundRect">
            <a:avLst>
              <a:gd name="adj" fmla="val 50000"/>
            </a:avLst>
          </a:prstGeom>
          <a:solidFill>
            <a:srgbClr val="D7E4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5095074" y="1928802"/>
            <a:ext cx="4500594" cy="1143008"/>
          </a:xfrm>
          <a:prstGeom prst="roundRect">
            <a:avLst>
              <a:gd name="adj" fmla="val 50000"/>
            </a:avLst>
          </a:prstGeom>
          <a:solidFill>
            <a:srgbClr val="D7E4BD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237554" y="2500306"/>
            <a:ext cx="3786214" cy="857256"/>
          </a:xfrm>
          <a:prstGeom prst="roundRect">
            <a:avLst>
              <a:gd name="adj" fmla="val 50000"/>
            </a:avLst>
          </a:prstGeom>
          <a:solidFill>
            <a:srgbClr val="D7E4BD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309124" y="1928802"/>
            <a:ext cx="57118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600" dirty="0" smtClean="0"/>
              <a:t>ปัญหาสังคมไทย</a:t>
            </a:r>
            <a:endParaRPr lang="th-TH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4809322" y="3357562"/>
            <a:ext cx="5376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 smtClean="0"/>
              <a:t>และแนวทางแก้ไข</a:t>
            </a:r>
            <a:endParaRPr lang="th-TH" sz="6000" dirty="0"/>
          </a:p>
        </p:txBody>
      </p:sp>
      <p:sp>
        <p:nvSpPr>
          <p:cNvPr id="20" name="สี่เหลี่ยมมุมมน 19"/>
          <p:cNvSpPr/>
          <p:nvPr/>
        </p:nvSpPr>
        <p:spPr>
          <a:xfrm>
            <a:off x="2308992" y="285728"/>
            <a:ext cx="3286148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80430" y="334012"/>
            <a:ext cx="31021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ปัญหาสิ่งแวดล้อม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สี่เหลี่ยมมุมมน 28"/>
          <p:cNvSpPr/>
          <p:nvPr/>
        </p:nvSpPr>
        <p:spPr>
          <a:xfrm>
            <a:off x="523042" y="1071546"/>
            <a:ext cx="3286148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29292" y="1119830"/>
            <a:ext cx="29370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ปัญหา</a:t>
            </a:r>
            <a:r>
              <a:rPr lang="th-T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ยาเสพติด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451604" y="3571876"/>
            <a:ext cx="3929090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3042" y="3620160"/>
            <a:ext cx="378821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ปัญหาทุจริต</a:t>
            </a:r>
            <a:r>
              <a:rPr lang="th-T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คอร์รัป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ชัน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สี่เหลี่ยมมุมมน 30"/>
          <p:cNvSpPr/>
          <p:nvPr/>
        </p:nvSpPr>
        <p:spPr>
          <a:xfrm>
            <a:off x="1451736" y="4572008"/>
            <a:ext cx="3500462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523174" y="4572008"/>
            <a:ext cx="340349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ปัญหาอาชญากรรม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สี่เหลี่ยมมุมมน 31"/>
          <p:cNvSpPr/>
          <p:nvPr/>
        </p:nvSpPr>
        <p:spPr>
          <a:xfrm>
            <a:off x="737356" y="5572140"/>
            <a:ext cx="5357850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มุมมน 33"/>
          <p:cNvSpPr/>
          <p:nvPr/>
        </p:nvSpPr>
        <p:spPr>
          <a:xfrm>
            <a:off x="5880892" y="1071546"/>
            <a:ext cx="5286412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880232" y="5643578"/>
            <a:ext cx="52325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ปัญหาความเห็นต่างทางความคิด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สี่เหลี่ยมมุมมน 32"/>
          <p:cNvSpPr/>
          <p:nvPr/>
        </p:nvSpPr>
        <p:spPr>
          <a:xfrm>
            <a:off x="8381222" y="285728"/>
            <a:ext cx="3286148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595536" y="285728"/>
            <a:ext cx="29193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ปัญหาเศรษฐกิจ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036814" y="1142984"/>
            <a:ext cx="51411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ปัญหาความห่างเหินในครอบครัว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สี่เหลี่ยมมุมมน 34"/>
          <p:cNvSpPr/>
          <p:nvPr/>
        </p:nvSpPr>
        <p:spPr>
          <a:xfrm>
            <a:off x="6857730" y="4809476"/>
            <a:ext cx="4786346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952462" y="4857760"/>
            <a:ext cx="46201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ปัญหาแม่วัยใส ท้องไม่พร้อม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สี่เหลี่ยมมุมมน 35"/>
          <p:cNvSpPr/>
          <p:nvPr/>
        </p:nvSpPr>
        <p:spPr>
          <a:xfrm>
            <a:off x="7452528" y="5857892"/>
            <a:ext cx="4357718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595404" y="5929330"/>
            <a:ext cx="41585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ปัญหาการใช้ความรุนแรง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/>
      <p:bldP spid="10" grpId="0"/>
      <p:bldP spid="20" grpId="0" animBg="1"/>
      <p:bldP spid="11" grpId="0"/>
      <p:bldP spid="29" grpId="0" animBg="1"/>
      <p:bldP spid="12" grpId="0"/>
      <p:bldP spid="30" grpId="0" animBg="1"/>
      <p:bldP spid="13" grpId="0"/>
      <p:bldP spid="31" grpId="0" animBg="1"/>
      <p:bldP spid="14" grpId="0"/>
      <p:bldP spid="32" grpId="0" animBg="1"/>
      <p:bldP spid="34" grpId="0" animBg="1"/>
      <p:bldP spid="15" grpId="0"/>
      <p:bldP spid="33" grpId="0" animBg="1"/>
      <p:bldP spid="16" grpId="0"/>
      <p:bldP spid="17" grpId="0"/>
      <p:bldP spid="35" grpId="0" animBg="1"/>
      <p:bldP spid="18" grpId="0"/>
      <p:bldP spid="36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3522088_m.jpg"/>
          <p:cNvPicPr>
            <a:picLocks noChangeAspect="1"/>
          </p:cNvPicPr>
          <p:nvPr/>
        </p:nvPicPr>
        <p:blipFill>
          <a:blip r:embed="rId2" cstate="print"/>
          <a:srcRect l="14651" t="3493" r="16680" b="31887"/>
          <a:stretch>
            <a:fillRect/>
          </a:stretch>
        </p:blipFill>
        <p:spPr>
          <a:xfrm>
            <a:off x="157846" y="2133691"/>
            <a:ext cx="3185749" cy="31432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Rectangle 21"/>
          <p:cNvSpPr/>
          <p:nvPr/>
        </p:nvSpPr>
        <p:spPr>
          <a:xfrm flipV="1">
            <a:off x="-141649" y="676346"/>
            <a:ext cx="12528012" cy="467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0"/>
          <p:cNvSpPr/>
          <p:nvPr/>
        </p:nvSpPr>
        <p:spPr>
          <a:xfrm>
            <a:off x="-141649" y="1207"/>
            <a:ext cx="12528012" cy="681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3"/>
          <p:cNvSpPr/>
          <p:nvPr/>
        </p:nvSpPr>
        <p:spPr>
          <a:xfrm>
            <a:off x="3385987" y="71414"/>
            <a:ext cx="485235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ปัญหาสิ่งแวดล้อม</a:t>
            </a:r>
            <a:endParaRPr lang="en-US" sz="3200" dirty="0" smtClean="0">
              <a:solidFill>
                <a:schemeClr val="bg1"/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08794" y="709284"/>
            <a:ext cx="1107289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เกิดมลพิษทางน้ำ มลพิษทางอากาศ มลพิษทางดิน ป่าไม้ถูกทำลาย  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5714373" y="1494827"/>
            <a:ext cx="26642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อุตสาหกรรม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8" name="สี่เหลี่ยมมุมมน 28"/>
          <p:cNvSpPr/>
          <p:nvPr/>
        </p:nvSpPr>
        <p:spPr>
          <a:xfrm>
            <a:off x="3487611" y="1518711"/>
            <a:ext cx="1872208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775643" y="1548081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สาเหตุ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มุมมน 28"/>
          <p:cNvSpPr/>
          <p:nvPr/>
        </p:nvSpPr>
        <p:spPr>
          <a:xfrm>
            <a:off x="3487611" y="2636912"/>
            <a:ext cx="4551812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3775643" y="2668858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แนวทางในการแก้ปัญหา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3498190" y="3338197"/>
            <a:ext cx="87176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sz="32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การให้การศึกษาและเผยแพร่ประชาสัมพันธ์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13" name="ตัวเชื่อมต่อตรง 36"/>
          <p:cNvCxnSpPr/>
          <p:nvPr/>
        </p:nvCxnSpPr>
        <p:spPr>
          <a:xfrm>
            <a:off x="3826367" y="2420888"/>
            <a:ext cx="8389519" cy="777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/>
          <p:nvPr/>
        </p:nvSpPr>
        <p:spPr>
          <a:xfrm>
            <a:off x="4150990" y="4042033"/>
            <a:ext cx="80648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2. </a:t>
            </a:r>
            <a:r>
              <a:rPr lang="th-TH" sz="32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การใช้กฎหมายด้านสิ่งแวดล้อม 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4150990" y="4745869"/>
            <a:ext cx="806489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3. </a:t>
            </a:r>
            <a:r>
              <a:rPr lang="th-TH" sz="32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การปฏิบัติตามแนวพระราชดำริของรัชกาลที่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9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17" name="สี่เหลี่ยมมุมมน 28"/>
          <p:cNvSpPr/>
          <p:nvPr/>
        </p:nvSpPr>
        <p:spPr>
          <a:xfrm>
            <a:off x="365331" y="5642359"/>
            <a:ext cx="3461036" cy="10104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มุมมน 28"/>
          <p:cNvSpPr/>
          <p:nvPr/>
        </p:nvSpPr>
        <p:spPr>
          <a:xfrm>
            <a:off x="4267268" y="5666560"/>
            <a:ext cx="3340106" cy="986206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มุมมน 28"/>
          <p:cNvSpPr/>
          <p:nvPr/>
        </p:nvSpPr>
        <p:spPr>
          <a:xfrm>
            <a:off x="8183438" y="5666559"/>
            <a:ext cx="3456384" cy="9541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50590" y="5698660"/>
            <a:ext cx="3155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การอนุรักษ์</a:t>
            </a:r>
          </a:p>
          <a:p>
            <a:pPr algn="ctr"/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และฟื้นฟูป่าชายเลน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50990" y="5733256"/>
            <a:ext cx="3591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การปลูกหญ้าแฝกป้องกันการพังของหน้าดิน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8318601" y="5666560"/>
            <a:ext cx="3155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เพิ่มออกซิเจนด้วยกังหันชัยพัฒนา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10" grpId="0" animBg="1"/>
      <p:bldP spid="12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8" y="1228176"/>
            <a:ext cx="2539454" cy="2539454"/>
          </a:xfrm>
          <a:prstGeom prst="ellipse">
            <a:avLst/>
          </a:prstGeom>
        </p:spPr>
      </p:pic>
      <p:sp>
        <p:nvSpPr>
          <p:cNvPr id="3" name="Rectangle 21"/>
          <p:cNvSpPr/>
          <p:nvPr/>
        </p:nvSpPr>
        <p:spPr>
          <a:xfrm flipV="1">
            <a:off x="-141649" y="676346"/>
            <a:ext cx="12528012" cy="467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0"/>
          <p:cNvSpPr/>
          <p:nvPr/>
        </p:nvSpPr>
        <p:spPr>
          <a:xfrm>
            <a:off x="-141649" y="1207"/>
            <a:ext cx="12528012" cy="681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3"/>
          <p:cNvSpPr/>
          <p:nvPr/>
        </p:nvSpPr>
        <p:spPr>
          <a:xfrm>
            <a:off x="3385987" y="71414"/>
            <a:ext cx="485235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</a:t>
            </a:r>
            <a:r>
              <a:rPr lang="th-TH" sz="3200" dirty="0" err="1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ยาเสพติด</a:t>
            </a:r>
            <a:endParaRPr lang="en-US" sz="3200" dirty="0" smtClean="0">
              <a:solidFill>
                <a:schemeClr val="bg1"/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08794" y="709284"/>
            <a:ext cx="1107289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ก่อให้เกิดพิษภัย  ความอันตรายแก่คนรอบข้างและสังคม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5714373" y="1196752"/>
            <a:ext cx="616731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ความเชื่อและทัศนคติคิดว่าเท่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8" name="สี่เหลี่ยมมุมมน 28"/>
          <p:cNvSpPr/>
          <p:nvPr/>
        </p:nvSpPr>
        <p:spPr>
          <a:xfrm>
            <a:off x="3487611" y="1518711"/>
            <a:ext cx="1872208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775643" y="1548081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สาเหตุ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มุมมน 28"/>
          <p:cNvSpPr/>
          <p:nvPr/>
        </p:nvSpPr>
        <p:spPr>
          <a:xfrm>
            <a:off x="3487611" y="3064917"/>
            <a:ext cx="4551812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3775643" y="3096863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แนวทางในการแก้ปัญหา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92232" y="4501458"/>
            <a:ext cx="3446233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ศึกษาเกี่ยวกับโทษและอันตรายของ</a:t>
            </a:r>
            <a:r>
              <a:rPr lang="th-TH" sz="2400" dirty="0" err="1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ยาเสพติด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13" name="ตัวเชื่อมต่อตรง 36"/>
          <p:cNvCxnSpPr/>
          <p:nvPr/>
        </p:nvCxnSpPr>
        <p:spPr>
          <a:xfrm>
            <a:off x="3800894" y="2818230"/>
            <a:ext cx="8389519" cy="777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มุมมน 28"/>
          <p:cNvSpPr/>
          <p:nvPr/>
        </p:nvSpPr>
        <p:spPr>
          <a:xfrm>
            <a:off x="4213387" y="3845652"/>
            <a:ext cx="1800200" cy="576121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มุมมน 28"/>
          <p:cNvSpPr/>
          <p:nvPr/>
        </p:nvSpPr>
        <p:spPr>
          <a:xfrm>
            <a:off x="808794" y="3841259"/>
            <a:ext cx="1728192" cy="58991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4222007" y="3887873"/>
            <a:ext cx="1791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ครอบครัว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39150" y="3874607"/>
            <a:ext cx="1867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ตัวบุคคล</a:t>
            </a:r>
            <a:endParaRPr lang="en-US" dirty="0"/>
          </a:p>
        </p:txBody>
      </p:sp>
      <p:sp>
        <p:nvSpPr>
          <p:cNvPr id="23" name="Rectangle 4"/>
          <p:cNvSpPr/>
          <p:nvPr/>
        </p:nvSpPr>
        <p:spPr>
          <a:xfrm>
            <a:off x="5714372" y="1723515"/>
            <a:ext cx="652186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ขาดที่พึ่งทางใจ จึงหลีกหนีจากความทุกข์ใจ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4652025" y="2240797"/>
            <a:ext cx="792390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ผู้คนบางกลุ่มใช้</a:t>
            </a:r>
            <a:r>
              <a:rPr lang="th-TH" dirty="0" err="1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ยาเสพติด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เป็นเส้นทางสู่ความร่ำรวย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5" name="สี่เหลี่ยมมุมมน 28"/>
          <p:cNvSpPr/>
          <p:nvPr/>
        </p:nvSpPr>
        <p:spPr>
          <a:xfrm>
            <a:off x="7184454" y="3823002"/>
            <a:ext cx="1866217" cy="58991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7192771" y="3845321"/>
            <a:ext cx="1867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ระดับชุมชน</a:t>
            </a:r>
            <a:endParaRPr lang="en-US" dirty="0"/>
          </a:p>
        </p:txBody>
      </p:sp>
      <p:sp>
        <p:nvSpPr>
          <p:cNvPr id="27" name="สี่เหลี่ยมมุมมน 28"/>
          <p:cNvSpPr/>
          <p:nvPr/>
        </p:nvSpPr>
        <p:spPr>
          <a:xfrm>
            <a:off x="10023800" y="3804813"/>
            <a:ext cx="1866217" cy="58991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10022538" y="3838161"/>
            <a:ext cx="1867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ประเทศชาติ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506819" y="4060661"/>
            <a:ext cx="0" cy="224865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/>
          <p:cNvSpPr/>
          <p:nvPr/>
        </p:nvSpPr>
        <p:spPr>
          <a:xfrm>
            <a:off x="92233" y="5354449"/>
            <a:ext cx="348269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2. </a:t>
            </a: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เลือกคบเพื่อนที่ดี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31" name="Rectangle 4"/>
          <p:cNvSpPr/>
          <p:nvPr/>
        </p:nvSpPr>
        <p:spPr>
          <a:xfrm>
            <a:off x="99862" y="5841955"/>
            <a:ext cx="344623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. </a:t>
            </a: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กล้าปฏิเสธ และตัดสินใจ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599262" y="4060661"/>
            <a:ext cx="0" cy="224865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4"/>
          <p:cNvSpPr/>
          <p:nvPr/>
        </p:nvSpPr>
        <p:spPr>
          <a:xfrm>
            <a:off x="3506427" y="4530925"/>
            <a:ext cx="316484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สร้างความสัมพันธ์ที่ดีในครอบครัว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34" name="Rectangle 4"/>
          <p:cNvSpPr/>
          <p:nvPr/>
        </p:nvSpPr>
        <p:spPr>
          <a:xfrm>
            <a:off x="3538465" y="5384243"/>
            <a:ext cx="3164843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2. </a:t>
            </a: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สร้างสรรค์กิจกรรมร่วมกัน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9551590" y="4060661"/>
            <a:ext cx="0" cy="224865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4"/>
          <p:cNvSpPr/>
          <p:nvPr/>
        </p:nvSpPr>
        <p:spPr>
          <a:xfrm>
            <a:off x="6599263" y="4543566"/>
            <a:ext cx="295232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ร่วมประสานงาน เผยแพร่ความรู้ จัดกิจกรรมเพื่อสร้างชุมชนให้เข้มแข็ง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37" name="Rectangle 4"/>
          <p:cNvSpPr/>
          <p:nvPr/>
        </p:nvSpPr>
        <p:spPr>
          <a:xfrm>
            <a:off x="9432146" y="4543566"/>
            <a:ext cx="2952328" cy="127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กำจัดแหล่งอบายมุข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มีกฎหมายลงโทษที่เด็ดขาด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47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10" grpId="0" animBg="1"/>
      <p:bldP spid="12" grpId="0"/>
      <p:bldP spid="18" grpId="0" animBg="1"/>
      <p:bldP spid="19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มุมมน 28"/>
          <p:cNvSpPr/>
          <p:nvPr/>
        </p:nvSpPr>
        <p:spPr>
          <a:xfrm>
            <a:off x="4099017" y="3876686"/>
            <a:ext cx="6953183" cy="1784562"/>
          </a:xfrm>
          <a:prstGeom prst="roundRect">
            <a:avLst>
              <a:gd name="adj" fmla="val 2694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1"/>
          <p:cNvSpPr/>
          <p:nvPr/>
        </p:nvSpPr>
        <p:spPr>
          <a:xfrm flipV="1">
            <a:off x="-141649" y="676346"/>
            <a:ext cx="12528012" cy="467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0"/>
          <p:cNvSpPr/>
          <p:nvPr/>
        </p:nvSpPr>
        <p:spPr>
          <a:xfrm>
            <a:off x="-141649" y="1207"/>
            <a:ext cx="12528012" cy="681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3"/>
          <p:cNvSpPr/>
          <p:nvPr/>
        </p:nvSpPr>
        <p:spPr>
          <a:xfrm>
            <a:off x="3385987" y="71414"/>
            <a:ext cx="485235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ปัญหาการทุจริต</a:t>
            </a:r>
            <a:r>
              <a:rPr lang="th-TH" sz="3200" dirty="0" err="1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คอร์รัป</a:t>
            </a: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ชัน</a:t>
            </a:r>
            <a:endParaRPr lang="en-US" sz="3200" dirty="0" smtClean="0">
              <a:solidFill>
                <a:schemeClr val="bg1"/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08794" y="709284"/>
            <a:ext cx="1068701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ทำให้ประเทศชาติไม่พัฒนา หรือพัฒนาได้ช้า 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5731062" y="1311976"/>
            <a:ext cx="645935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ข้าราชการรับสินบน </a:t>
            </a:r>
            <a:endParaRPr lang="th-TH" dirty="0" smtClean="0">
              <a:solidFill>
                <a:schemeClr val="bg2">
                  <a:lumMod val="25000"/>
                </a:schemeClr>
              </a:solidFill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เพื่อ</a:t>
            </a:r>
            <a:r>
              <a:rPr lang="th-TH" dirty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ผลประโยชน์ของตน หรือพรรคพวกตน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8" name="สี่เหลี่ยมมุมมน 28"/>
          <p:cNvSpPr/>
          <p:nvPr/>
        </p:nvSpPr>
        <p:spPr>
          <a:xfrm>
            <a:off x="3487611" y="1518711"/>
            <a:ext cx="1872208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775643" y="1548081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สาเหตุ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มุมมน 28"/>
          <p:cNvSpPr/>
          <p:nvPr/>
        </p:nvSpPr>
        <p:spPr>
          <a:xfrm>
            <a:off x="3487611" y="2636912"/>
            <a:ext cx="4551812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3775643" y="2668858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แนวทางในการแก้ปัญหา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3880525" y="3338196"/>
            <a:ext cx="8717696" cy="545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ใช้หลัก</a:t>
            </a:r>
            <a:r>
              <a:rPr lang="th-TH" dirty="0" err="1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ธรรมาภิ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บาล หรือหลักการปกครองที่เป็นธรรม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13" name="ตัวเชื่อมต่อตรง 36"/>
          <p:cNvCxnSpPr/>
          <p:nvPr/>
        </p:nvCxnSpPr>
        <p:spPr>
          <a:xfrm>
            <a:off x="3826367" y="2420888"/>
            <a:ext cx="8389519" cy="777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/>
          <p:nvPr/>
        </p:nvSpPr>
        <p:spPr>
          <a:xfrm>
            <a:off x="4054680" y="3929078"/>
            <a:ext cx="259228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หลักนิติธรรม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3" name="Rectangle 4"/>
          <p:cNvSpPr/>
          <p:nvPr/>
        </p:nvSpPr>
        <p:spPr>
          <a:xfrm>
            <a:off x="7590164" y="3903343"/>
            <a:ext cx="259228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หลักคุณธรรม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4293071" y="4456701"/>
            <a:ext cx="28102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หลักการมีส่วนร่วม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5" name="Rectangle 4"/>
          <p:cNvSpPr/>
          <p:nvPr/>
        </p:nvSpPr>
        <p:spPr>
          <a:xfrm>
            <a:off x="7607374" y="4456700"/>
            <a:ext cx="3481845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หลักความรับผิดชอบ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6" name="Rectangle 4"/>
          <p:cNvSpPr/>
          <p:nvPr/>
        </p:nvSpPr>
        <p:spPr>
          <a:xfrm>
            <a:off x="4293071" y="4981808"/>
            <a:ext cx="28102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หลักความโปร่งใส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7" name="Rectangle 4"/>
          <p:cNvSpPr/>
          <p:nvPr/>
        </p:nvSpPr>
        <p:spPr>
          <a:xfrm>
            <a:off x="7823398" y="4981807"/>
            <a:ext cx="32288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หลักความคุ้มค่า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3" y="2235227"/>
            <a:ext cx="3631547" cy="363154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350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10" grpId="0" animBg="1"/>
      <p:bldP spid="12" grpId="0"/>
      <p:bldP spid="16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1928330"/>
            <a:ext cx="4519786" cy="4519786"/>
          </a:xfrm>
          <a:prstGeom prst="ellipse">
            <a:avLst/>
          </a:prstGeom>
        </p:spPr>
      </p:pic>
      <p:sp>
        <p:nvSpPr>
          <p:cNvPr id="3" name="Rectangle 21"/>
          <p:cNvSpPr/>
          <p:nvPr/>
        </p:nvSpPr>
        <p:spPr>
          <a:xfrm flipV="1">
            <a:off x="-141649" y="676346"/>
            <a:ext cx="12528012" cy="467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0"/>
          <p:cNvSpPr/>
          <p:nvPr/>
        </p:nvSpPr>
        <p:spPr>
          <a:xfrm>
            <a:off x="-141649" y="1207"/>
            <a:ext cx="12528012" cy="681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3"/>
          <p:cNvSpPr/>
          <p:nvPr/>
        </p:nvSpPr>
        <p:spPr>
          <a:xfrm>
            <a:off x="3385987" y="71414"/>
            <a:ext cx="485235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ปัญหาอาชญากรรม</a:t>
            </a:r>
            <a:endParaRPr lang="en-US" sz="3200" dirty="0" smtClean="0">
              <a:solidFill>
                <a:schemeClr val="bg1"/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08794" y="709284"/>
            <a:ext cx="1054299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ส่งผลกระทบต่อความปลอดภัยในชีวิตแลละทรัพย์สินของประชาชน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5731062" y="1311976"/>
            <a:ext cx="645935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ขาดสติ  ความยากจน  ความโลภ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บางครั้งเกี่ยวพันกับปัญหา</a:t>
            </a:r>
            <a:r>
              <a:rPr lang="th-TH" dirty="0" err="1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ยาเสพติด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8" name="สี่เหลี่ยมมุมมน 28"/>
          <p:cNvSpPr/>
          <p:nvPr/>
        </p:nvSpPr>
        <p:spPr>
          <a:xfrm>
            <a:off x="3487611" y="1518711"/>
            <a:ext cx="1872208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775643" y="1548081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สาเหตุ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มุมมน 28"/>
          <p:cNvSpPr/>
          <p:nvPr/>
        </p:nvSpPr>
        <p:spPr>
          <a:xfrm>
            <a:off x="3487611" y="2804891"/>
            <a:ext cx="4551812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3775643" y="2836837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แนวทางในการแก้ปัญหา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3880525" y="3634866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รัฐต้องกระจายรายได้อย่างเป็นธรรม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13" name="ตัวเชื่อมต่อตรง 36"/>
          <p:cNvCxnSpPr/>
          <p:nvPr/>
        </p:nvCxnSpPr>
        <p:spPr>
          <a:xfrm>
            <a:off x="3826367" y="2485125"/>
            <a:ext cx="8389519" cy="777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/>
          <p:nvPr/>
        </p:nvSpPr>
        <p:spPr>
          <a:xfrm>
            <a:off x="3880525" y="4214511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มีกฎหมายลงโทษอาชญากรรมทุกรูปแบบ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3880525" y="4840636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ประชาชนช่วยกันสอดส่องดูแล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2" name="Rectangle 4"/>
          <p:cNvSpPr/>
          <p:nvPr/>
        </p:nvSpPr>
        <p:spPr>
          <a:xfrm>
            <a:off x="3880525" y="5467931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4.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ระมัดระวังตัวเอง เช่นการแต่งกาย การไป</a:t>
            </a:r>
            <a:r>
              <a:rPr lang="th-TH" dirty="0" err="1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สถานที่อ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โคจร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78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10" grpId="0" animBg="1"/>
      <p:bldP spid="12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9" r="-13810" b="1528"/>
          <a:stretch/>
        </p:blipFill>
        <p:spPr>
          <a:xfrm>
            <a:off x="-1393626" y="2212231"/>
            <a:ext cx="6408712" cy="5111274"/>
          </a:xfrm>
          <a:prstGeom prst="ellipse">
            <a:avLst/>
          </a:prstGeom>
        </p:spPr>
      </p:pic>
      <p:sp>
        <p:nvSpPr>
          <p:cNvPr id="3" name="Rectangle 21"/>
          <p:cNvSpPr/>
          <p:nvPr/>
        </p:nvSpPr>
        <p:spPr>
          <a:xfrm flipV="1">
            <a:off x="-141649" y="676346"/>
            <a:ext cx="12528012" cy="467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0"/>
          <p:cNvSpPr/>
          <p:nvPr/>
        </p:nvSpPr>
        <p:spPr>
          <a:xfrm>
            <a:off x="-141649" y="1207"/>
            <a:ext cx="12528012" cy="681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3"/>
          <p:cNvSpPr/>
          <p:nvPr/>
        </p:nvSpPr>
        <p:spPr>
          <a:xfrm>
            <a:off x="0" y="71414"/>
            <a:ext cx="1219041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ปัญหาความเห็นต่างทางความคิดและอุดมการณ์ในสังคมประชาธิปไตย</a:t>
            </a:r>
            <a:endParaRPr lang="en-US" sz="3200" dirty="0" smtClean="0">
              <a:solidFill>
                <a:schemeClr val="bg1"/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08794" y="709284"/>
            <a:ext cx="1054299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หากใช้คำพูดในการสื่อสารผิดพลาด จะก่อให้เกิดความขัดแย้ง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5721884" y="1508785"/>
            <a:ext cx="645935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ความแตกต่างระหว่างบุคคล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8" name="สี่เหลี่ยมมุมมน 28"/>
          <p:cNvSpPr/>
          <p:nvPr/>
        </p:nvSpPr>
        <p:spPr>
          <a:xfrm>
            <a:off x="3487611" y="1518711"/>
            <a:ext cx="1872208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775643" y="1548081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สาเหตุ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มุมมน 28"/>
          <p:cNvSpPr/>
          <p:nvPr/>
        </p:nvSpPr>
        <p:spPr>
          <a:xfrm>
            <a:off x="3487611" y="2804891"/>
            <a:ext cx="4551812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3775643" y="2836837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แนวทางในการแก้ปัญหา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3880525" y="3634866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ยอมรับความแตกต่างทางความคิด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13" name="ตัวเชื่อมต่อตรง 36"/>
          <p:cNvCxnSpPr/>
          <p:nvPr/>
        </p:nvCxnSpPr>
        <p:spPr>
          <a:xfrm>
            <a:off x="3826367" y="2485125"/>
            <a:ext cx="8389519" cy="777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/>
          <p:nvPr/>
        </p:nvSpPr>
        <p:spPr>
          <a:xfrm>
            <a:off x="3880525" y="4214511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รับฟังความคิดเห็นของผู้อื่น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3880525" y="4840636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สอนหลักประชาธิปไตยขั้นพื้นฐานให้เยาวชน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49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10" grpId="0" animBg="1"/>
      <p:bldP spid="12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/>
        </p:nvSpPr>
        <p:spPr>
          <a:xfrm flipV="1">
            <a:off x="-141649" y="676346"/>
            <a:ext cx="12528012" cy="4675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20"/>
          <p:cNvSpPr/>
          <p:nvPr/>
        </p:nvSpPr>
        <p:spPr>
          <a:xfrm>
            <a:off x="-141649" y="1207"/>
            <a:ext cx="12528012" cy="6815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3"/>
          <p:cNvSpPr/>
          <p:nvPr/>
        </p:nvSpPr>
        <p:spPr>
          <a:xfrm>
            <a:off x="0" y="71414"/>
            <a:ext cx="1219041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200" dirty="0" smtClean="0">
                <a:solidFill>
                  <a:schemeClr val="bg1"/>
                </a:solidFill>
                <a:effectLst/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ปัญหาเศรษฐกิจ</a:t>
            </a:r>
            <a:endParaRPr lang="en-US" sz="3200" dirty="0" smtClean="0">
              <a:solidFill>
                <a:schemeClr val="bg1"/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808794" y="709284"/>
            <a:ext cx="1054299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ความเหลื่อมล้ำทางรายได้ ทำให้ประชาชนขาดโอกาสในการพัฒนาคุณภาพชีวิต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5721884" y="1508785"/>
            <a:ext cx="645935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การกระจายรายได้ไม่ทั่วถึง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8" name="สี่เหลี่ยมมุมมน 28"/>
          <p:cNvSpPr/>
          <p:nvPr/>
        </p:nvSpPr>
        <p:spPr>
          <a:xfrm>
            <a:off x="3487611" y="1518711"/>
            <a:ext cx="1872208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775643" y="1548081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สาเหตุ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มุมมน 28"/>
          <p:cNvSpPr/>
          <p:nvPr/>
        </p:nvSpPr>
        <p:spPr>
          <a:xfrm>
            <a:off x="3487611" y="2804891"/>
            <a:ext cx="4551812" cy="57150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3775643" y="2836837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แนวทางในการแก้ปัญหา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3880525" y="3634866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ส่งเสริมการกระจายรายได้อย่างเป็นธรรม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13" name="ตัวเชื่อมต่อตรง 36"/>
          <p:cNvCxnSpPr/>
          <p:nvPr/>
        </p:nvCxnSpPr>
        <p:spPr>
          <a:xfrm>
            <a:off x="3826367" y="2485125"/>
            <a:ext cx="8389519" cy="7771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/>
          <p:nvPr/>
        </p:nvSpPr>
        <p:spPr>
          <a:xfrm>
            <a:off x="3880525" y="4214511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ส่งเสริมวินัยการออม ตั้งแต่ครอบครัว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3880525" y="4840636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ละเลิกอบายมุขทุกรูปแบบ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3880525" y="5423689"/>
            <a:ext cx="87176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4. </a:t>
            </a:r>
            <a:r>
              <a:rPr lang="th-TH" dirty="0" smtClean="0">
                <a:solidFill>
                  <a:schemeClr val="bg2">
                    <a:lumMod val="25000"/>
                  </a:schemeClr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ทำบัญชีครัวเรือน ป้องกันหนี้ครัวเรือน</a:t>
            </a:r>
            <a:endParaRPr lang="en-US" dirty="0">
              <a:solidFill>
                <a:schemeClr val="bg2">
                  <a:lumMod val="25000"/>
                </a:schemeClr>
              </a:solidFill>
              <a:effectLst/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22" y="3231295"/>
            <a:ext cx="4202688" cy="39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10" grpId="0" animBg="1"/>
      <p:bldP spid="12" grpId="0"/>
      <p:bldP spid="20" grpId="0"/>
      <p:bldP spid="21" grpId="0"/>
      <p:bldP spid="15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6">
      <a:majorFont>
        <a:latin typeface="LilyUPC"/>
        <a:ea typeface=""/>
        <a:cs typeface="Kanit"/>
      </a:majorFont>
      <a:minorFont>
        <a:latin typeface="LilyUPC"/>
        <a:ea typeface=""/>
        <a:cs typeface="Kani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866</Words>
  <Application>Microsoft Office PowerPoint</Application>
  <PresentationFormat>Custom</PresentationFormat>
  <Paragraphs>154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LilyUPC</vt:lpstr>
      <vt:lpstr>Calibri</vt:lpstr>
      <vt:lpstr>Kanit</vt:lpstr>
      <vt:lpstr>Kanit Light</vt:lpstr>
      <vt:lpstr>Cordia New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MultiRoom</dc:creator>
  <cp:lastModifiedBy>Windows User</cp:lastModifiedBy>
  <cp:revision>28</cp:revision>
  <dcterms:created xsi:type="dcterms:W3CDTF">2019-05-28T03:07:32Z</dcterms:created>
  <dcterms:modified xsi:type="dcterms:W3CDTF">2019-05-30T11:13:47Z</dcterms:modified>
</cp:coreProperties>
</file>