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</p:sldIdLst>
  <p:sldSz cx="9144000" cy="6858000" type="screen4x3"/>
  <p:notesSz cx="6858000" cy="9144000"/>
  <p:embeddedFontLst>
    <p:embeddedFont>
      <p:font typeface="CS ChatThai" charset="-34"/>
      <p:regular r:id="rId9"/>
    </p:embeddedFont>
    <p:embeddedFont>
      <p:font typeface="Calibri Light" pitchFamily="34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9900"/>
    <a:srgbClr val="7CC800"/>
    <a:srgbClr val="FFFFFF"/>
    <a:srgbClr val="FBFDFC"/>
    <a:srgbClr val="F0F2F1"/>
    <a:srgbClr val="663300"/>
    <a:srgbClr val="5A2F29"/>
    <a:srgbClr val="7432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B1DB-7CF7-4A18-98B6-1E3B8C1121D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BE0D-67FC-41E9-9B61-2531FE68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B1DB-7CF7-4A18-98B6-1E3B8C1121D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BE0D-67FC-41E9-9B61-2531FE68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5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B1DB-7CF7-4A18-98B6-1E3B8C1121D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BE0D-67FC-41E9-9B61-2531FE68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9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B1DB-7CF7-4A18-98B6-1E3B8C1121D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BE0D-67FC-41E9-9B61-2531FE68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3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B1DB-7CF7-4A18-98B6-1E3B8C1121D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BE0D-67FC-41E9-9B61-2531FE68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9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B1DB-7CF7-4A18-98B6-1E3B8C1121D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BE0D-67FC-41E9-9B61-2531FE68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5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B1DB-7CF7-4A18-98B6-1E3B8C1121D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BE0D-67FC-41E9-9B61-2531FE68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5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B1DB-7CF7-4A18-98B6-1E3B8C1121D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BE0D-67FC-41E9-9B61-2531FE68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9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B1DB-7CF7-4A18-98B6-1E3B8C1121D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BE0D-67FC-41E9-9B61-2531FE68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8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B1DB-7CF7-4A18-98B6-1E3B8C1121D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BE0D-67FC-41E9-9B61-2531FE68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B1DB-7CF7-4A18-98B6-1E3B8C1121D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BE0D-67FC-41E9-9B61-2531FE68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5B1DB-7CF7-4A18-98B6-1E3B8C1121D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BBE0D-67FC-41E9-9B61-2531FE68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6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flipH="1">
            <a:off x="417093" y="726475"/>
            <a:ext cx="1380916" cy="746860"/>
            <a:chOff x="6729414" y="421481"/>
            <a:chExt cx="1614491" cy="931576"/>
          </a:xfrm>
        </p:grpSpPr>
        <p:sp>
          <p:nvSpPr>
            <p:cNvPr id="17" name="Rounded Rectangle 16"/>
            <p:cNvSpPr/>
            <p:nvPr/>
          </p:nvSpPr>
          <p:spPr>
            <a:xfrm>
              <a:off x="6729414" y="785813"/>
              <a:ext cx="1226159" cy="56724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29475" y="421481"/>
              <a:ext cx="1114430" cy="58578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60608" y="173060"/>
            <a:ext cx="1294364" cy="746860"/>
            <a:chOff x="6729414" y="421481"/>
            <a:chExt cx="1614491" cy="931576"/>
          </a:xfrm>
        </p:grpSpPr>
        <p:sp>
          <p:nvSpPr>
            <p:cNvPr id="29" name="Rounded Rectangle 28"/>
            <p:cNvSpPr/>
            <p:nvPr/>
          </p:nvSpPr>
          <p:spPr>
            <a:xfrm>
              <a:off x="6729414" y="785813"/>
              <a:ext cx="1226159" cy="56724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229475" y="421481"/>
              <a:ext cx="1114430" cy="58578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608" b="93301" l="10131" r="91176">
                        <a14:foregroundMark x1="72712" y1="71732" x2="82353" y2="71732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5" t="68449" r="7692" b="5344"/>
          <a:stretch/>
        </p:blipFill>
        <p:spPr>
          <a:xfrm>
            <a:off x="995153" y="984772"/>
            <a:ext cx="7040933" cy="2812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557" y="1366181"/>
            <a:ext cx="6134126" cy="1627758"/>
          </a:xfrm>
          <a:solidFill>
            <a:srgbClr val="D9832D">
              <a:alpha val="29000"/>
            </a:srgbClr>
          </a:solidFill>
        </p:spPr>
        <p:txBody>
          <a:bodyPr anchor="ctr">
            <a:normAutofit fontScale="90000"/>
          </a:bodyPr>
          <a:lstStyle/>
          <a:p>
            <a:r>
              <a:rPr lang="th-TH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พลเมืองดีตามหลักปรัชญา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h-TH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ของเศรษฐกิจพอเพียง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156644" y="-64293"/>
            <a:ext cx="3005137" cy="91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หน่วยการเรียนรู้ที่ </a:t>
            </a:r>
            <a:r>
              <a:rPr lang="th-TH" sz="6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๖</a:t>
            </a:r>
            <a:endParaRPr lang="en-US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91514" y="3630918"/>
            <a:ext cx="2734795" cy="777768"/>
            <a:chOff x="1826392" y="3783979"/>
            <a:chExt cx="2734795" cy="7777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17" r="42525" b="14375"/>
            <a:stretch/>
          </p:blipFill>
          <p:spPr>
            <a:xfrm>
              <a:off x="1826392" y="3811730"/>
              <a:ext cx="2734795" cy="750017"/>
            </a:xfrm>
            <a:prstGeom prst="rect">
              <a:avLst/>
            </a:prstGeom>
          </p:spPr>
        </p:pic>
        <p:sp>
          <p:nvSpPr>
            <p:cNvPr id="20" name="Title 1"/>
            <p:cNvSpPr txBox="1">
              <a:spLocks/>
            </p:cNvSpPr>
            <p:nvPr/>
          </p:nvSpPr>
          <p:spPr>
            <a:xfrm>
              <a:off x="1891208" y="3783979"/>
              <a:ext cx="2541233" cy="7288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36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สาระการเรียนรู้</a:t>
              </a:r>
              <a:endPara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23561" y="5421281"/>
            <a:ext cx="5106471" cy="1083955"/>
            <a:chOff x="2297276" y="5510138"/>
            <a:chExt cx="5106471" cy="108395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17" r="42525" b="14375"/>
            <a:stretch/>
          </p:blipFill>
          <p:spPr>
            <a:xfrm>
              <a:off x="2297276" y="5510138"/>
              <a:ext cx="5106471" cy="1083955"/>
            </a:xfrm>
            <a:prstGeom prst="rect">
              <a:avLst/>
            </a:prstGeom>
          </p:spPr>
        </p:pic>
        <p:sp>
          <p:nvSpPr>
            <p:cNvPr id="22" name="Title 1"/>
            <p:cNvSpPr txBox="1">
              <a:spLocks/>
            </p:cNvSpPr>
            <p:nvPr/>
          </p:nvSpPr>
          <p:spPr>
            <a:xfrm>
              <a:off x="2541372" y="5649480"/>
              <a:ext cx="4582508" cy="8052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4400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พลเมืองดีตามหลักปรัชญา</a:t>
              </a:r>
            </a:p>
            <a:p>
              <a:r>
                <a:rPr lang="th-TH" sz="4400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ของเศรษฐกิจพอเพียง</a:t>
              </a:r>
              <a:endParaRPr lang="en-US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23561" y="4386096"/>
            <a:ext cx="5106471" cy="1083955"/>
            <a:chOff x="2350678" y="4506378"/>
            <a:chExt cx="5106471" cy="108395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17" r="42525" b="14375"/>
            <a:stretch/>
          </p:blipFill>
          <p:spPr>
            <a:xfrm>
              <a:off x="2350678" y="4506378"/>
              <a:ext cx="5106471" cy="1083955"/>
            </a:xfrm>
            <a:prstGeom prst="rect">
              <a:avLst/>
            </a:prstGeom>
          </p:spPr>
        </p:pic>
        <p:sp>
          <p:nvSpPr>
            <p:cNvPr id="21" name="Title 1"/>
            <p:cNvSpPr txBox="1">
              <a:spLocks/>
            </p:cNvSpPr>
            <p:nvPr/>
          </p:nvSpPr>
          <p:spPr>
            <a:xfrm>
              <a:off x="2498925" y="4621906"/>
              <a:ext cx="4687621" cy="8052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4400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หลักปรัชญาของเศรษฐกิจพอเพียง</a:t>
              </a:r>
              <a:endParaRPr lang="en-US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" y="4429491"/>
            <a:ext cx="2119456" cy="25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14513" y="137705"/>
            <a:ext cx="5957086" cy="80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หลักปรัชญาของเศรษฐกิจพอเพียง</a:t>
            </a:r>
            <a:endParaRPr lang="en-US" sz="4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62792"/>
            <a:ext cx="6396608" cy="25092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“...การพัฒนาประเทศ  จำเป็นต้องทำตามลำดับขั้น  ต้องสร้างพื้นฐานคือ ความพอมี พอกิน พอใช้ </a:t>
            </a:r>
          </a:p>
          <a:p>
            <a:r>
              <a:rPr lang="th-TH" sz="32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ของประชาชนส่วนใหญ่เป็นเบื้องต้นก่อน...”</a:t>
            </a:r>
            <a:endParaRPr lang="en-US" sz="32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Image result for king rama 9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54" y="1905407"/>
            <a:ext cx="2736496" cy="342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28890" y="942975"/>
            <a:ext cx="424046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56127" y="942975"/>
            <a:ext cx="8585987" cy="1288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เป็นแนว</a:t>
            </a:r>
            <a:r>
              <a:rPr lang="th-TH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พระรา</a:t>
            </a:r>
            <a:r>
              <a:rPr lang="th-TH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ชดำริของ</a:t>
            </a:r>
          </a:p>
          <a:p>
            <a:r>
              <a:rPr lang="th-TH" sz="40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พระบาทสมเด็จพระเจ้าอยู่หัว  ภูมิพลอดุลยเดชฯ </a:t>
            </a:r>
            <a:endParaRPr lang="en-US" sz="40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14513" y="4376058"/>
            <a:ext cx="265096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14513" y="2763609"/>
            <a:ext cx="265096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40913" y="4308021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พ.ศ. ๒๕๑๗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1045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71463" y="1757373"/>
            <a:ext cx="2857500" cy="2300287"/>
            <a:chOff x="271463" y="1157288"/>
            <a:chExt cx="2857500" cy="2300287"/>
          </a:xfrm>
        </p:grpSpPr>
        <p:sp>
          <p:nvSpPr>
            <p:cNvPr id="5" name="Rounded Rectangle 4"/>
            <p:cNvSpPr/>
            <p:nvPr/>
          </p:nvSpPr>
          <p:spPr>
            <a:xfrm>
              <a:off x="271463" y="1157288"/>
              <a:ext cx="2857500" cy="2300287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bliqueTopRigh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57191" y="1727472"/>
              <a:ext cx="495299" cy="1354378"/>
              <a:chOff x="385767" y="1727472"/>
              <a:chExt cx="495299" cy="135437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766762" y="1941683"/>
                <a:ext cx="0" cy="1140167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54846" y="1727472"/>
                <a:ext cx="0" cy="428422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85767" y="1825968"/>
                <a:ext cx="495299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 txBox="1">
            <a:spLocks/>
          </p:cNvSpPr>
          <p:nvPr/>
        </p:nvSpPr>
        <p:spPr>
          <a:xfrm>
            <a:off x="695525" y="197206"/>
            <a:ext cx="7846610" cy="80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ความพอเพียง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57337" y="942975"/>
            <a:ext cx="618356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766762" y="2497493"/>
            <a:ext cx="2350294" cy="13715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200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ตั้งเป็นเป้าหมายให้ชีวิตดำเนินไปได้พึ่งพาตนเองได้</a:t>
            </a:r>
            <a:endParaRPr lang="en-US" sz="320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066" y="1828812"/>
            <a:ext cx="2448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หลักอุดมการณ์</a:t>
            </a:r>
            <a:endParaRPr lang="en-US" sz="40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108698" y="1775970"/>
            <a:ext cx="2857500" cy="2300287"/>
            <a:chOff x="6108698" y="1147312"/>
            <a:chExt cx="2857500" cy="2300287"/>
          </a:xfrm>
        </p:grpSpPr>
        <p:sp>
          <p:nvSpPr>
            <p:cNvPr id="6" name="Rounded Rectangle 5"/>
            <p:cNvSpPr/>
            <p:nvPr/>
          </p:nvSpPr>
          <p:spPr>
            <a:xfrm>
              <a:off x="6108698" y="1147312"/>
              <a:ext cx="2857500" cy="2300287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bliqueTopRigh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236172" y="1744544"/>
              <a:ext cx="495299" cy="1354378"/>
              <a:chOff x="385767" y="1727472"/>
              <a:chExt cx="495299" cy="1354378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766762" y="1941683"/>
                <a:ext cx="0" cy="1140167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54846" y="1727472"/>
                <a:ext cx="0" cy="428422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85767" y="1825968"/>
                <a:ext cx="495299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1"/>
          <p:cNvSpPr/>
          <p:nvPr/>
        </p:nvSpPr>
        <p:spPr>
          <a:xfrm>
            <a:off x="6394449" y="1864617"/>
            <a:ext cx="2395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หลักปฏิบัติการ</a:t>
            </a:r>
            <a:endParaRPr lang="en-US" sz="4000" b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615904" y="2470434"/>
            <a:ext cx="2350294" cy="13715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200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ลงมือทำ</a:t>
            </a:r>
            <a:r>
              <a:rPr lang="th-TH" sz="2800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(ไม่สุดโต่ง)</a:t>
            </a:r>
            <a:r>
              <a:rPr lang="th-TH" sz="3200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เช่น ใช้จ่ายไม่เกินความจำเป็น</a:t>
            </a:r>
            <a:endParaRPr lang="en-US" sz="320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41909" y="922507"/>
            <a:ext cx="5416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คือ ความพอประมาณอย่างมีเหตุผล</a:t>
            </a:r>
            <a:endParaRPr lang="en-US" sz="40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85" y="2755979"/>
            <a:ext cx="3288489" cy="36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  <p:bldP spid="2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2793" y="137705"/>
            <a:ext cx="7883982" cy="80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แนวทางการปฏิบัติให้เกิดความพอเพียง</a:t>
            </a:r>
            <a:endParaRPr lang="en-US" sz="4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57337" y="942975"/>
            <a:ext cx="618356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43" y="3397053"/>
            <a:ext cx="3383882" cy="3021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" y="3297321"/>
            <a:ext cx="2835791" cy="298608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08184" y="2325523"/>
            <a:ext cx="2300287" cy="707886"/>
            <a:chOff x="429849" y="2560041"/>
            <a:chExt cx="2300287" cy="707886"/>
          </a:xfrm>
        </p:grpSpPr>
        <p:sp>
          <p:nvSpPr>
            <p:cNvPr id="17" name="Rounded Rectangle 16"/>
            <p:cNvSpPr/>
            <p:nvPr/>
          </p:nvSpPr>
          <p:spPr>
            <a:xfrm>
              <a:off x="429849" y="2560041"/>
              <a:ext cx="2300287" cy="657225"/>
            </a:xfrm>
            <a:prstGeom prst="roundRect">
              <a:avLst>
                <a:gd name="adj" fmla="val 4927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1285" y="2560041"/>
              <a:ext cx="159210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0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ผลิตไว้ใช้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90758" y="2144679"/>
            <a:ext cx="2300287" cy="707886"/>
            <a:chOff x="6605884" y="2483415"/>
            <a:chExt cx="2300287" cy="707886"/>
          </a:xfrm>
        </p:grpSpPr>
        <p:sp>
          <p:nvSpPr>
            <p:cNvPr id="18" name="Rounded Rectangle 17"/>
            <p:cNvSpPr/>
            <p:nvPr/>
          </p:nvSpPr>
          <p:spPr>
            <a:xfrm>
              <a:off x="6605884" y="2508746"/>
              <a:ext cx="2300287" cy="657225"/>
            </a:xfrm>
            <a:prstGeom prst="roundRect">
              <a:avLst>
                <a:gd name="adj" fmla="val 4927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302" y="2483415"/>
              <a:ext cx="18149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0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ผลิตไว้ขาย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37779" y="2212231"/>
            <a:ext cx="3665231" cy="4280521"/>
            <a:chOff x="3037343" y="2377454"/>
            <a:chExt cx="3665231" cy="42805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343" y="2443163"/>
              <a:ext cx="3223551" cy="421481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96529">
              <a:off x="3739227" y="2377454"/>
              <a:ext cx="2963347" cy="15859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84923">
              <a:off x="3697951" y="2517443"/>
              <a:ext cx="293061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0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ไม่โลภมาก</a:t>
              </a:r>
            </a:p>
            <a:p>
              <a:pPr algn="ctr"/>
              <a:r>
                <a:rPr lang="th-TH" sz="40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จนเบียดเบียนผู้อื่น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38210" y="1384050"/>
            <a:ext cx="6146111" cy="5424289"/>
            <a:chOff x="2842543" y="1489181"/>
            <a:chExt cx="6146111" cy="5424289"/>
          </a:xfrm>
        </p:grpSpPr>
        <p:grpSp>
          <p:nvGrpSpPr>
            <p:cNvPr id="33" name="Group 32"/>
            <p:cNvGrpSpPr/>
            <p:nvPr/>
          </p:nvGrpSpPr>
          <p:grpSpPr>
            <a:xfrm>
              <a:off x="2842543" y="1489181"/>
              <a:ext cx="6146111" cy="5424289"/>
              <a:chOff x="3017613" y="2122578"/>
              <a:chExt cx="6146111" cy="5424289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3017613" y="2122578"/>
                <a:ext cx="6146111" cy="458321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3257645" y="3662025"/>
                <a:ext cx="5626595" cy="3884842"/>
                <a:chOff x="2997889" y="3212688"/>
                <a:chExt cx="5626595" cy="3884842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7343" y="4303959"/>
                  <a:ext cx="5587141" cy="2793571"/>
                </a:xfrm>
                <a:prstGeom prst="rect">
                  <a:avLst/>
                </a:prstGeom>
              </p:spPr>
            </p:pic>
            <p:pic>
              <p:nvPicPr>
                <p:cNvPr id="1030" name="Picture 6" descr="Image result for banana tree cartoon 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0379" y="3771900"/>
                  <a:ext cx="864119" cy="10449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2" name="Picture 8" descr="Related image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4237" y="3212688"/>
                  <a:ext cx="1819002" cy="17742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6" descr="Image result for banana tree cartoon 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3603" y="4062773"/>
                  <a:ext cx="864119" cy="10449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6" descr="Image result for banana tree cartoon 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97889" y="3949601"/>
                  <a:ext cx="885325" cy="10449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6" name="Picture 12" descr="Image result for rice thai farm cartoon png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60" r="28215"/>
                <a:stretch/>
              </p:blipFill>
              <p:spPr bwMode="auto">
                <a:xfrm>
                  <a:off x="5207697" y="3837097"/>
                  <a:ext cx="1446977" cy="1470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43" t="14184" r="40572" b="58878"/>
                <a:stretch/>
              </p:blipFill>
              <p:spPr>
                <a:xfrm>
                  <a:off x="4295074" y="4323148"/>
                  <a:ext cx="526660" cy="558387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16878" b="38428" l="43421" r="5765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43" t="14184" r="40572" b="58878"/>
                <a:stretch/>
              </p:blipFill>
              <p:spPr>
                <a:xfrm>
                  <a:off x="4331274" y="4572577"/>
                  <a:ext cx="390796" cy="414338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43" t="14184" r="40572" b="58878"/>
                <a:stretch/>
              </p:blipFill>
              <p:spPr>
                <a:xfrm>
                  <a:off x="4311447" y="4738509"/>
                  <a:ext cx="390796" cy="414338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43" t="14184" r="40572" b="58878"/>
                <a:stretch/>
              </p:blipFill>
              <p:spPr>
                <a:xfrm>
                  <a:off x="4574492" y="4330664"/>
                  <a:ext cx="526660" cy="558387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43" t="14184" r="40572" b="58878"/>
                <a:stretch/>
              </p:blipFill>
              <p:spPr>
                <a:xfrm>
                  <a:off x="4610692" y="4580093"/>
                  <a:ext cx="390796" cy="414338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43" t="14184" r="40572" b="58878"/>
                <a:stretch/>
              </p:blipFill>
              <p:spPr>
                <a:xfrm>
                  <a:off x="4590865" y="4746025"/>
                  <a:ext cx="390796" cy="414338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43" t="14184" r="40572" b="58878"/>
                <a:stretch/>
              </p:blipFill>
              <p:spPr>
                <a:xfrm>
                  <a:off x="4855203" y="4323370"/>
                  <a:ext cx="526660" cy="558387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43" t="14184" r="40572" b="58878"/>
                <a:stretch/>
              </p:blipFill>
              <p:spPr>
                <a:xfrm>
                  <a:off x="4891403" y="4572799"/>
                  <a:ext cx="390796" cy="414338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643" t="14184" r="40572" b="58878"/>
                <a:stretch/>
              </p:blipFill>
              <p:spPr>
                <a:xfrm>
                  <a:off x="4871576" y="4738731"/>
                  <a:ext cx="390796" cy="414338"/>
                </a:xfrm>
                <a:prstGeom prst="rect">
                  <a:avLst/>
                </a:prstGeom>
              </p:spPr>
            </p:pic>
          </p:grpSp>
        </p:grpSp>
        <p:sp>
          <p:nvSpPr>
            <p:cNvPr id="48" name="Rectangle 47"/>
            <p:cNvSpPr/>
            <p:nvPr/>
          </p:nvSpPr>
          <p:spPr>
            <a:xfrm>
              <a:off x="3486573" y="2211994"/>
              <a:ext cx="503054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800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สำหรับดำรงชีพในครัวเรือน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501" y="1384050"/>
            <a:ext cx="6146111" cy="5424289"/>
            <a:chOff x="13125" y="1378989"/>
            <a:chExt cx="6146111" cy="5424289"/>
          </a:xfrm>
        </p:grpSpPr>
        <p:grpSp>
          <p:nvGrpSpPr>
            <p:cNvPr id="35" name="Group 34"/>
            <p:cNvGrpSpPr/>
            <p:nvPr/>
          </p:nvGrpSpPr>
          <p:grpSpPr>
            <a:xfrm>
              <a:off x="13125" y="1378989"/>
              <a:ext cx="6146111" cy="5424289"/>
              <a:chOff x="-4977464" y="2207369"/>
              <a:chExt cx="6146111" cy="542428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-4977464" y="2207369"/>
                <a:ext cx="6146111" cy="458321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97978" y="4838087"/>
                <a:ext cx="5587141" cy="2793571"/>
              </a:xfrm>
              <a:prstGeom prst="rect">
                <a:avLst/>
              </a:prstGeom>
            </p:spPr>
          </p:pic>
        </p:grpSp>
        <p:pic>
          <p:nvPicPr>
            <p:cNvPr id="1038" name="Picture 14" descr="Related imag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253" y="2861307"/>
              <a:ext cx="2180343" cy="1989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itle 1"/>
            <p:cNvSpPr txBox="1">
              <a:spLocks/>
            </p:cNvSpPr>
            <p:nvPr/>
          </p:nvSpPr>
          <p:spPr>
            <a:xfrm>
              <a:off x="588416" y="1940397"/>
              <a:ext cx="4824076" cy="11553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40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ผลผลิตเหลือจึงนำออกขาย</a:t>
              </a:r>
            </a:p>
            <a:p>
              <a:r>
                <a:rPr lang="th-TH" sz="40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โดยเริ่มจากการขายในชุมชน</a:t>
              </a:r>
              <a:endPara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040" name="Picture 16" descr="Related image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95" t="9589" r="52046" b="65214"/>
            <a:stretch/>
          </p:blipFill>
          <p:spPr bwMode="auto">
            <a:xfrm>
              <a:off x="3202476" y="3225031"/>
              <a:ext cx="1390563" cy="156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0618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7384" y="183359"/>
            <a:ext cx="8503653" cy="75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พลเมืองดีตามหลักปรัชญาของเศรษฐกิจพอเพียง</a:t>
            </a:r>
            <a:endParaRPr lang="en-US" sz="4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2889" y="942975"/>
            <a:ext cx="8626724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072187" y="1249048"/>
            <a:ext cx="2649037" cy="1349358"/>
            <a:chOff x="6072187" y="1249048"/>
            <a:chExt cx="2649037" cy="13493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75" t="62708" b="12917"/>
            <a:stretch/>
          </p:blipFill>
          <p:spPr>
            <a:xfrm>
              <a:off x="6072187" y="1249048"/>
              <a:ext cx="2649037" cy="1349358"/>
            </a:xfrm>
            <a:prstGeom prst="rect">
              <a:avLst/>
            </a:prstGeom>
          </p:spPr>
        </p:pic>
        <p:sp>
          <p:nvSpPr>
            <p:cNvPr id="16" name="Title 1"/>
            <p:cNvSpPr txBox="1">
              <a:spLocks/>
            </p:cNvSpPr>
            <p:nvPr/>
          </p:nvSpPr>
          <p:spPr>
            <a:xfrm>
              <a:off x="6182668" y="1490571"/>
              <a:ext cx="2456649" cy="8052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44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พอประมาณ</a:t>
              </a:r>
              <a:endPara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72187" y="3079340"/>
            <a:ext cx="2649037" cy="1349358"/>
            <a:chOff x="6072187" y="3079340"/>
            <a:chExt cx="2649037" cy="134935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75" t="62708" b="12917"/>
            <a:stretch/>
          </p:blipFill>
          <p:spPr>
            <a:xfrm>
              <a:off x="6072187" y="3079340"/>
              <a:ext cx="2649037" cy="1349358"/>
            </a:xfrm>
            <a:prstGeom prst="rect">
              <a:avLst/>
            </a:prstGeom>
          </p:spPr>
        </p:pic>
        <p:sp>
          <p:nvSpPr>
            <p:cNvPr id="17" name="Title 1"/>
            <p:cNvSpPr txBox="1">
              <a:spLocks/>
            </p:cNvSpPr>
            <p:nvPr/>
          </p:nvSpPr>
          <p:spPr>
            <a:xfrm>
              <a:off x="6207023" y="3351384"/>
              <a:ext cx="2456649" cy="8052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44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มีเหตุผล</a:t>
              </a:r>
              <a:endPara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72188" y="4789543"/>
            <a:ext cx="2649037" cy="1349358"/>
            <a:chOff x="6072188" y="4789543"/>
            <a:chExt cx="2649037" cy="134935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75" t="62708" b="12917"/>
            <a:stretch/>
          </p:blipFill>
          <p:spPr>
            <a:xfrm>
              <a:off x="6072188" y="4789543"/>
              <a:ext cx="2649037" cy="1349358"/>
            </a:xfrm>
            <a:prstGeom prst="rect">
              <a:avLst/>
            </a:prstGeom>
          </p:spPr>
        </p:pic>
        <p:sp>
          <p:nvSpPr>
            <p:cNvPr id="18" name="Title 1"/>
            <p:cNvSpPr txBox="1">
              <a:spLocks/>
            </p:cNvSpPr>
            <p:nvPr/>
          </p:nvSpPr>
          <p:spPr>
            <a:xfrm>
              <a:off x="6235599" y="5042445"/>
              <a:ext cx="2456649" cy="8052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44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มีภูมิคุ้มกัน</a:t>
              </a:r>
              <a:endPara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028" name="Picture 4" descr="Image result for woodsign cartoon 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5" y="3313645"/>
            <a:ext cx="3317891" cy="33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61957" y="3580586"/>
            <a:ext cx="2456649" cy="80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ความรู้</a:t>
            </a:r>
            <a:endParaRPr lang="en-US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61956" y="4278292"/>
            <a:ext cx="2456649" cy="80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คุณธรรม</a:t>
            </a:r>
            <a:endParaRPr lang="en-US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4029" y="3192559"/>
            <a:ext cx="1485652" cy="69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เงื่อนไข</a:t>
            </a:r>
            <a:endParaRPr lang="en-US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09681" y="3669232"/>
            <a:ext cx="4262506" cy="2858091"/>
            <a:chOff x="-2778353" y="3351384"/>
            <a:chExt cx="4182604" cy="3092195"/>
          </a:xfrm>
        </p:grpSpPr>
        <p:sp>
          <p:nvSpPr>
            <p:cNvPr id="25" name="Rectangle 24"/>
            <p:cNvSpPr/>
            <p:nvPr/>
          </p:nvSpPr>
          <p:spPr>
            <a:xfrm>
              <a:off x="-226735" y="4789544"/>
              <a:ext cx="1630986" cy="946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-2778353" y="3351384"/>
              <a:ext cx="3615182" cy="3092195"/>
              <a:chOff x="-1489531" y="3380770"/>
              <a:chExt cx="3615182" cy="309219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1489531" y="5396546"/>
                <a:ext cx="1613832" cy="995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173" b="10656"/>
              <a:stretch/>
            </p:blipFill>
            <p:spPr>
              <a:xfrm>
                <a:off x="-1214474" y="3380770"/>
                <a:ext cx="3340125" cy="3092195"/>
              </a:xfrm>
              <a:prstGeom prst="rect">
                <a:avLst/>
              </a:prstGeom>
            </p:spPr>
          </p:pic>
        </p:grpSp>
      </p:grpSp>
      <p:sp>
        <p:nvSpPr>
          <p:cNvPr id="33" name="Title 1"/>
          <p:cNvSpPr txBox="1">
            <a:spLocks/>
          </p:cNvSpPr>
          <p:nvPr/>
        </p:nvSpPr>
        <p:spPr>
          <a:xfrm>
            <a:off x="1884964" y="5604306"/>
            <a:ext cx="1393927" cy="805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ความรู้</a:t>
            </a:r>
            <a:endParaRPr lang="en-US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294738" y="5061587"/>
            <a:ext cx="1887296" cy="805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คุณธรรม</a:t>
            </a:r>
            <a:endParaRPr lang="en-US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813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85434 -0.020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08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3" grpId="0"/>
      <p:bldP spid="33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2289508"/>
            <a:ext cx="9144000" cy="2275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5795" y="100145"/>
            <a:ext cx="2289770" cy="2253350"/>
            <a:chOff x="92919" y="489850"/>
            <a:chExt cx="2893169" cy="28471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87" y="2178250"/>
              <a:ext cx="2317501" cy="11587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9" y="489850"/>
              <a:ext cx="2621706" cy="226777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2" y="3689763"/>
            <a:ext cx="1834163" cy="91708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36881" y="1477930"/>
            <a:ext cx="2123474" cy="582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พอประมาณ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49390" y="370971"/>
            <a:ext cx="2386012" cy="626578"/>
            <a:chOff x="2649390" y="370971"/>
            <a:chExt cx="2386012" cy="626578"/>
          </a:xfrm>
        </p:grpSpPr>
        <p:sp>
          <p:nvSpPr>
            <p:cNvPr id="11" name="Pentagon 10"/>
            <p:cNvSpPr/>
            <p:nvPr/>
          </p:nvSpPr>
          <p:spPr>
            <a:xfrm flipH="1">
              <a:off x="2649390" y="370971"/>
              <a:ext cx="2386012" cy="6265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2911928" y="370971"/>
              <a:ext cx="2123474" cy="5822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3600" b="1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รู้จักหน้าที่ตน</a:t>
              </a:r>
              <a:endPara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49390" y="1268376"/>
            <a:ext cx="2430248" cy="626578"/>
            <a:chOff x="2649390" y="1268376"/>
            <a:chExt cx="2430248" cy="626578"/>
          </a:xfrm>
        </p:grpSpPr>
        <p:sp>
          <p:nvSpPr>
            <p:cNvPr id="12" name="Pentagon 11"/>
            <p:cNvSpPr/>
            <p:nvPr/>
          </p:nvSpPr>
          <p:spPr>
            <a:xfrm flipH="1">
              <a:off x="2649390" y="1268376"/>
              <a:ext cx="2386012" cy="6265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2956164" y="1290530"/>
              <a:ext cx="2123474" cy="5822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3600" b="1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รู้จักเลือก</a:t>
              </a:r>
              <a:endPara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5" y="2353495"/>
            <a:ext cx="1549868" cy="1741787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36881" y="3817822"/>
            <a:ext cx="2123474" cy="582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มีเหตุผล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" y="5935687"/>
            <a:ext cx="1834163" cy="9170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63" y="4593902"/>
            <a:ext cx="1247980" cy="174587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94017" y="6014184"/>
            <a:ext cx="2123474" cy="582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มีภูมิคุ้มกัน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582373" y="2514947"/>
            <a:ext cx="2562566" cy="634253"/>
            <a:chOff x="2582373" y="2514947"/>
            <a:chExt cx="2562566" cy="634253"/>
          </a:xfrm>
        </p:grpSpPr>
        <p:sp>
          <p:nvSpPr>
            <p:cNvPr id="25" name="Pentagon 24"/>
            <p:cNvSpPr/>
            <p:nvPr/>
          </p:nvSpPr>
          <p:spPr>
            <a:xfrm flipH="1">
              <a:off x="2617491" y="2514947"/>
              <a:ext cx="2386012" cy="626578"/>
            </a:xfrm>
            <a:prstGeom prst="homePlate">
              <a:avLst/>
            </a:prstGeom>
            <a:solidFill>
              <a:srgbClr val="7CC8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2582373" y="2566931"/>
              <a:ext cx="2562566" cy="5822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คำนึงถึงประโยชน์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49390" y="3536079"/>
            <a:ext cx="2562566" cy="626578"/>
            <a:chOff x="2649390" y="3536079"/>
            <a:chExt cx="2562566" cy="626578"/>
          </a:xfrm>
        </p:grpSpPr>
        <p:sp>
          <p:nvSpPr>
            <p:cNvPr id="26" name="Pentagon 25"/>
            <p:cNvSpPr/>
            <p:nvPr/>
          </p:nvSpPr>
          <p:spPr>
            <a:xfrm flipH="1">
              <a:off x="2649390" y="3536079"/>
              <a:ext cx="2386012" cy="626578"/>
            </a:xfrm>
            <a:prstGeom prst="homePlate">
              <a:avLst/>
            </a:prstGeom>
            <a:solidFill>
              <a:srgbClr val="7CC8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649390" y="3565890"/>
              <a:ext cx="2562566" cy="5822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คำนึงถึงส่วนรวม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68085" y="5456379"/>
            <a:ext cx="2400172" cy="626578"/>
            <a:chOff x="2582373" y="4959403"/>
            <a:chExt cx="2400172" cy="626578"/>
          </a:xfrm>
        </p:grpSpPr>
        <p:sp>
          <p:nvSpPr>
            <p:cNvPr id="27" name="Pentagon 26"/>
            <p:cNvSpPr/>
            <p:nvPr/>
          </p:nvSpPr>
          <p:spPr>
            <a:xfrm flipH="1">
              <a:off x="2582373" y="4959403"/>
              <a:ext cx="2386012" cy="6265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2674643" y="4973078"/>
              <a:ext cx="2307902" cy="5822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3200" b="1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เตรียมรับอนาคต</a:t>
              </a:r>
              <a:endParaRPr lang="en-US" sz="32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5211956" y="729596"/>
            <a:ext cx="3830303" cy="582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th-TH" sz="3200" dirty="0" smtClean="0">
                <a:ln w="0"/>
                <a:solidFill>
                  <a:schemeClr val="bg1"/>
                </a:solidFill>
              </a:rPr>
              <a:t> แบ่งเวลาเรียน เล่น พักผ่อน</a:t>
            </a:r>
            <a:endParaRPr lang="en-US" sz="3200" dirty="0">
              <a:ln w="0"/>
              <a:solidFill>
                <a:schemeClr val="bg1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5211956" y="151158"/>
            <a:ext cx="3830303" cy="582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th-TH" sz="3200" dirty="0" smtClean="0">
                <a:ln w="0"/>
                <a:solidFill>
                  <a:schemeClr val="bg1"/>
                </a:solidFill>
              </a:rPr>
              <a:t> เดินทางสายกลาง ไม่สุดโต่ง</a:t>
            </a:r>
            <a:endParaRPr lang="en-US" sz="3200" dirty="0">
              <a:ln w="0"/>
              <a:solidFill>
                <a:schemeClr val="bg1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313697" y="1514207"/>
            <a:ext cx="3830303" cy="582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Arial" panose="020B0604020202020204" pitchFamily="34" charset="0"/>
              <a:buChar char="•"/>
            </a:pPr>
            <a:r>
              <a:rPr lang="th-TH" sz="3200" dirty="0" smtClean="0">
                <a:ln w="0"/>
                <a:solidFill>
                  <a:schemeClr val="bg1"/>
                </a:solidFill>
              </a:rPr>
              <a:t> เลือกซื้อ หรือตัดสินใจที่ไม่เดือดร้อนตนเอง</a:t>
            </a:r>
            <a:endParaRPr lang="en-US" sz="3200" dirty="0">
              <a:ln w="0"/>
              <a:solidFill>
                <a:schemeClr val="bg1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5259430" y="2355154"/>
            <a:ext cx="2974926" cy="582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th-TH" sz="3200" dirty="0" smtClean="0">
                <a:ln w="0"/>
                <a:solidFill>
                  <a:schemeClr val="tx2">
                    <a:lumMod val="50000"/>
                  </a:schemeClr>
                </a:solidFill>
              </a:rPr>
              <a:t> ประหยัด ไม่ฟุ่มเฟือย</a:t>
            </a:r>
            <a:endParaRPr lang="en-US" sz="3200" dirty="0">
              <a:ln w="0"/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326721" y="2914019"/>
            <a:ext cx="3503228" cy="582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Arial" panose="020B0604020202020204" pitchFamily="34" charset="0"/>
              <a:buChar char="•"/>
            </a:pPr>
            <a:r>
              <a:rPr lang="th-TH" sz="3200" dirty="0" smtClean="0">
                <a:ln w="0"/>
                <a:solidFill>
                  <a:schemeClr val="tx2">
                    <a:lumMod val="50000"/>
                  </a:schemeClr>
                </a:solidFill>
              </a:rPr>
              <a:t> รักษาสมดุลของธรรมชาติ</a:t>
            </a:r>
            <a:endParaRPr lang="en-US" sz="3200" dirty="0">
              <a:ln w="0"/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307117" y="3607092"/>
            <a:ext cx="3808219" cy="672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Arial" panose="020B0604020202020204" pitchFamily="34" charset="0"/>
              <a:buChar char="•"/>
            </a:pPr>
            <a:r>
              <a:rPr lang="th-TH" sz="3200" dirty="0" smtClean="0">
                <a:ln w="0"/>
                <a:solidFill>
                  <a:schemeClr val="tx2">
                    <a:lumMod val="50000"/>
                  </a:schemeClr>
                </a:solidFill>
              </a:rPr>
              <a:t> ไม่ใช้ทรัพยากรเกินความจำเป็น</a:t>
            </a:r>
            <a:endParaRPr lang="en-US" sz="3200" dirty="0">
              <a:ln w="0"/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259430" y="6222989"/>
            <a:ext cx="3830303" cy="582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th-TH" sz="3200" dirty="0" smtClean="0">
                <a:ln w="0"/>
                <a:solidFill>
                  <a:schemeClr val="bg1"/>
                </a:solidFill>
              </a:rPr>
              <a:t> แบ่งเงินเก็บไว้ใช้ยามฉุกเฉิน</a:t>
            </a:r>
            <a:endParaRPr lang="en-US" sz="3200" dirty="0">
              <a:ln w="0"/>
              <a:solidFill>
                <a:schemeClr val="bg1"/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5326721" y="4874110"/>
            <a:ext cx="3763012" cy="582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Arial" panose="020B0604020202020204" pitchFamily="34" charset="0"/>
              <a:buChar char="•"/>
            </a:pPr>
            <a:r>
              <a:rPr lang="th-TH" sz="3200" dirty="0" smtClean="0">
                <a:ln w="0"/>
                <a:solidFill>
                  <a:schemeClr val="bg1"/>
                </a:solidFill>
              </a:rPr>
              <a:t> ออกกำลังกายเสริมสร้างร่างกาย จิตใจให้แข็งแรง</a:t>
            </a:r>
            <a:endParaRPr lang="en-US" sz="3200" dirty="0">
              <a:ln w="0"/>
              <a:solidFill>
                <a:schemeClr val="bg1"/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326721" y="5644552"/>
            <a:ext cx="3830303" cy="582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Arial" panose="020B0604020202020204" pitchFamily="34" charset="0"/>
              <a:buChar char="•"/>
            </a:pPr>
            <a:r>
              <a:rPr lang="th-TH" sz="3200" dirty="0" smtClean="0">
                <a:ln w="0"/>
                <a:solidFill>
                  <a:schemeClr val="bg1"/>
                </a:solidFill>
              </a:rPr>
              <a:t> ประกอบอาชีพสุจริต</a:t>
            </a:r>
            <a:endParaRPr lang="en-US" sz="3200" dirty="0">
              <a:ln w="0"/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63097" y="-5231"/>
            <a:ext cx="38845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503223" y="4433919"/>
            <a:ext cx="2052481" cy="2138995"/>
            <a:chOff x="5503223" y="4433919"/>
            <a:chExt cx="2052481" cy="213899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5459966" y="4477176"/>
              <a:ext cx="2138995" cy="2052481"/>
            </a:xfrm>
            <a:prstGeom prst="rect">
              <a:avLst/>
            </a:prstGeom>
          </p:spPr>
        </p:pic>
        <p:sp>
          <p:nvSpPr>
            <p:cNvPr id="56" name="Title 1"/>
            <p:cNvSpPr txBox="1">
              <a:spLocks/>
            </p:cNvSpPr>
            <p:nvPr/>
          </p:nvSpPr>
          <p:spPr>
            <a:xfrm>
              <a:off x="5527495" y="4756744"/>
              <a:ext cx="1925787" cy="16980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3600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รอบรู้</a:t>
              </a:r>
            </a:p>
            <a:p>
              <a:r>
                <a:rPr lang="th-TH" sz="3600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รอบคอบ</a:t>
              </a:r>
            </a:p>
            <a:p>
              <a:r>
                <a:rPr lang="th-TH" sz="3600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ระมัดระวัง</a:t>
              </a:r>
              <a:endPara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766916" y="185667"/>
            <a:ext cx="2431351" cy="2138995"/>
            <a:chOff x="6766916" y="185667"/>
            <a:chExt cx="2431351" cy="213899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9475" flipV="1">
              <a:off x="6895675" y="228924"/>
              <a:ext cx="2138995" cy="2052481"/>
            </a:xfrm>
            <a:prstGeom prst="rect">
              <a:avLst/>
            </a:prstGeom>
          </p:spPr>
        </p:pic>
        <p:sp>
          <p:nvSpPr>
            <p:cNvPr id="57" name="Title 1"/>
            <p:cNvSpPr txBox="1">
              <a:spLocks/>
            </p:cNvSpPr>
            <p:nvPr/>
          </p:nvSpPr>
          <p:spPr>
            <a:xfrm>
              <a:off x="6766916" y="347566"/>
              <a:ext cx="2431351" cy="16980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3200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ซื่อสัตย์  สุจริต</a:t>
              </a:r>
            </a:p>
            <a:p>
              <a:r>
                <a:rPr lang="th-TH" sz="3200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อดทน  ปัญญา</a:t>
              </a:r>
            </a:p>
            <a:p>
              <a:r>
                <a:rPr lang="th-TH" sz="3200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เพียร  มีสติ</a:t>
              </a:r>
              <a:endPara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34980" y="2091276"/>
            <a:ext cx="3768411" cy="2288458"/>
            <a:chOff x="5434980" y="2091276"/>
            <a:chExt cx="3768411" cy="2288458"/>
          </a:xfrm>
        </p:grpSpPr>
        <p:grpSp>
          <p:nvGrpSpPr>
            <p:cNvPr id="60" name="Group 59"/>
            <p:cNvGrpSpPr/>
            <p:nvPr/>
          </p:nvGrpSpPr>
          <p:grpSpPr>
            <a:xfrm>
              <a:off x="5434980" y="2158275"/>
              <a:ext cx="3768411" cy="2221459"/>
              <a:chOff x="5434980" y="2158275"/>
              <a:chExt cx="3768411" cy="2221459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5495670" y="2158275"/>
                <a:ext cx="3545303" cy="2213845"/>
                <a:chOff x="-2778353" y="3351384"/>
                <a:chExt cx="4621066" cy="3092195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-226736" y="4789544"/>
                  <a:ext cx="2069449" cy="9468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-2778353" y="3351384"/>
                  <a:ext cx="3615182" cy="3092195"/>
                  <a:chOff x="-1489531" y="3380770"/>
                  <a:chExt cx="3615182" cy="309219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-1489531" y="5396546"/>
                    <a:ext cx="1613832" cy="9952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51" name="Picture 50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6173" b="10656"/>
                  <a:stretch/>
                </p:blipFill>
                <p:spPr>
                  <a:xfrm>
                    <a:off x="-1214474" y="3380770"/>
                    <a:ext cx="3340125" cy="3092195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5434980" y="3574464"/>
                <a:ext cx="1393927" cy="8052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th-TH" sz="4400" b="1" dirty="0" smtClean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ความรู้</a:t>
                </a:r>
                <a:endParaRPr lang="en-US" sz="44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3" name="Title 1"/>
              <p:cNvSpPr txBox="1">
                <a:spLocks/>
              </p:cNvSpPr>
              <p:nvPr/>
            </p:nvSpPr>
            <p:spPr>
              <a:xfrm>
                <a:off x="7316095" y="3149055"/>
                <a:ext cx="1887296" cy="8052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th-TH" sz="4400" b="1" dirty="0" smtClean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คุณธรรม</a:t>
                </a:r>
                <a:endParaRPr lang="en-US" sz="44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1" name="Title 1"/>
            <p:cNvSpPr txBox="1">
              <a:spLocks/>
            </p:cNvSpPr>
            <p:nvPr/>
          </p:nvSpPr>
          <p:spPr>
            <a:xfrm>
              <a:off x="6178381" y="2091276"/>
              <a:ext cx="1485652" cy="6903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3200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เงื่อนไข</a:t>
              </a:r>
              <a:endPara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6379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"/>
          <a:stretch/>
        </p:blipFill>
        <p:spPr>
          <a:xfrm>
            <a:off x="2661818" y="1772003"/>
            <a:ext cx="3433584" cy="488917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2890" y="220116"/>
            <a:ext cx="8626724" cy="139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เศรษฐกิจ สังคม สิ่งแวดล้อม วัฒนธรรม</a:t>
            </a:r>
          </a:p>
          <a:p>
            <a:r>
              <a:rPr lang="th-TH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เกิดความสมดุล พร้อมรับต่อการเปลี่ยนแปลง</a:t>
            </a:r>
            <a:endParaRPr lang="en-US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7177" y="1614485"/>
            <a:ext cx="8626724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81540" y="1984699"/>
            <a:ext cx="1594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นำไปสู่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2547514" y="2709788"/>
            <a:ext cx="37859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การพัฒนาที่ยั่งยืน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914159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S ChatThai Form">
      <a:majorFont>
        <a:latin typeface="Calibri Light"/>
        <a:ea typeface=""/>
        <a:cs typeface="CS ChatThai"/>
      </a:majorFont>
      <a:minorFont>
        <a:latin typeface="Calibri"/>
        <a:ea typeface=""/>
        <a:cs typeface="CS ChatTha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270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CS ChatThai</vt:lpstr>
      <vt:lpstr>Calibri Light</vt:lpstr>
      <vt:lpstr>Calibri</vt:lpstr>
      <vt:lpstr>Office Theme</vt:lpstr>
      <vt:lpstr>พลเมืองดีตามหลักปรัชญา ของเศรษฐกิจพอเพียง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พลเมืองดีตามหลักปรัชญาของเศรษฐกิจพอเพียง</dc:title>
  <dc:creator>ภรัณยู เกียรติรัศมี</dc:creator>
  <cp:lastModifiedBy>Windows User</cp:lastModifiedBy>
  <cp:revision>54</cp:revision>
  <dcterms:created xsi:type="dcterms:W3CDTF">2019-03-23T09:59:08Z</dcterms:created>
  <dcterms:modified xsi:type="dcterms:W3CDTF">2019-03-28T07:00:11Z</dcterms:modified>
</cp:coreProperties>
</file>