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Sarabun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7" roundtripDataSignature="AMtx7mir1H2cF/7RTfMac0IZuUlD42Uh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arabun-bold.fntdata"/><Relationship Id="rId23" Type="http://schemas.openxmlformats.org/officeDocument/2006/relationships/font" Target="fonts/Sarabu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arabun-boldItalic.fntdata"/><Relationship Id="rId25" Type="http://schemas.openxmlformats.org/officeDocument/2006/relationships/font" Target="fonts/Sarabun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4dff294782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14dff29478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4dff294782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4dff29478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4dff294782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4dff29478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dff294782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4dff29478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4dff294782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4dff29478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dff294782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4dff294782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4dff294782_0_7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4dff29478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4dff294782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4dff29478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dff294782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4dff29478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dff294782_0_4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4dff29478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79b48eb97c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79b48eb97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179b48eb97c_0_9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g179b48eb97c_0_9"/>
          <p:cNvSpPr txBox="1"/>
          <p:nvPr>
            <p:ph idx="1" type="body"/>
          </p:nvPr>
        </p:nvSpPr>
        <p:spPr>
          <a:xfrm>
            <a:off x="628650" y="1270000"/>
            <a:ext cx="7886700" cy="4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g179b48eb97c_0_9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g179b48eb97c_0_9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79b48eb97c_0_60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g179b48eb97c_0_60"/>
          <p:cNvSpPr txBox="1"/>
          <p:nvPr>
            <p:ph idx="1" type="body"/>
          </p:nvPr>
        </p:nvSpPr>
        <p:spPr>
          <a:xfrm rot="5400000">
            <a:off x="2101801" y="-203150"/>
            <a:ext cx="4940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g179b48eb97c_0_60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g179b48eb97c_0_60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g179b48eb97c_0_60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79b48eb97c_0_66"/>
          <p:cNvSpPr txBox="1"/>
          <p:nvPr>
            <p:ph type="title"/>
          </p:nvPr>
        </p:nvSpPr>
        <p:spPr>
          <a:xfrm rot="5400000">
            <a:off x="4623601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g179b48eb97c_0_66"/>
          <p:cNvSpPr txBox="1"/>
          <p:nvPr>
            <p:ph idx="1" type="body"/>
          </p:nvPr>
        </p:nvSpPr>
        <p:spPr>
          <a:xfrm rot="5400000">
            <a:off x="623026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179b48eb97c_0_66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179b48eb97c_0_66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g179b48eb97c_0_66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79b48eb97c_0_72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pic>
        <p:nvPicPr>
          <p:cNvPr id="77" name="Google Shape;77;g179b48eb97c_0_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9144000" cy="6330462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179b48eb97c_0_72"/>
          <p:cNvSpPr txBox="1"/>
          <p:nvPr>
            <p:ph type="title"/>
          </p:nvPr>
        </p:nvSpPr>
        <p:spPr>
          <a:xfrm>
            <a:off x="1072662" y="2801940"/>
            <a:ext cx="6998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79b48eb97c_0_14"/>
          <p:cNvSpPr txBox="1"/>
          <p:nvPr>
            <p:ph type="ctrTitle"/>
          </p:nvPr>
        </p:nvSpPr>
        <p:spPr>
          <a:xfrm>
            <a:off x="685800" y="1803399"/>
            <a:ext cx="7772400" cy="17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79b48eb97c_0_14"/>
          <p:cNvSpPr txBox="1"/>
          <p:nvPr>
            <p:ph idx="1" type="subTitle"/>
          </p:nvPr>
        </p:nvSpPr>
        <p:spPr>
          <a:xfrm>
            <a:off x="1143000" y="3602038"/>
            <a:ext cx="6858000" cy="5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g179b48eb97c_0_14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g179b48eb97c_0_14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79b48eb97c_0_19"/>
          <p:cNvSpPr txBox="1"/>
          <p:nvPr>
            <p:ph type="title"/>
          </p:nvPr>
        </p:nvSpPr>
        <p:spPr>
          <a:xfrm>
            <a:off x="623888" y="2247900"/>
            <a:ext cx="78867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g179b48eb97c_0_19"/>
          <p:cNvSpPr txBox="1"/>
          <p:nvPr>
            <p:ph idx="1" type="body"/>
          </p:nvPr>
        </p:nvSpPr>
        <p:spPr>
          <a:xfrm>
            <a:off x="623888" y="4589465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g179b48eb97c_0_19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179b48eb97c_0_19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79b48eb97c_0_24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79b48eb97c_0_24"/>
          <p:cNvSpPr txBox="1"/>
          <p:nvPr>
            <p:ph idx="1" type="body"/>
          </p:nvPr>
        </p:nvSpPr>
        <p:spPr>
          <a:xfrm>
            <a:off x="628650" y="1244600"/>
            <a:ext cx="3886200" cy="4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g179b48eb97c_0_24"/>
          <p:cNvSpPr txBox="1"/>
          <p:nvPr>
            <p:ph idx="2" type="body"/>
          </p:nvPr>
        </p:nvSpPr>
        <p:spPr>
          <a:xfrm>
            <a:off x="4629150" y="1244600"/>
            <a:ext cx="3886200" cy="4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g179b48eb97c_0_24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79b48eb97c_0_24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79b48eb97c_0_30"/>
          <p:cNvSpPr txBox="1"/>
          <p:nvPr>
            <p:ph type="title"/>
          </p:nvPr>
        </p:nvSpPr>
        <p:spPr>
          <a:xfrm>
            <a:off x="629841" y="365127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79b48eb97c_0_30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g179b48eb97c_0_30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g179b48eb97c_0_30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8" name="Google Shape;38;g179b48eb97c_0_30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g179b48eb97c_0_30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g179b48eb97c_0_30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79b48eb97c_0_38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g179b48eb97c_0_38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179b48eb97c_0_38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g179b48eb97c_0_38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79b48eb97c_0_43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179b48eb97c_0_43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79b48eb97c_0_46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179b48eb97c_0_46"/>
          <p:cNvSpPr txBox="1"/>
          <p:nvPr>
            <p:ph idx="1" type="body"/>
          </p:nvPr>
        </p:nvSpPr>
        <p:spPr>
          <a:xfrm>
            <a:off x="3886200" y="457201"/>
            <a:ext cx="4629300" cy="54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2" name="Google Shape;52;g179b48eb97c_0_46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g179b48eb97c_0_46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179b48eb97c_0_46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g179b48eb97c_0_46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79b48eb97c_0_53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179b48eb97c_0_53"/>
          <p:cNvSpPr/>
          <p:nvPr>
            <p:ph idx="2" type="pic"/>
          </p:nvPr>
        </p:nvSpPr>
        <p:spPr>
          <a:xfrm>
            <a:off x="3887391" y="457201"/>
            <a:ext cx="4629300" cy="54039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g179b48eb97c_0_53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0" name="Google Shape;60;g179b48eb97c_0_53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79b48eb97c_0_53"/>
          <p:cNvSpPr txBox="1"/>
          <p:nvPr>
            <p:ph idx="11" type="ftr"/>
          </p:nvPr>
        </p:nvSpPr>
        <p:spPr>
          <a:xfrm>
            <a:off x="3028950" y="635635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g179b48eb97c_0_53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jpg"/><Relationship Id="rId2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40000"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79b48eb97c_0_2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g179b48eb97c_0_2"/>
          <p:cNvSpPr txBox="1"/>
          <p:nvPr>
            <p:ph idx="1" type="body"/>
          </p:nvPr>
        </p:nvSpPr>
        <p:spPr>
          <a:xfrm>
            <a:off x="628650" y="1270000"/>
            <a:ext cx="7886700" cy="49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g179b48eb97c_0_2"/>
          <p:cNvSpPr txBox="1"/>
          <p:nvPr>
            <p:ph idx="10" type="dt"/>
          </p:nvPr>
        </p:nvSpPr>
        <p:spPr>
          <a:xfrm>
            <a:off x="628650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g179b48eb97c_0_2"/>
          <p:cNvSpPr txBox="1"/>
          <p:nvPr>
            <p:ph idx="12" type="sldNum"/>
          </p:nvPr>
        </p:nvSpPr>
        <p:spPr>
          <a:xfrm>
            <a:off x="6457951" y="6356352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  <p:sp>
        <p:nvSpPr>
          <p:cNvPr id="10" name="Google Shape;10;g179b48eb97c_0_2"/>
          <p:cNvSpPr txBox="1"/>
          <p:nvPr/>
        </p:nvSpPr>
        <p:spPr>
          <a:xfrm>
            <a:off x="7773694" y="6409939"/>
            <a:ext cx="1028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11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SBAC</a:t>
            </a:r>
            <a:endParaRPr/>
          </a:p>
        </p:txBody>
      </p:sp>
      <p:pic>
        <p:nvPicPr>
          <p:cNvPr id="11" name="Google Shape;11;g179b48eb97c_0_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5595" y="6356351"/>
            <a:ext cx="2362551" cy="33703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slow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://1.bp.blogspot.com/-exz9l7c45dU/UvXShSiYxKI/AAAAAAAAADY/0j6FMufrCOg/s1600/kasetmai3.jpg" TargetMode="External"/><Relationship Id="rId10" Type="http://schemas.openxmlformats.org/officeDocument/2006/relationships/image" Target="../media/image18.jpg"/><Relationship Id="rId13" Type="http://schemas.openxmlformats.org/officeDocument/2006/relationships/hyperlink" Target="http://2.bp.blogspot.com/-1XLB79pOKHk/UvXT8aDDPFI/AAAAAAAAADw/xaxN8pd5RSo/s1600/03.jpg" TargetMode="External"/><Relationship Id="rId1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3.bp.blogspot.com/-txF8Iv9ou98/UvN-5Pg_CrI/AAAAAAAAAC0/mB2PVnyW2Jo/s1600/%E0%B9%80%E0%B8%A8%E0%B8%A3%E0%B8%90%E0%B8%81%E0%B8%81%E0%B8%B4%E0%B8%88%E0%B8%9E%E0%B8%AD%E0%B9%80%E0%B8%9E%E0%B8%B5%E0%B8%A2%E0%B8%87.jpg" TargetMode="External"/><Relationship Id="rId4" Type="http://schemas.openxmlformats.org/officeDocument/2006/relationships/image" Target="../media/image17.jpg"/><Relationship Id="rId9" Type="http://schemas.openxmlformats.org/officeDocument/2006/relationships/hyperlink" Target="http://4.bp.blogspot.com/-LnO1zV5fpeo/UvXRk60MBTI/AAAAAAAAADQ/fN5ZcW4E_b0/s1600/01.jpg" TargetMode="External"/><Relationship Id="rId15" Type="http://schemas.openxmlformats.org/officeDocument/2006/relationships/hyperlink" Target="http://2.bp.blogspot.com/-0sfg64FGbyk/UvXT6v8G7JI/AAAAAAAAADk/0RQHFPiZ9Oo/s1600/04.jpg" TargetMode="External"/><Relationship Id="rId14" Type="http://schemas.openxmlformats.org/officeDocument/2006/relationships/image" Target="../media/image11.jpg"/><Relationship Id="rId16" Type="http://schemas.openxmlformats.org/officeDocument/2006/relationships/image" Target="../media/image2.jpg"/><Relationship Id="rId5" Type="http://schemas.openxmlformats.org/officeDocument/2006/relationships/hyperlink" Target="http://4.bp.blogspot.com/-KiCCZUoefbc/UvXwucL8Q7I/AAAAAAAAAEU/OYvEaW2KlJI/s1600/news_img_480958_1.jpg" TargetMode="External"/><Relationship Id="rId6" Type="http://schemas.openxmlformats.org/officeDocument/2006/relationships/image" Target="../media/image16.jpg"/><Relationship Id="rId7" Type="http://schemas.openxmlformats.org/officeDocument/2006/relationships/hyperlink" Target="http://1.bp.blogspot.com/-5DkV5c_GDpU/UvXQfcJ671I/AAAAAAAAADE/HMN6beRrqRs/s1600/newthe.jpg" TargetMode="External"/><Relationship Id="rId8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qbCF16_vrFM" TargetMode="External"/><Relationship Id="rId4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youtube.com/watch?v=u1kIHk7VGhg" TargetMode="External"/><Relationship Id="rId4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youtube.com/watch?v=HypIIwc7RM0" TargetMode="External"/><Relationship Id="rId4" Type="http://schemas.openxmlformats.org/officeDocument/2006/relationships/image" Target="../media/image21.jp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www.youtube.com/watch?v=8bMuq7I3OmY" TargetMode="External"/><Relationship Id="rId4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youtube.com/watch?v=r0_lUWzd3r0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v7iWvUZeS6U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oogle.co.th/url?sa=i&amp;rct=j&amp;q=&amp;esrc=s&amp;source=images&amp;cd=&amp;ved=&amp;url=https://sites.google.com/site/prachyasersthkicphxpheiyng12/-site-prachyasersthkicphxpheiyng12&amp;psig=AOvVaw2WRM8EW2B_Ojqp_y-OE3TF&amp;ust=1573457906612748" TargetMode="External"/><Relationship Id="rId4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google.co.th/url?sa=i&amp;rct=j&amp;q=&amp;esrc=s&amp;source=images&amp;cd=&amp;ved=&amp;url=https://money.kapook.com/view158996.html&amp;psig=AOvVaw24R0iChgXLSSvFJ06M02vb&amp;ust=1573459405444398" TargetMode="External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ruqQVblgUQs" TargetMode="External"/><Relationship Id="rId4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"/>
          <p:cNvSpPr txBox="1"/>
          <p:nvPr/>
        </p:nvSpPr>
        <p:spPr>
          <a:xfrm>
            <a:off x="152400" y="2818750"/>
            <a:ext cx="8652600" cy="8427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32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วิชา</a:t>
            </a:r>
            <a:r>
              <a:rPr lang="th-TH" sz="32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 ศาสตร์พระราชา	</a:t>
            </a:r>
            <a:r>
              <a:rPr b="1" lang="th-TH" sz="32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รหัสวิชา </a:t>
            </a:r>
            <a:r>
              <a:rPr lang="th-TH" sz="32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30000-1502   </a:t>
            </a:r>
            <a:r>
              <a:rPr b="1" lang="th-TH" sz="32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	จำนวน</a:t>
            </a:r>
            <a:r>
              <a:rPr lang="th-TH" sz="32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  3  หน่วยกิต</a:t>
            </a:r>
            <a:endParaRPr b="1" i="0" sz="6000" u="none" cap="none" strike="noStrike">
              <a:solidFill>
                <a:srgbClr val="FF000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4" name="Google Shape;84;p1"/>
          <p:cNvSpPr txBox="1"/>
          <p:nvPr/>
        </p:nvSpPr>
        <p:spPr>
          <a:xfrm>
            <a:off x="152400" y="3530700"/>
            <a:ext cx="8652600" cy="2554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คำอธิบายรายวิชา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th-TH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ศึกษาเกี่ยวกับหลักปรัชญาของเศรษฐกิจพอเพียง  วิธีการของศาสตร์พระราชา  การประยุกต์ศาสตร์พระราชาในการดำเนินชีวิต  หลักการทรงงาน  และพระบรมราโชบาย/พระราชปณิธานตามรอยด้านการศึกษาของพระบาทสมเด็จพระเจ้าอยู่หัว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25" y="453400"/>
            <a:ext cx="8229600" cy="255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>
            <p:ph type="title"/>
          </p:nvPr>
        </p:nvSpPr>
        <p:spPr>
          <a:xfrm>
            <a:off x="628650" y="143174"/>
            <a:ext cx="7886700" cy="97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br>
              <a:rPr lang="th-TH" sz="3200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</a:br>
            <a:br>
              <a:rPr lang="th-TH" sz="3200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</a:b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t/>
            </a:r>
            <a:endParaRPr sz="32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Sarabun"/>
              <a:buNone/>
            </a:pPr>
            <a:r>
              <a:rPr lang="th-TH" sz="3200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  <a:t>ทฤษฏีใหม่ตามแนวพระราชดำริ</a:t>
            </a:r>
            <a:br>
              <a:rPr lang="th-TH" sz="3200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</a:br>
            <a:endParaRPr sz="3200"/>
          </a:p>
        </p:txBody>
      </p:sp>
      <p:pic>
        <p:nvPicPr>
          <p:cNvPr descr="http://3.bp.blogspot.com/-txF8Iv9ou98/UvN-5Pg_CrI/AAAAAAAAAC0/mB2PVnyW2Jo/s1600/%E0%B9%80%E0%B8%A8%E0%B8%A3%E0%B8%90%E0%B8%81%E0%B8%81%E0%B8%B4%E0%B8%88%E0%B8%9E%E0%B8%AD%E0%B9%80%E0%B8%9E%E0%B8%B5%E0%B8%A2%E0%B8%87.jpg" id="150" name="Google Shape;150;p6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99149" y="1117566"/>
            <a:ext cx="1745721" cy="9400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4.bp.blogspot.com/-KiCCZUoefbc/UvXwucL8Q7I/AAAAAAAAAEU/OYvEaW2KlJI/s1600/news_img_480958_1.jpg" id="151" name="Google Shape;151;p6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80875" y="2814197"/>
            <a:ext cx="1574643" cy="105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.bp.blogspot.com/-5DkV5c_GDpU/UvXQfcJ671I/AAAAAAAAADE/HMN6beRrqRs/s1600/newthe.jpg" id="152" name="Google Shape;152;p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8743" y="1920724"/>
            <a:ext cx="1594160" cy="105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4.bp.blogspot.com/-LnO1zV5fpeo/UvXRk60MBTI/AAAAAAAAADQ/fN5ZcW4E_b0/s1600/01.jpg" id="153" name="Google Shape;153;p6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50453" y="4891286"/>
            <a:ext cx="1643102" cy="1050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1.bp.blogspot.com/-exz9l7c45dU/UvXShSiYxKI/AAAAAAAAADY/0j6FMufrCOg/s1600/kasetmai3.jpg" id="154" name="Google Shape;154;p6">
            <a:hlinkClick r:id="rId11"/>
          </p:cNvPr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15525" y="2057573"/>
            <a:ext cx="1452148" cy="9743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2.bp.blogspot.com/-1XLB79pOKHk/UvXT8aDDPFI/AAAAAAAAADw/xaxN8pd5RSo/s1600/03.jpg" id="155" name="Google Shape;155;p6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78886" y="3774811"/>
            <a:ext cx="1641982" cy="9319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2.bp.blogspot.com/-0sfg64FGbyk/UvXT6v8G7JI/AAAAAAAAADk/0RQHFPiZ9Oo/s1600/04.jpg" id="156" name="Google Shape;156;p6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141212" y="4142238"/>
            <a:ext cx="1443512" cy="111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/>
          <p:nvPr/>
        </p:nvSpPr>
        <p:spPr>
          <a:xfrm>
            <a:off x="-3515975" y="328363"/>
            <a:ext cx="3316500" cy="5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h-TH" sz="2000" u="none" cap="none" strike="noStrike">
                <a:solidFill>
                  <a:schemeClr val="dk1"/>
                </a:solidFill>
                <a:latin typeface="Sarabun"/>
                <a:ea typeface="Sarabun"/>
                <a:cs typeface="Sarabun"/>
                <a:sym typeface="Sarabun"/>
              </a:rPr>
              <a:t>-</a:t>
            </a:r>
            <a:endParaRPr sz="2000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4dff294782_0_24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เกษตรทฤษฎีใหม่ เป็นอีกหนึ่งในแนวทางอันเนื่องมาจากพระราชดำริในพระบาทสมเด็จพระปรมินทรมหาภูมิพลอดุลยเดช ที่ต้องการช่วยให้เกษตรกรพึ่งพาตนเองได้อย่างมีประสิทธิภาพ และถูกนำไปปรับใช้อย่างเห็นผลมาแล้วไม่น้อยกว่า 20 ปี ผู้สื่อข่าวสำนักข่าวไทยจะพาไปรู้จักแปลงเกษตรทฤษฎีใหม่แห่งแรกของประเทศ และเป็นต้นแบบให้กับที่อื่นๆ&#10;&#10;►http://www.tnamcot.com/?p=585635&#10;&#10;คลิกชม&#10;1.สารคดีเฉลิมพระเกียรติ ► https://goo.gl/IPLmNK&#10;2.พระราชกรณียกิจ-พระมหากรุณาธิคุณ  ► https://goo.gl/XH7ayo&#10;3.คนไทยหัวใจ♥รักในหลวง ► https://goo.gl/CKPWpl&#10;------------------------------------&#10;ติดตาม สำนักข่าวไทย อสมท (ช่อง 9MCOT HD หมายเลข 30 | โมเดิร์นไนน์ทีวี) Thai News Agency MCOT&#10;► เว็บ http://www.tnamcot.com&#10;► เฟซบุ๊ก https://www.facebook.com/tnamcot&#10;► แอดไลน์ (LINE) ► เพิ่มเพื่อน ► พิมพ์ @TNAMCOT หรือคลิก http://line.me/ti/p/%40tnamcot &#10;► ทวิตเตอร์ https://www.twitter.com/tnamcot&#10;► อินสตาแกรม https://instagram.com/tnamcot&#10;► ยูทูบ https://www.youtube.com/tnamcot&#10;► ชมข่าวย้อนหลัง  https://www.tnamcot.com/programs" id="163" name="Google Shape;163;g14dff294782_0_24" title="แปลงเกษตรทฤษฎีใหม่ตามแนวพระราชดำริ แห่งแรกของประเทศ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65125"/>
            <a:ext cx="8362950" cy="58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dff294782_0_11"/>
          <p:cNvSpPr txBox="1"/>
          <p:nvPr>
            <p:ph type="title"/>
          </p:nvPr>
        </p:nvSpPr>
        <p:spPr>
          <a:xfrm>
            <a:off x="628650" y="87174"/>
            <a:ext cx="7886700" cy="1030500"/>
          </a:xfrm>
          <a:prstGeom prst="rect">
            <a:avLst/>
          </a:prstGeom>
          <a:solidFill>
            <a:srgbClr val="D0E0E3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/>
              <a:t>งานมอบหมาย (10 คะแนน )T1 งานกลุ่ม</a:t>
            </a:r>
            <a:endParaRPr/>
          </a:p>
        </p:txBody>
      </p:sp>
      <p:sp>
        <p:nvSpPr>
          <p:cNvPr id="169" name="Google Shape;169;g14dff294782_0_11"/>
          <p:cNvSpPr txBox="1"/>
          <p:nvPr/>
        </p:nvSpPr>
        <p:spPr>
          <a:xfrm>
            <a:off x="0" y="1017075"/>
            <a:ext cx="8993700" cy="6957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1. ให้นักศึกษาลงแบ่งพื้นที่ดินของผู้ปกครองไปจัดการรูปแบบ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ทฤษฏีใหม่แล้วเขียนแผนผังให้ครูดู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2. ให้นักศึกษาค้นหาโครงการ พระราชดำริของรัชกาลที่ 9 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นำเสนอหน้าชั้นเรียน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3. ให้นักศึกษาทำบัญชีครัวเรือนของครอบครัวตนเอง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รายงานหน้าชั้นเรียน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4. ให้นักศึกษานำหลักปรัชญาเศรษฐกิจพอเพียงมาใช้ในการดำเนินชีวิต และประกอบอาชีพ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chemeClr val="dk1"/>
                </a:solidFill>
                <a:latin typeface="TH SarabunPSK"/>
                <a:ea typeface="TH SarabunPSK"/>
                <a:cs typeface="TH SarabunPSK"/>
                <a:sym typeface="TH SarabunPSK"/>
              </a:rPr>
              <a:t>    นำเสนอหน้าชั้นเรียนยกตัวอย่างประกอบ</a:t>
            </a:r>
            <a:endParaRPr b="1"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4dff294782_0_49"/>
          <p:cNvSpPr txBox="1"/>
          <p:nvPr>
            <p:ph type="title"/>
          </p:nvPr>
        </p:nvSpPr>
        <p:spPr>
          <a:xfrm>
            <a:off x="276075" y="365125"/>
            <a:ext cx="82392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th-TH" sz="4059">
                <a:solidFill>
                  <a:srgbClr val="993300"/>
                </a:solidFill>
                <a:latin typeface="DilleniaUPC"/>
                <a:ea typeface="DilleniaUPC"/>
                <a:cs typeface="DilleniaUPC"/>
                <a:sym typeface="DilleniaUPC"/>
              </a:rPr>
              <a:t>วิชากิจกรรมส่งเสริมคุณธรรมจริยธรรม</a:t>
            </a:r>
            <a:r>
              <a:rPr b="1" lang="th-TH" sz="4059">
                <a:solidFill>
                  <a:srgbClr val="993300"/>
                </a:solidFill>
              </a:rPr>
              <a:t>30000 – 2005</a:t>
            </a:r>
            <a:endParaRPr sz="3340"/>
          </a:p>
        </p:txBody>
      </p:sp>
      <p:sp>
        <p:nvSpPr>
          <p:cNvPr id="175" name="Google Shape;175;g14dff294782_0_49"/>
          <p:cNvSpPr txBox="1"/>
          <p:nvPr/>
        </p:nvSpPr>
        <p:spPr>
          <a:xfrm>
            <a:off x="0" y="1307675"/>
            <a:ext cx="8790300" cy="566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3600">
                <a:solidFill>
                  <a:srgbClr val="163E3E"/>
                </a:solidFill>
                <a:latin typeface="Angsana New"/>
                <a:ea typeface="Angsana New"/>
                <a:cs typeface="Angsana New"/>
                <a:sym typeface="Angsana New"/>
              </a:rPr>
              <a:t>คำอธิบายรายวิชา</a:t>
            </a:r>
            <a:endParaRPr b="1" sz="3600">
              <a:solidFill>
                <a:srgbClr val="163E3E"/>
              </a:solidFill>
              <a:latin typeface="Angsana New"/>
              <a:ea typeface="Angsana New"/>
              <a:cs typeface="Angsana New"/>
              <a:sym typeface="Angsana New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rgbClr val="1155CC"/>
                </a:solidFill>
                <a:latin typeface="Angsana New"/>
                <a:ea typeface="Angsana New"/>
                <a:cs typeface="Angsana New"/>
                <a:sym typeface="Angsana New"/>
              </a:rPr>
              <a:t>ปฏิบัติเกี่ยวกับกิจกรรมส่งเสริมคุณธรรม  จริยธรรมและ    ธรรมาภิบาลตามค่านิยมหลักของคนไทย 12 ประการ </a:t>
            </a:r>
            <a:r>
              <a:rPr b="1" lang="th-TH" sz="4000">
                <a:solidFill>
                  <a:srgbClr val="38761D"/>
                </a:solidFill>
                <a:latin typeface="Angsana New"/>
                <a:ea typeface="Angsana New"/>
                <a:cs typeface="Angsana New"/>
                <a:sym typeface="Angsana New"/>
              </a:rPr>
              <a:t>กิจกรรมปลูกจิตสำนึกความเป็นคนดี กิจกรรมทำความดีตามรอยพระยุคลบาท </a:t>
            </a:r>
            <a:r>
              <a:rPr b="1" lang="th-TH" sz="4000">
                <a:solidFill>
                  <a:srgbClr val="351C75"/>
                </a:solidFill>
                <a:latin typeface="Angsana New"/>
                <a:ea typeface="Angsana New"/>
                <a:cs typeface="Angsana New"/>
                <a:sym typeface="Angsana New"/>
              </a:rPr>
              <a:t>กิจกรรมอนุรักษ์ศิลปวัฒนธรรม </a:t>
            </a:r>
            <a:r>
              <a:rPr b="1" lang="th-TH" sz="4000">
                <a:solidFill>
                  <a:srgbClr val="660000"/>
                </a:solidFill>
                <a:latin typeface="Angsana New"/>
                <a:ea typeface="Angsana New"/>
                <a:cs typeface="Angsana New"/>
                <a:sym typeface="Angsana New"/>
              </a:rPr>
              <a:t>กิจกรรมตามหลักปรัชญาของเศรษฐกิจพอเพียง </a:t>
            </a:r>
            <a:r>
              <a:rPr b="1" lang="th-TH" sz="4000">
                <a:solidFill>
                  <a:srgbClr val="1D5253"/>
                </a:solidFill>
                <a:latin typeface="Angsana New"/>
                <a:ea typeface="Angsana New"/>
                <a:cs typeface="Angsana New"/>
                <a:sym typeface="Angsana New"/>
              </a:rPr>
              <a:t>และ</a:t>
            </a:r>
            <a:r>
              <a:rPr b="1" lang="th-TH" sz="4000">
                <a:solidFill>
                  <a:srgbClr val="0C343D"/>
                </a:solidFill>
                <a:latin typeface="Angsana New"/>
                <a:ea typeface="Angsana New"/>
                <a:cs typeface="Angsana New"/>
                <a:sym typeface="Angsana New"/>
              </a:rPr>
              <a:t>กิจกรรมอื่น ๆ ที่เป็นประโยชน์ต่อตนเอง ชุมชน ท้องถิ่น และประเทศชาติ </a:t>
            </a:r>
            <a:r>
              <a:rPr b="1" lang="th-TH" sz="4000">
                <a:solidFill>
                  <a:srgbClr val="1D5253"/>
                </a:solidFill>
                <a:latin typeface="Angsana New"/>
                <a:ea typeface="Angsana New"/>
                <a:cs typeface="Angsana New"/>
                <a:sym typeface="Angsana New"/>
              </a:rPr>
              <a:t>  </a:t>
            </a:r>
            <a:r>
              <a:rPr b="1" lang="th-TH" sz="4000">
                <a:solidFill>
                  <a:srgbClr val="FF0000"/>
                </a:solidFill>
                <a:latin typeface="Angsana New"/>
                <a:ea typeface="Angsana New"/>
                <a:cs typeface="Angsana New"/>
                <a:sym typeface="Angsana New"/>
              </a:rPr>
              <a:t>โดยวางแผน ลงมือปฏิบัติ บันทึก ประเมินผล และปรับปรุงการทำงาน</a:t>
            </a:r>
            <a:endParaRPr b="1" sz="3600">
              <a:solidFill>
                <a:srgbClr val="FF0000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4dff294782_0_58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500"/>
              <a:buFont typeface="Arial"/>
              <a:buNone/>
            </a:pPr>
            <a:r>
              <a:rPr b="1" lang="th-TH" sz="4000">
                <a:solidFill>
                  <a:srgbClr val="1155CC"/>
                </a:solidFill>
                <a:latin typeface="Angsana New"/>
                <a:ea typeface="Angsana New"/>
                <a:cs typeface="Angsana New"/>
                <a:sym typeface="Angsana New"/>
              </a:rPr>
              <a:t>ปฏิบัติเกี่ยวกับกิจกรรมส่งเสริมคุณธรรม  จริยธรรม</a:t>
            </a:r>
            <a:endParaRPr/>
          </a:p>
        </p:txBody>
      </p:sp>
      <p:pic>
        <p:nvPicPr>
          <p:cNvPr id="181" name="Google Shape;181;g14dff294782_0_58" title="ความหมายและความสำคัญของคุณธรรม จริยธรรม (หน้าที่พลเมืองฯ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269925"/>
            <a:ext cx="8565400" cy="49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dff294782_0_63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4000">
                <a:solidFill>
                  <a:srgbClr val="1155CC"/>
                </a:solidFill>
                <a:latin typeface="Angsana New"/>
                <a:ea typeface="Angsana New"/>
                <a:cs typeface="Angsana New"/>
                <a:sym typeface="Angsana New"/>
              </a:rPr>
              <a:t>ปฏิบัติเกี่ยวกับกิจกรรมธรรมาภิบาล</a:t>
            </a:r>
            <a:endParaRPr/>
          </a:p>
        </p:txBody>
      </p:sp>
      <p:pic>
        <p:nvPicPr>
          <p:cNvPr descr="[Infographic] NIDA : หลักธรรมาภิบาล (Good Governance)" id="187" name="Google Shape;187;g14dff294782_0_63" title="[Infographic] NIDA : หลักธรรมาภิบาล (Good Governance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450" y="1313500"/>
            <a:ext cx="8478226" cy="50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g14dff294782_0_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4575" y="155325"/>
            <a:ext cx="2288850" cy="174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4dff294782_0_69"/>
          <p:cNvSpPr txBox="1"/>
          <p:nvPr>
            <p:ph type="title"/>
          </p:nvPr>
        </p:nvSpPr>
        <p:spPr>
          <a:xfrm>
            <a:off x="628650" y="365125"/>
            <a:ext cx="82926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4000">
                <a:solidFill>
                  <a:srgbClr val="1155CC"/>
                </a:solidFill>
                <a:latin typeface="Angsana New"/>
                <a:ea typeface="Angsana New"/>
                <a:cs typeface="Angsana New"/>
                <a:sym typeface="Angsana New"/>
              </a:rPr>
              <a:t>ปฏิบัติเกี่ยวกับกิจกรรมค่านิยมหลักของคนไทย 12 ประการ </a:t>
            </a:r>
            <a:endParaRPr/>
          </a:p>
        </p:txBody>
      </p:sp>
      <p:pic>
        <p:nvPicPr>
          <p:cNvPr id="194" name="Google Shape;194;g14dff294782_0_69" title="ค่านิยมหลัก ของคนไทย 12 ประการ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525" y="1269925"/>
            <a:ext cx="8710724" cy="493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4dff294782_0_74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solidFill>
            <a:srgbClr val="CFE2F3"/>
          </a:solidFill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h-TH"/>
              <a:t>งานมอบหมาย (10 คะแนน) T1รายบุคคล</a:t>
            </a:r>
            <a:endParaRPr/>
          </a:p>
        </p:txBody>
      </p:sp>
      <p:sp>
        <p:nvSpPr>
          <p:cNvPr id="200" name="Google Shape;200;g14dff294782_0_74"/>
          <p:cNvSpPr/>
          <p:nvPr/>
        </p:nvSpPr>
        <p:spPr>
          <a:xfrm>
            <a:off x="2760625" y="2775150"/>
            <a:ext cx="4010100" cy="2121300"/>
          </a:xfrm>
          <a:prstGeom prst="wave">
            <a:avLst>
              <a:gd fmla="val 12500" name="adj1"/>
              <a:gd fmla="val 909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4000">
                <a:solidFill>
                  <a:srgbClr val="1155CC"/>
                </a:solidFill>
                <a:latin typeface="Angsana New"/>
                <a:ea typeface="Angsana New"/>
                <a:cs typeface="Angsana New"/>
                <a:sym typeface="Angsana New"/>
              </a:rPr>
              <a:t>     </a:t>
            </a:r>
            <a:r>
              <a:rPr b="1" lang="th-TH" sz="4000">
                <a:solidFill>
                  <a:srgbClr val="0000FF"/>
                </a:solidFill>
                <a:latin typeface="Angsana New"/>
                <a:ea typeface="Angsana New"/>
                <a:cs typeface="Angsana New"/>
                <a:sym typeface="Angsana New"/>
              </a:rPr>
              <a:t>ปฏิบัติเกี่ยวกับกิจกรรม</a:t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01" name="Google Shape;201;g14dff294782_0_74"/>
          <p:cNvSpPr/>
          <p:nvPr/>
        </p:nvSpPr>
        <p:spPr>
          <a:xfrm>
            <a:off x="6371175" y="1022425"/>
            <a:ext cx="2772900" cy="2311500"/>
          </a:xfrm>
          <a:prstGeom prst="cloudCallout">
            <a:avLst>
              <a:gd fmla="val -48661" name="adj1"/>
              <a:gd fmla="val 67601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4000">
                <a:solidFill>
                  <a:srgbClr val="060CF4"/>
                </a:solidFill>
                <a:latin typeface="Angsana New"/>
                <a:ea typeface="Angsana New"/>
                <a:cs typeface="Angsana New"/>
                <a:sym typeface="Angsana New"/>
              </a:rPr>
              <a:t>คุ</a:t>
            </a:r>
            <a:r>
              <a:rPr b="1" lang="th-TH" sz="4000">
                <a:solidFill>
                  <a:srgbClr val="060CF4"/>
                </a:solidFill>
                <a:latin typeface="Angsana New"/>
                <a:ea typeface="Angsana New"/>
                <a:cs typeface="Angsana New"/>
                <a:sym typeface="Angsana New"/>
              </a:rPr>
              <a:t>ณธรรมจริยธรรม</a:t>
            </a:r>
            <a:endParaRPr>
              <a:solidFill>
                <a:srgbClr val="060C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2" name="Google Shape;202;g14dff294782_0_74"/>
          <p:cNvSpPr/>
          <p:nvPr/>
        </p:nvSpPr>
        <p:spPr>
          <a:xfrm>
            <a:off x="247000" y="1022425"/>
            <a:ext cx="4794900" cy="2121300"/>
          </a:xfrm>
          <a:prstGeom prst="cloudCallout">
            <a:avLst>
              <a:gd fmla="val 34247" name="adj1"/>
              <a:gd fmla="val 4283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4000">
                <a:solidFill>
                  <a:srgbClr val="3D85C6"/>
                </a:solidFill>
                <a:latin typeface="Angsana New"/>
                <a:ea typeface="Angsana New"/>
                <a:cs typeface="Angsana New"/>
                <a:sym typeface="Angsana New"/>
              </a:rPr>
              <a:t>      </a:t>
            </a:r>
            <a:r>
              <a:rPr b="1" lang="th-TH" sz="4000">
                <a:solidFill>
                  <a:srgbClr val="0000FF"/>
                </a:solidFill>
                <a:latin typeface="Angsana New"/>
                <a:ea typeface="Angsana New"/>
                <a:cs typeface="Angsana New"/>
                <a:sym typeface="Angsana New"/>
              </a:rPr>
              <a:t>ทศพิธราชธรรม</a:t>
            </a:r>
            <a:endParaRPr b="1" sz="4000">
              <a:solidFill>
                <a:srgbClr val="0000FF"/>
              </a:solidFill>
              <a:latin typeface="Angsana New"/>
              <a:ea typeface="Angsana New"/>
              <a:cs typeface="Angsana New"/>
              <a:sym typeface="Angsana New"/>
            </a:endParaRPr>
          </a:p>
        </p:txBody>
      </p:sp>
      <p:sp>
        <p:nvSpPr>
          <p:cNvPr id="203" name="Google Shape;203;g14dff294782_0_74"/>
          <p:cNvSpPr/>
          <p:nvPr/>
        </p:nvSpPr>
        <p:spPr>
          <a:xfrm>
            <a:off x="-101700" y="4140975"/>
            <a:ext cx="2968800" cy="2455500"/>
          </a:xfrm>
          <a:prstGeom prst="cloudCallout">
            <a:avLst>
              <a:gd fmla="val 76757" name="adj1"/>
              <a:gd fmla="val -3520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4000">
                <a:solidFill>
                  <a:srgbClr val="060CF4"/>
                </a:solidFill>
                <a:latin typeface="Angsana New"/>
                <a:ea typeface="Angsana New"/>
                <a:cs typeface="Angsana New"/>
                <a:sym typeface="Angsana New"/>
              </a:rPr>
              <a:t>ธรรมาภิบาล</a:t>
            </a:r>
            <a:endParaRPr>
              <a:solidFill>
                <a:srgbClr val="060CF4"/>
              </a:solidFill>
            </a:endParaRPr>
          </a:p>
        </p:txBody>
      </p:sp>
      <p:sp>
        <p:nvSpPr>
          <p:cNvPr id="204" name="Google Shape;204;g14dff294782_0_74"/>
          <p:cNvSpPr/>
          <p:nvPr/>
        </p:nvSpPr>
        <p:spPr>
          <a:xfrm>
            <a:off x="6371175" y="4736600"/>
            <a:ext cx="2658900" cy="1976100"/>
          </a:xfrm>
          <a:prstGeom prst="cloudCallout">
            <a:avLst>
              <a:gd fmla="val -58467" name="adj1"/>
              <a:gd fmla="val -4117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th-TH" sz="4000">
                <a:solidFill>
                  <a:srgbClr val="060CF4"/>
                </a:solidFill>
                <a:latin typeface="Angsana New"/>
                <a:ea typeface="Angsana New"/>
                <a:cs typeface="Angsana New"/>
                <a:sym typeface="Angsana New"/>
              </a:rPr>
              <a:t>ค่านิยม</a:t>
            </a:r>
            <a:endParaRPr>
              <a:solidFill>
                <a:srgbClr val="060CF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พบกับแอนิเมชันที่จะเล่าถึงเรื่องราวของหลักปรัชญาเศรษฐกิจพอเพียง ด้านการพึ่งพาตัวเอง ด้วยการนำองค์ความรู้ศาสตร์พระราชา ในการจัดการทรัพยากรที่ทำให้เกิดประโยชน์สูงสุด ด้วยหลักทฤษฎีดิน น้ำ ป่า มาปรับใช้ในการจัดการพื้นที่การเกษตรของตัวเอง ว่าการจัดการด้วยหลักการนี้มีข้อดีอย่างไร และจะส่งผลต่อการดำเนินชีวิตของผู้ที่นำหลักแนวคิดนี้ไปใช้อย่างไรบ้าง&#10;ชมย้อนหลังรายการ &quot;วันใหม่วาไรตี้&quot; ได้ที่ http://www.thaipbs.or.th/WanmaiVariety&#10;&#10;-------------------------------------------------------&#10;&#10;กด Subscribe ติดตามรายการดี ๆ ของช่อง ได้ที่  : http://thaip.bs/YSBht5j&#10;และ ติดตามไทยพีบีเอสออนไลน์ ได้ที่ &#10;&#10;Website        : http://www.thaipbs.or.th &#10;Facebook     : http://www.fb.com/ThaiPBS&#10;Twitter          : http://www.twitter.com/ThaiPBS  &#10;Instagram    : http://www.instagram.com/ThaiPBS &#10;LINE              : http://www.thaipbs.or.th/AddLINE&#10;YouTube       : http://www.youtube.com/ThaiPBS" id="90" name="Google Shape;90;g14dff294782_0_30" title="ศาสตร์พระราชาทฤษฎีดิน น้ำ ป่า : ดอกผลของความยั่งยืน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61525"/>
            <a:ext cx="8826925" cy="610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14dff294782_0_17"/>
          <p:cNvPicPr preferRelativeResize="0"/>
          <p:nvPr/>
        </p:nvPicPr>
        <p:blipFill rotWithShape="1">
          <a:blip r:embed="rId3">
            <a:alphaModFix/>
          </a:blip>
          <a:srcRect b="49976" l="24248" r="24387" t="22694"/>
          <a:stretch/>
        </p:blipFill>
        <p:spPr>
          <a:xfrm>
            <a:off x="899592" y="692696"/>
            <a:ext cx="7488832" cy="5544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628650" y="1670900"/>
            <a:ext cx="7886700" cy="45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ความหมายของหลักปรัชญาเศรษฐกิจพอเพียง</a:t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t/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ความเป็นมาของหลักปรัชญาเศรษฐกิจพอเพียง</a:t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t/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หลักแนวคิดของหลักปรัชญาของเศรษฐกิจพอเพียง</a:t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t/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หลักปรัชญาเศรษฐกิจพอเพียงกับทฤษฏีใหม่ตามแนว</a:t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พระราชดำริ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t/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แนวทางการน้อมนำหลักปรัชญาเศรษฐกิจพอเพียงไป</a:t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t/>
            </a:r>
            <a:endParaRPr b="1">
              <a:solidFill>
                <a:srgbClr val="060CF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060CF4"/>
              </a:buClr>
              <a:buSzPct val="114285"/>
              <a:buNone/>
            </a:pPr>
            <a:r>
              <a:rPr b="1" lang="th-TH">
                <a:solidFill>
                  <a:srgbClr val="060CF4"/>
                </a:solidFill>
                <a:latin typeface="Sarabun"/>
                <a:ea typeface="Sarabun"/>
                <a:cs typeface="Sarabun"/>
                <a:sym typeface="Sarabun"/>
              </a:rPr>
              <a:t>ประยุกต์ใช้ในระดับ บุคคล ชุมชน สังคม และประเทศชาติ </a:t>
            </a:r>
            <a:endParaRPr/>
          </a:p>
        </p:txBody>
      </p:sp>
      <p:sp>
        <p:nvSpPr>
          <p:cNvPr id="101" name="Google Shape;101;p2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2222"/>
              <a:buFont typeface="Sarabun"/>
              <a:buNone/>
            </a:pPr>
            <a:r>
              <a:rPr b="1" lang="th-TH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จุดประสงค์</a:t>
            </a:r>
            <a:r>
              <a:rPr b="1" lang="th-TH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เกี่ยวกับ</a:t>
            </a:r>
            <a:endParaRPr b="1">
              <a:solidFill>
                <a:srgbClr val="FF000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2222"/>
              <a:buFont typeface="Sarabun"/>
              <a:buNone/>
            </a:pPr>
            <a:r>
              <a:rPr b="1" lang="th-TH">
                <a:solidFill>
                  <a:srgbClr val="FF0000"/>
                </a:solidFill>
                <a:latin typeface="Sarabun"/>
                <a:ea typeface="Sarabun"/>
                <a:cs typeface="Sarabun"/>
                <a:sym typeface="Sarabun"/>
              </a:rPr>
              <a:t>หลักปรัชญาเศรษฐกิจพอเพียง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217925" y="1743550"/>
            <a:ext cx="309000" cy="246900"/>
          </a:xfrm>
          <a:prstGeom prst="rightArrow">
            <a:avLst>
              <a:gd fmla="val 52936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217925" y="2375450"/>
            <a:ext cx="309000" cy="246900"/>
          </a:xfrm>
          <a:prstGeom prst="rightArrow">
            <a:avLst>
              <a:gd fmla="val 52936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217925" y="3065450"/>
            <a:ext cx="309000" cy="246900"/>
          </a:xfrm>
          <a:prstGeom prst="rightArrow">
            <a:avLst>
              <a:gd fmla="val 52936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925" y="3755450"/>
            <a:ext cx="309000" cy="246900"/>
          </a:xfrm>
          <a:prstGeom prst="rightArrow">
            <a:avLst>
              <a:gd fmla="val 52936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17925" y="4706950"/>
            <a:ext cx="309000" cy="246900"/>
          </a:xfrm>
          <a:prstGeom prst="rightArrow">
            <a:avLst>
              <a:gd fmla="val 52936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4dff294782_0_41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4dff294782_0_41"/>
          <p:cNvSpPr txBox="1"/>
          <p:nvPr>
            <p:ph idx="1" type="body"/>
          </p:nvPr>
        </p:nvSpPr>
        <p:spPr>
          <a:xfrm>
            <a:off x="628650" y="1270000"/>
            <a:ext cx="7886700" cy="49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ติดตามชมใน &quot;ข่าวเจาะย่อโลก&quot; รายการวิเคราะห์เจาะข่าวทั้งในและต่างประเทศในรอบสัปดาห์ พร้อมกับมองไปข้างหน้าว่ามีประเด็นอะไรที่น่าจับตา ในวันเสาร์ที่ 30 ธันวาคม 2560 เวลา 22.05 น. ทางไทยพีบีเอส รับชมทีวีออนไลน์ www.thaipbs.or.th/Live" id="113" name="Google Shape;113;g14dff294782_0_41" title="ศาสตร์พระราชา ในหลวงรัชกาลที่9 หนทางสู่การพัฒนาอย่างยั่งยืน (30 ธ.ค. 60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362950" cy="60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22222"/>
              <a:buFont typeface="Sarabun"/>
              <a:buNone/>
            </a:pPr>
            <a:r>
              <a:rPr b="1" lang="th-TH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  <a:t>ความหมายของหลักปรัชญาเศรษฐกิจพอเพียง</a:t>
            </a:r>
            <a:endParaRPr b="1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119" name="Google Shape;119;p3"/>
          <p:cNvSpPr txBox="1"/>
          <p:nvPr>
            <p:ph idx="1" type="body"/>
          </p:nvPr>
        </p:nvSpPr>
        <p:spPr>
          <a:xfrm>
            <a:off x="467550" y="1656374"/>
            <a:ext cx="4104300" cy="3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None/>
            </a:pPr>
            <a:r>
              <a:rPr b="1" lang="th-TH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b="1">
              <a:solidFill>
                <a:srgbClr val="95373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None/>
            </a:pPr>
            <a:r>
              <a:rPr b="1" lang="th-TH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- ความหมายของเศรษฐกิจพอเพียง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None/>
            </a:pPr>
            <a:r>
              <a:rPr b="1" lang="th-TH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 </a:t>
            </a:r>
            <a:endParaRPr b="1">
              <a:solidFill>
                <a:srgbClr val="95373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None/>
            </a:pPr>
            <a:r>
              <a:rPr b="1" lang="th-TH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- ปรัชญาของเศรษฐกิจพอเพียง</a:t>
            </a:r>
            <a:endParaRPr/>
          </a:p>
        </p:txBody>
      </p:sp>
      <p:pic>
        <p:nvPicPr>
          <p:cNvPr descr="ผลการค้นหารูปภาพสำหรับ ปรัชญาของเศรษฐกิจพอเพียง" id="120" name="Google Shape;120;p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6016" y="1412776"/>
            <a:ext cx="4032448" cy="4392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/>
          <p:nvPr>
            <p:ph type="title"/>
          </p:nvPr>
        </p:nvSpPr>
        <p:spPr>
          <a:xfrm>
            <a:off x="628650" y="365125"/>
            <a:ext cx="81909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22222"/>
              <a:buFont typeface="Sarabun"/>
              <a:buNone/>
            </a:pPr>
            <a:br>
              <a:rPr b="1" lang="th-TH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</a:br>
            <a:r>
              <a:rPr b="1" lang="th-TH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  <a:t>ความเป็นมาของหลักปรัชญาเศรษฐกิจพอเพียง</a:t>
            </a:r>
            <a:br>
              <a:rPr b="1" lang="th-TH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</a:br>
            <a:endParaRPr/>
          </a:p>
        </p:txBody>
      </p:sp>
      <p:sp>
        <p:nvSpPr>
          <p:cNvPr id="126" name="Google Shape;126;p4"/>
          <p:cNvSpPr txBox="1"/>
          <p:nvPr>
            <p:ph idx="1" type="body"/>
          </p:nvPr>
        </p:nvSpPr>
        <p:spPr>
          <a:xfrm>
            <a:off x="188875" y="1244600"/>
            <a:ext cx="4440300" cy="49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คำว่า  “เศรษฐกิจพอเพียง”  </a:t>
            </a:r>
            <a:endParaRPr b="1" sz="2000">
              <a:solidFill>
                <a:srgbClr val="95373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เป็นปรัชญาที่พระบาทสมเด็จพระเจ้าอยู่หัวภูมิพลอลุยเดชทรงมีพระราชดำรัสชี้แนะแนวทางในการดำเนินชีวิตให้แก่พสกนิกรชาวไทยมาโดยตลอดนานกว่า    30  ปี  เพื่อนำไปปฏิบัติในการดำเนินชีวิตในยามที่ประเทศประสบปัญหาวิกฤติทางเศรษฐกิจใน  </a:t>
            </a:r>
            <a:endParaRPr b="1" sz="2000">
              <a:solidFill>
                <a:srgbClr val="95373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พ.ศ.  2540  ภายหลังเมื่อได้ทรงเน้นย้ำแนวทางการแก้ไขเพื่อให้ประชาชนรอดพ้นและสามารถอยู่ได้อย่างมั่นคงและยั่งยืนภายใต้กระแสโลกาภิวัตน์จากพระราชดำรัสของพระบาทสมเด็จพระเจ้าอยู่หัวภูมิพลอดุลยเดช </a:t>
            </a:r>
            <a:endParaRPr b="1" sz="2000">
              <a:solidFill>
                <a:srgbClr val="953734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4572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h-TH" sz="2000">
                <a:solidFill>
                  <a:srgbClr val="953734"/>
                </a:solidFill>
                <a:latin typeface="Sarabun"/>
                <a:ea typeface="Sarabun"/>
                <a:cs typeface="Sarabun"/>
                <a:sym typeface="Sarabun"/>
              </a:rPr>
              <a:t>ในวันที่  18  กรกฎาคม  พ.ศ.  2517 </a:t>
            </a:r>
            <a:endParaRPr/>
          </a:p>
        </p:txBody>
      </p:sp>
      <p:pic>
        <p:nvPicPr>
          <p:cNvPr descr="ผลการค้นหารูปภาพสำหรับ รูปปรัชญาของเศรษฐกิจพอเพียง" id="127" name="Google Shape;127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6045" y="1661060"/>
            <a:ext cx="3672408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>
            <p:ph idx="2" type="body"/>
          </p:nvPr>
        </p:nvSpPr>
        <p:spPr>
          <a:xfrm>
            <a:off x="4629150" y="1244600"/>
            <a:ext cx="3886200" cy="493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79b48eb97c_0_96"/>
          <p:cNvSpPr txBox="1"/>
          <p:nvPr>
            <p:ph type="title"/>
          </p:nvPr>
        </p:nvSpPr>
        <p:spPr>
          <a:xfrm>
            <a:off x="628650" y="365127"/>
            <a:ext cx="7886700" cy="752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79b48eb97c_0_96"/>
          <p:cNvSpPr txBox="1"/>
          <p:nvPr>
            <p:ph idx="1" type="body"/>
          </p:nvPr>
        </p:nvSpPr>
        <p:spPr>
          <a:xfrm>
            <a:off x="628650" y="1244600"/>
            <a:ext cx="3886200" cy="493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179b48eb97c_0_96"/>
          <p:cNvSpPr txBox="1"/>
          <p:nvPr>
            <p:ph idx="2" type="body"/>
          </p:nvPr>
        </p:nvSpPr>
        <p:spPr>
          <a:xfrm>
            <a:off x="4629150" y="1244600"/>
            <a:ext cx="3886200" cy="493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เศรษฐกิจพอเพียงเป็นปรัชญาที่ในหลวงทรงมีและคิดค้นขึ้นมา เพื่อประชาชนผู้ยากไร้รากหญ้า ของพระองค์&#10;&#10;https://www.facebook.com/sipwang-1690349277957150/&#10;http://sippk2.blogspot.com/" id="136" name="Google Shape;136;g179b48eb97c_0_96" title="ความเป็นมา และความหมายของเศรษฐกิจพอเพียง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365125"/>
            <a:ext cx="7886700" cy="58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/>
          <p:nvPr>
            <p:ph type="title"/>
          </p:nvPr>
        </p:nvSpPr>
        <p:spPr>
          <a:xfrm>
            <a:off x="462525" y="404675"/>
            <a:ext cx="8589600" cy="74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Sarabun"/>
              <a:buNone/>
            </a:pPr>
            <a:r>
              <a:rPr lang="th-TH" sz="4000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  <a:t>หลักแนวคิด</a:t>
            </a:r>
            <a:endParaRPr sz="4000">
              <a:solidFill>
                <a:srgbClr val="00B0F0"/>
              </a:solidFill>
              <a:latin typeface="Sarabun"/>
              <a:ea typeface="Sarabun"/>
              <a:cs typeface="Sarabun"/>
              <a:sym typeface="Sarabu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000"/>
              <a:buFont typeface="Sarabun"/>
              <a:buNone/>
            </a:pPr>
            <a:r>
              <a:rPr lang="th-TH" sz="4000">
                <a:solidFill>
                  <a:srgbClr val="00B0F0"/>
                </a:solidFill>
                <a:latin typeface="Sarabun"/>
                <a:ea typeface="Sarabun"/>
                <a:cs typeface="Sarabun"/>
                <a:sym typeface="Sarabun"/>
              </a:rPr>
              <a:t>หลักปรัชญาของเศรษฐกิจพอเพียง</a:t>
            </a:r>
            <a:endParaRPr sz="4000"/>
          </a:p>
        </p:txBody>
      </p:sp>
      <p:sp>
        <p:nvSpPr>
          <p:cNvPr id="142" name="Google Shape;142;p5"/>
          <p:cNvSpPr txBox="1"/>
          <p:nvPr>
            <p:ph idx="2" type="body"/>
          </p:nvPr>
        </p:nvSpPr>
        <p:spPr>
          <a:xfrm>
            <a:off x="457200" y="1435100"/>
            <a:ext cx="375476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B0F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B0F0"/>
              </a:solidFill>
            </a:endParaRPr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⮚"/>
            </a:pPr>
            <a:r>
              <a:rPr b="1" lang="th-TH" sz="2400">
                <a:solidFill>
                  <a:srgbClr val="00B0F0"/>
                </a:solidFill>
              </a:rPr>
              <a:t>แนวคิดเศรษฐกิจพอเพียง ปรัชญาเศรษฐกิจที่ทำได้จริง</a:t>
            </a:r>
            <a:endParaRPr/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⮚"/>
            </a:pPr>
            <a:r>
              <a:rPr b="1" lang="th-TH" sz="2400">
                <a:solidFill>
                  <a:srgbClr val="00B0F0"/>
                </a:solidFill>
              </a:rPr>
              <a:t>ความพอประมาณ</a:t>
            </a:r>
            <a:endParaRPr/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⮚"/>
            </a:pPr>
            <a:r>
              <a:rPr b="1" lang="th-TH" sz="2400">
                <a:solidFill>
                  <a:srgbClr val="00B0F0"/>
                </a:solidFill>
              </a:rPr>
              <a:t>ความมีเหตุผล</a:t>
            </a:r>
            <a:endParaRPr/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Noto Sans Symbols"/>
              <a:buChar char="⮚"/>
            </a:pPr>
            <a:r>
              <a:rPr b="1" lang="th-TH" sz="2400">
                <a:solidFill>
                  <a:srgbClr val="00B0F0"/>
                </a:solidFill>
              </a:rPr>
              <a:t>การมีภูมิคุ้มกันที่ดี</a:t>
            </a:r>
            <a:endParaRPr sz="2400">
              <a:solidFill>
                <a:srgbClr val="00B0F0"/>
              </a:solidFill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pic>
        <p:nvPicPr>
          <p:cNvPr id="143" name="Google Shape;1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535" y="4941168"/>
            <a:ext cx="2847975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8300" y="1299575"/>
            <a:ext cx="4780275" cy="454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 SBAC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2020-04-10T02:59:53Z</dcterms:created>
  <dc:creator>acer</dc:creator>
</cp:coreProperties>
</file>