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003399"/>
    <a:srgbClr val="FF3300"/>
    <a:srgbClr val="008000"/>
    <a:srgbClr val="CC0099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152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/>
              <a:t>คลิกเพื่อแก้ไขลักษณะชื่อเรื่องรองต้นแบบ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BE71A-9447-44D7-AB58-6E2E6FF1AB79}" type="datetimeFigureOut">
              <a:rPr lang="th-TH" smtClean="0"/>
              <a:t>18/06/67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07811-66DA-47D1-A563-336BDF2D905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76239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BE71A-9447-44D7-AB58-6E2E6FF1AB79}" type="datetimeFigureOut">
              <a:rPr lang="th-TH" smtClean="0"/>
              <a:t>18/06/67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07811-66DA-47D1-A563-336BDF2D905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17476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BE71A-9447-44D7-AB58-6E2E6FF1AB79}" type="datetimeFigureOut">
              <a:rPr lang="th-TH" smtClean="0"/>
              <a:t>18/06/67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07811-66DA-47D1-A563-336BDF2D905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59351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BE71A-9447-44D7-AB58-6E2E6FF1AB79}" type="datetimeFigureOut">
              <a:rPr lang="th-TH" smtClean="0"/>
              <a:t>18/06/67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07811-66DA-47D1-A563-336BDF2D905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52776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BE71A-9447-44D7-AB58-6E2E6FF1AB79}" type="datetimeFigureOut">
              <a:rPr lang="th-TH" smtClean="0"/>
              <a:t>18/06/67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07811-66DA-47D1-A563-336BDF2D905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58468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BE71A-9447-44D7-AB58-6E2E6FF1AB79}" type="datetimeFigureOut">
              <a:rPr lang="th-TH" smtClean="0"/>
              <a:t>18/06/67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07811-66DA-47D1-A563-336BDF2D905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77932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BE71A-9447-44D7-AB58-6E2E6FF1AB79}" type="datetimeFigureOut">
              <a:rPr lang="th-TH" smtClean="0"/>
              <a:t>18/06/67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07811-66DA-47D1-A563-336BDF2D905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68062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BE71A-9447-44D7-AB58-6E2E6FF1AB79}" type="datetimeFigureOut">
              <a:rPr lang="th-TH" smtClean="0"/>
              <a:t>18/06/67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07811-66DA-47D1-A563-336BDF2D905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06105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BE71A-9447-44D7-AB58-6E2E6FF1AB79}" type="datetimeFigureOut">
              <a:rPr lang="th-TH" smtClean="0"/>
              <a:t>18/06/67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07811-66DA-47D1-A563-336BDF2D905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36412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BE71A-9447-44D7-AB58-6E2E6FF1AB79}" type="datetimeFigureOut">
              <a:rPr lang="th-TH" smtClean="0"/>
              <a:t>18/06/67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07811-66DA-47D1-A563-336BDF2D905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54851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BE71A-9447-44D7-AB58-6E2E6FF1AB79}" type="datetimeFigureOut">
              <a:rPr lang="th-TH" smtClean="0"/>
              <a:t>18/06/67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07811-66DA-47D1-A563-336BDF2D905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56789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ABE71A-9447-44D7-AB58-6E2E6FF1AB79}" type="datetimeFigureOut">
              <a:rPr lang="th-TH" smtClean="0"/>
              <a:t>18/06/67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07811-66DA-47D1-A563-336BDF2D905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51156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37" t="14754" r="17993" b="51311"/>
          <a:stretch/>
        </p:blipFill>
        <p:spPr bwMode="auto">
          <a:xfrm>
            <a:off x="899592" y="692696"/>
            <a:ext cx="7416824" cy="5328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80556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40799D4C-9F8A-F9A1-2929-B27EEE4180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การศึกษาโครงการพระราชดำริ ในหลวงรัชกาลที่ </a:t>
            </a:r>
            <a:r>
              <a:rPr lang="en-US" dirty="0"/>
              <a:t>9</a:t>
            </a:r>
            <a:endParaRPr lang="th-TH" dirty="0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30474521-17FB-4431-0F51-D1FC59564C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</a:pPr>
            <a:r>
              <a:rPr lang="th-TH" dirty="0">
                <a:cs typeface="+mj-cs"/>
              </a:rPr>
              <a:t>ชื่อโครงการ </a:t>
            </a:r>
          </a:p>
          <a:p>
            <a:pPr>
              <a:spcBef>
                <a:spcPts val="0"/>
              </a:spcBef>
            </a:pPr>
            <a:r>
              <a:rPr lang="th-TH" dirty="0">
                <a:cs typeface="+mj-cs"/>
              </a:rPr>
              <a:t>แก้ไขปัญหาเรื่องอะไร </a:t>
            </a:r>
          </a:p>
          <a:p>
            <a:pPr>
              <a:spcBef>
                <a:spcPts val="0"/>
              </a:spcBef>
            </a:pPr>
            <a:r>
              <a:rPr lang="th-TH" dirty="0">
                <a:cs typeface="+mj-cs"/>
              </a:rPr>
              <a:t>รายละเอียดโครงการ ทำอะไรบ้าง พัฒนาอะไรบ้าง ผู้เกี่ยวข้องมีใครบ้าง</a:t>
            </a:r>
          </a:p>
          <a:p>
            <a:pPr>
              <a:spcBef>
                <a:spcPts val="0"/>
              </a:spcBef>
            </a:pPr>
            <a:r>
              <a:rPr lang="th-TH" dirty="0">
                <a:cs typeface="+mj-cs"/>
              </a:rPr>
              <a:t>ประชาชนได้อะไรจากโครงการนี้บ้าง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cs typeface="+mj-cs"/>
              </a:rPr>
              <a:t>    </a:t>
            </a:r>
            <a:r>
              <a:rPr lang="en-US" sz="2400" dirty="0">
                <a:cs typeface="+mj-cs"/>
              </a:rPr>
              <a:t>1</a:t>
            </a:r>
            <a:r>
              <a:rPr lang="th-TH" sz="2400" dirty="0">
                <a:cs typeface="+mj-cs"/>
              </a:rPr>
              <a:t>.</a:t>
            </a:r>
            <a:endParaRPr lang="en-US" sz="2400" dirty="0">
              <a:cs typeface="+mj-cs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cs typeface="+mj-cs"/>
              </a:rPr>
              <a:t>     2</a:t>
            </a:r>
            <a:r>
              <a:rPr lang="th-TH" sz="2400" dirty="0">
                <a:cs typeface="+mj-cs"/>
              </a:rPr>
              <a:t>.</a:t>
            </a:r>
            <a:endParaRPr lang="en-US" sz="2400" dirty="0">
              <a:cs typeface="+mj-cs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cs typeface="+mj-cs"/>
              </a:rPr>
              <a:t>     3</a:t>
            </a:r>
            <a:r>
              <a:rPr lang="th-TH" sz="2400" dirty="0">
                <a:cs typeface="+mj-cs"/>
              </a:rPr>
              <a:t>.</a:t>
            </a:r>
          </a:p>
          <a:p>
            <a:pPr>
              <a:spcBef>
                <a:spcPts val="0"/>
              </a:spcBef>
            </a:pPr>
            <a:r>
              <a:rPr lang="th-TH" dirty="0">
                <a:cs typeface="+mj-cs"/>
              </a:rPr>
              <a:t>ตรงกับหลักการทรงงาน (</a:t>
            </a:r>
            <a:r>
              <a:rPr lang="en-US" dirty="0">
                <a:cs typeface="+mj-cs"/>
              </a:rPr>
              <a:t>23 </a:t>
            </a:r>
            <a:r>
              <a:rPr lang="th-TH" dirty="0">
                <a:cs typeface="+mj-cs"/>
              </a:rPr>
              <a:t>ข้อ)ของในหลวงรัชกาลที่ </a:t>
            </a:r>
            <a:r>
              <a:rPr lang="en-US" dirty="0">
                <a:cs typeface="+mj-cs"/>
              </a:rPr>
              <a:t>9</a:t>
            </a:r>
            <a:r>
              <a:rPr lang="th-TH" dirty="0">
                <a:cs typeface="+mj-cs"/>
              </a:rPr>
              <a:t> ข้อใดบ้าง</a:t>
            </a:r>
          </a:p>
          <a:p>
            <a:pPr>
              <a:spcBef>
                <a:spcPts val="0"/>
              </a:spcBef>
            </a:pPr>
            <a:r>
              <a:rPr lang="th-TH" dirty="0">
                <a:cs typeface="+mj-cs"/>
              </a:rPr>
              <a:t>ทำไมถึงเลือกศึกษาโครงกาลนี้ (ตอบมาอย่างน้อย </a:t>
            </a:r>
            <a:r>
              <a:rPr lang="en-US" dirty="0">
                <a:cs typeface="+mj-cs"/>
              </a:rPr>
              <a:t>3 </a:t>
            </a:r>
            <a:r>
              <a:rPr lang="th-TH" dirty="0">
                <a:cs typeface="+mj-cs"/>
              </a:rPr>
              <a:t>บรรทัด) </a:t>
            </a:r>
            <a:r>
              <a:rPr lang="th-TH" dirty="0">
                <a:solidFill>
                  <a:srgbClr val="FF0000"/>
                </a:solidFill>
                <a:cs typeface="+mj-cs"/>
              </a:rPr>
              <a:t>หากเขียนมาไม่ถึง </a:t>
            </a:r>
            <a:r>
              <a:rPr lang="en-US" dirty="0">
                <a:solidFill>
                  <a:srgbClr val="FF0000"/>
                </a:solidFill>
                <a:cs typeface="+mj-cs"/>
              </a:rPr>
              <a:t>3 </a:t>
            </a:r>
            <a:r>
              <a:rPr lang="th-TH" dirty="0">
                <a:solidFill>
                  <a:srgbClr val="FF0000"/>
                </a:solidFill>
                <a:cs typeface="+mj-cs"/>
              </a:rPr>
              <a:t>บรรทัดขออนุญาตไม่ตรวจนะคะ </a:t>
            </a:r>
            <a:endParaRPr lang="th-TH" dirty="0">
              <a:cs typeface="+mj-cs"/>
            </a:endParaRPr>
          </a:p>
          <a:p>
            <a:endParaRPr lang="th-TH" dirty="0"/>
          </a:p>
          <a:p>
            <a:endParaRPr lang="th-TH" dirty="0"/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4020264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525963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th-TH" dirty="0">
                <a:solidFill>
                  <a:srgbClr val="002060"/>
                </a:solidFill>
              </a:rPr>
              <a:t> ความหมายของศาสตร์พระราชา</a:t>
            </a:r>
            <a:endParaRPr lang="en-US" dirty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th-TH" dirty="0">
                <a:solidFill>
                  <a:srgbClr val="002060"/>
                </a:solidFill>
              </a:rPr>
              <a:t> ความสำคัญของศาสตร์พระราชา</a:t>
            </a:r>
            <a:endParaRPr lang="en-US" dirty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th-TH" dirty="0">
                <a:solidFill>
                  <a:srgbClr val="002060"/>
                </a:solidFill>
              </a:rPr>
              <a:t> ประโยชน์ของศาสตร์พระราชา</a:t>
            </a:r>
            <a:endParaRPr lang="en-US" dirty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th-TH" dirty="0">
                <a:solidFill>
                  <a:srgbClr val="002060"/>
                </a:solidFill>
              </a:rPr>
              <a:t> ทศพิธราชธรรม  ธรรมของพระราชา</a:t>
            </a:r>
            <a:endParaRPr lang="en-US" dirty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th-TH" dirty="0">
                <a:solidFill>
                  <a:srgbClr val="002060"/>
                </a:solidFill>
              </a:rPr>
              <a:t> ศาสตร์พระราชาเพื่อความผาสุกของปวงประชา</a:t>
            </a:r>
            <a:endParaRPr lang="en-US" dirty="0">
              <a:solidFill>
                <a:srgbClr val="002060"/>
              </a:solidFill>
            </a:endParaRPr>
          </a:p>
          <a:p>
            <a:endParaRPr lang="th-TH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C1D4FF2E-D854-4E25-9D52-E7E2060F9B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1731441"/>
            <a:ext cx="3454400" cy="25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1384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>
                <a:solidFill>
                  <a:srgbClr val="FF0000"/>
                </a:solidFill>
              </a:rPr>
              <a:t>ความหมายของศาสตร์พระราชา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827584" y="1412776"/>
            <a:ext cx="4032448" cy="4525963"/>
          </a:xfrm>
        </p:spPr>
        <p:txBody>
          <a:bodyPr/>
          <a:lstStyle/>
          <a:p>
            <a:r>
              <a:rPr lang="th-TH" dirty="0">
                <a:solidFill>
                  <a:srgbClr val="7030A0"/>
                </a:solidFill>
              </a:rPr>
              <a:t>“ศาสตร์พระราชา”  คือ  โครงการตามพระราชดำริสี่พันกว่าโครงการ  มีการจัดการดิน  การจัดการน้ำ  การเกษตรแปรรูป  พลังงานทางเลือก  สิ่งแวดล้อมชุมชน  การปลูกป่า  ปลูกต้นไม้  ปลูกพืชสวนครัว</a:t>
            </a:r>
            <a:endParaRPr lang="en-US" dirty="0">
              <a:solidFill>
                <a:srgbClr val="7030A0"/>
              </a:solidFill>
            </a:endParaRPr>
          </a:p>
          <a:p>
            <a:endParaRPr lang="th-TH" dirty="0"/>
          </a:p>
        </p:txBody>
      </p:sp>
      <p:pic>
        <p:nvPicPr>
          <p:cNvPr id="1026" name="Picture 2" descr="custom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4293096"/>
            <a:ext cx="3275856" cy="183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Picture 2" descr="โรงเรียนเทศบาลบ้านไผ่ : ศาสตร์พระราชา น้อมนำมา พาสถานศึกษายั่งยืน ...">
            <a:extLst>
              <a:ext uri="{FF2B5EF4-FFF2-40B4-BE49-F238E27FC236}">
                <a16:creationId xmlns:a16="http://schemas.microsoft.com/office/drawing/2014/main" id="{0317A905-0DAF-4E30-A5D8-5591576EDD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1412776"/>
            <a:ext cx="1668016" cy="23664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53758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dirty="0">
                <a:solidFill>
                  <a:srgbClr val="0070C0"/>
                </a:solidFill>
              </a:rPr>
              <a:t>ความสำคัญของศาสตร์พระราชา</a:t>
            </a:r>
            <a:br>
              <a:rPr lang="en-US" dirty="0">
                <a:solidFill>
                  <a:srgbClr val="0070C0"/>
                </a:solidFill>
              </a:rPr>
            </a:br>
            <a:endParaRPr lang="th-TH" dirty="0">
              <a:solidFill>
                <a:srgbClr val="0070C0"/>
              </a:solidFill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611560" y="1448457"/>
            <a:ext cx="8229600" cy="4525963"/>
          </a:xfrm>
        </p:spPr>
        <p:txBody>
          <a:bodyPr/>
          <a:lstStyle/>
          <a:p>
            <a:r>
              <a:rPr lang="th-TH" dirty="0">
                <a:solidFill>
                  <a:srgbClr val="CC0099"/>
                </a:solidFill>
              </a:rPr>
              <a:t>แนวทางพัฒนาของพระบาทสมเด็จพระเจ้าอยู่หัวรัชกาลที่  9  ทรงมองการณ์ไกลและเน้นการพัฒนาอย่างยั่งยืนมายาวนาน  เป็นแนวทางการพัฒนาที่มุ่งยกระดับคุณภาพชีวิตของคนไทยทุกหมู่เหล่า  องค์ประกอบของศาสตร์พระราชาคือ การศึกษาและสุขภาพ  การเพิ่มผลิตภาพการผลิต  การค้นคว้าวิจัยการบริหารความเสี่ยง  การอนุรักษ์ธรรมชาติ  และปรัชญาเศรษฐกิจพอเพียง  แต่งละองค์ประกอบด้วยมีส่วนยกระดับคุณภาพชีวิตของปวงชนชาวไทย</a:t>
            </a:r>
            <a:endParaRPr lang="en-US" dirty="0">
              <a:solidFill>
                <a:srgbClr val="CC0099"/>
              </a:solidFill>
            </a:endParaRP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8443465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>
                <a:solidFill>
                  <a:srgbClr val="008000"/>
                </a:solidFill>
              </a:rPr>
              <a:t>ประโยชน์ของศาสตร์พระราชา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95536" y="1417638"/>
            <a:ext cx="8229600" cy="4525963"/>
          </a:xfrm>
        </p:spPr>
        <p:txBody>
          <a:bodyPr/>
          <a:lstStyle/>
          <a:p>
            <a:r>
              <a:rPr lang="th-TH" dirty="0">
                <a:solidFill>
                  <a:srgbClr val="FF3300"/>
                </a:solidFill>
              </a:rPr>
              <a:t>เพื่อผันปริมาณน้ำจากอ่างที่มีปริมาณน้ำมาก  สู่อ่างที่น้อยกว่า ลัดการเปลืองน้ำ</a:t>
            </a:r>
            <a:endParaRPr lang="en-US" dirty="0">
              <a:solidFill>
                <a:srgbClr val="FF3300"/>
              </a:solidFill>
            </a:endParaRPr>
          </a:p>
          <a:p>
            <a:r>
              <a:rPr lang="th-TH" dirty="0">
                <a:solidFill>
                  <a:srgbClr val="FF3300"/>
                </a:solidFill>
              </a:rPr>
              <a:t>เพื่อผันน้ำที่มีปริมาณส่วนเกินไหลล้นอ่าง เป็นแหล่งต้นทุนของน้ำ  ในระบบผันกระจายน้ำไปสู่อ่างบริเวณใกล้เคียง</a:t>
            </a:r>
            <a:endParaRPr lang="en-US" dirty="0">
              <a:solidFill>
                <a:srgbClr val="FF3300"/>
              </a:solidFill>
            </a:endParaRPr>
          </a:p>
          <a:p>
            <a:r>
              <a:rPr lang="th-TH" dirty="0">
                <a:solidFill>
                  <a:srgbClr val="FF3300"/>
                </a:solidFill>
              </a:rPr>
              <a:t>เพื่อช่วยเหลือกิจกรรมการศึกษาวิจัย ของหน่วยราชการต่าง ๆ โครงการอันเนื่องจากพระราชดำริ  โครงการตามพระราชประสงค์</a:t>
            </a:r>
            <a:endParaRPr lang="en-US" dirty="0">
              <a:solidFill>
                <a:srgbClr val="FF3300"/>
              </a:solidFill>
            </a:endParaRPr>
          </a:p>
          <a:p>
            <a:r>
              <a:rPr lang="th-TH" dirty="0">
                <a:solidFill>
                  <a:srgbClr val="FF3300"/>
                </a:solidFill>
              </a:rPr>
              <a:t>เพื่อช่วยเหลือการเพาะปลูก  การเกษตร  การอุปโภคบริโภค  ถ้าแห้งแล้งผันน้ำจากอ่างเข้าช่วยเหลือ</a:t>
            </a:r>
            <a:endParaRPr lang="en-US" dirty="0">
              <a:solidFill>
                <a:srgbClr val="FF3300"/>
              </a:solidFill>
            </a:endParaRP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42760577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>
                <a:solidFill>
                  <a:srgbClr val="FF0000"/>
                </a:solidFill>
              </a:rPr>
              <a:t>ทศพิธราชธรรม  ธรรมของพระราชา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491880" y="3212976"/>
            <a:ext cx="4618856" cy="3231009"/>
          </a:xfrm>
        </p:spPr>
        <p:txBody>
          <a:bodyPr>
            <a:normAutofit fontScale="92500" lnSpcReduction="10000"/>
          </a:bodyPr>
          <a:lstStyle/>
          <a:p>
            <a:r>
              <a:rPr lang="th-TH" sz="2800" dirty="0">
                <a:solidFill>
                  <a:srgbClr val="002060"/>
                </a:solidFill>
                <a:latin typeface="TH SarabunPSK" pitchFamily="34" charset="-34"/>
                <a:cs typeface="TH SarabunPSK" pitchFamily="34" charset="-34"/>
              </a:rPr>
              <a:t>ทศพิธราชธรรม</a:t>
            </a:r>
            <a:r>
              <a:rPr lang="en-US" sz="2800" dirty="0">
                <a:solidFill>
                  <a:srgbClr val="002060"/>
                </a:solidFill>
                <a:latin typeface="TH SarabunPSK" pitchFamily="34" charset="-34"/>
                <a:cs typeface="TH SarabunPSK" pitchFamily="34" charset="-34"/>
              </a:rPr>
              <a:t> </a:t>
            </a:r>
            <a:r>
              <a:rPr lang="th-TH" sz="2800" dirty="0">
                <a:solidFill>
                  <a:srgbClr val="002060"/>
                </a:solidFill>
                <a:latin typeface="TH SarabunPSK" pitchFamily="34" charset="-34"/>
                <a:cs typeface="TH SarabunPSK" pitchFamily="34" charset="-34"/>
              </a:rPr>
              <a:t>หรือ ราชธรรม </a:t>
            </a:r>
            <a:r>
              <a:rPr lang="en-US" sz="2800" dirty="0">
                <a:solidFill>
                  <a:srgbClr val="002060"/>
                </a:solidFill>
                <a:latin typeface="TH SarabunPSK" pitchFamily="34" charset="-34"/>
                <a:cs typeface="TH SarabunPSK" pitchFamily="34" charset="-34"/>
              </a:rPr>
              <a:t>10 </a:t>
            </a:r>
            <a:r>
              <a:rPr lang="th-TH" sz="2800" dirty="0" err="1">
                <a:solidFill>
                  <a:srgbClr val="002060"/>
                </a:solidFill>
                <a:latin typeface="TH SarabunPSK" pitchFamily="34" charset="-34"/>
                <a:cs typeface="TH SarabunPSK" pitchFamily="34" charset="-34"/>
              </a:rPr>
              <a:t>คือจริย</a:t>
            </a:r>
            <a:r>
              <a:rPr lang="th-TH" sz="2800" dirty="0">
                <a:solidFill>
                  <a:srgbClr val="002060"/>
                </a:solidFill>
                <a:latin typeface="TH SarabunPSK" pitchFamily="34" charset="-34"/>
                <a:cs typeface="TH SarabunPSK" pitchFamily="34" charset="-34"/>
              </a:rPr>
              <a:t>วัตร </a:t>
            </a:r>
            <a:r>
              <a:rPr lang="en-US" sz="2800" dirty="0">
                <a:solidFill>
                  <a:srgbClr val="002060"/>
                </a:solidFill>
                <a:latin typeface="TH SarabunPSK" pitchFamily="34" charset="-34"/>
                <a:cs typeface="TH SarabunPSK" pitchFamily="34" charset="-34"/>
              </a:rPr>
              <a:t>10 </a:t>
            </a:r>
            <a:r>
              <a:rPr lang="th-TH" sz="2800" dirty="0">
                <a:solidFill>
                  <a:srgbClr val="002060"/>
                </a:solidFill>
                <a:latin typeface="TH SarabunPSK" pitchFamily="34" charset="-34"/>
                <a:cs typeface="TH SarabunPSK" pitchFamily="34" charset="-34"/>
              </a:rPr>
              <a:t>ประการที่พระเจ้าแผ่นดินทรงประพฤติเป็นหลักธรรม ประจำพระองค์ หรือเป็นคุณธรรมประจำตนของผู้ปกครองบ้านเมือง ให้มีความเป็นไปโดยธรรมและยังประโยชน์สุขให้เกิดแก่ประชาชนจนเกิดความชื่นชมยินดี ซึ่งความจริงแล้วไม่ได้จำเพาะเจาะจงสำหรับพระเจ้าแผ่นดินหรือผู้ปกครองแผ่นดินเท่านั้น บุคคลธรรมดา</a:t>
            </a:r>
            <a:endParaRPr lang="en-US" sz="2800" dirty="0">
              <a:solidFill>
                <a:srgbClr val="002060"/>
              </a:solidFill>
              <a:latin typeface="TH SarabunPSK" pitchFamily="34" charset="-34"/>
              <a:cs typeface="TH SarabunPSK" pitchFamily="34" charset="-34"/>
            </a:endParaRPr>
          </a:p>
          <a:p>
            <a:endParaRPr lang="th-TH" dirty="0"/>
          </a:p>
        </p:txBody>
      </p:sp>
      <p:pic>
        <p:nvPicPr>
          <p:cNvPr id="2051" name="Picture 3" descr="ศาสตร์พระราชา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916832"/>
            <a:ext cx="2346325" cy="3325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>
            <a:extLst>
              <a:ext uri="{FF2B5EF4-FFF2-40B4-BE49-F238E27FC236}">
                <a16:creationId xmlns:a16="http://schemas.microsoft.com/office/drawing/2014/main" id="{A585A677-F036-423F-BB3C-503E4891B9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1124744"/>
            <a:ext cx="2526027" cy="1894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67574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51387" y="620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h-TH" dirty="0">
                <a:solidFill>
                  <a:srgbClr val="003399"/>
                </a:solidFill>
              </a:rPr>
              <a:t>ศาสตร์พระราชาเพื่อความผาสุกของปวงประชา</a:t>
            </a:r>
            <a:br>
              <a:rPr lang="en-US" dirty="0"/>
            </a:b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533632" y="1927373"/>
            <a:ext cx="8229600" cy="4525963"/>
          </a:xfrm>
        </p:spPr>
        <p:txBody>
          <a:bodyPr/>
          <a:lstStyle/>
          <a:p>
            <a:r>
              <a:rPr lang="th-TH" dirty="0">
                <a:solidFill>
                  <a:srgbClr val="FF0066"/>
                </a:solidFill>
              </a:rPr>
              <a:t>ศาสตร์พระราชา  คือ  องค์ความรู้ในทุก ๆ ด้านที่พระบาทสมเด็จพระปรมินทรมหาภูมิพลอดุลยเดชทรงพระราชทานไว้ให้กับปวงชนชาวไทย  โดยมีหลักปรัชญาเศรษฐกิจพอเพียงเป็นรากฐานของชีวิตและความมั่นคงของแผ่นดิน  เปรียบดังเสาเข็มของอาคารซึ่งบ้านเรือนจะมั่นคงหรือไม่ก็อยู่ที่เสาเข็ม  และ</a:t>
            </a:r>
            <a:r>
              <a:rPr lang="th-TH" dirty="0" err="1">
                <a:solidFill>
                  <a:srgbClr val="FF0066"/>
                </a:solidFill>
              </a:rPr>
              <a:t>ทฤษฏี</a:t>
            </a:r>
            <a:r>
              <a:rPr lang="th-TH" dirty="0">
                <a:solidFill>
                  <a:srgbClr val="FF0066"/>
                </a:solidFill>
              </a:rPr>
              <a:t>ใหม่ อันเป็นหลักการจัดการน้ำและดินในที่ดินขนาดเล็กเพื่อการพึ่งพาตนเอง  ทั้งสองสิ่งนี้เป็นหลักสำคัญที่จะสร้างความผาสุกและความเจริญให้กับประเทศชาติ</a:t>
            </a:r>
          </a:p>
        </p:txBody>
      </p:sp>
    </p:spTree>
    <p:extLst>
      <p:ext uri="{BB962C8B-B14F-4D97-AF65-F5344CB8AC3E}">
        <p14:creationId xmlns:p14="http://schemas.microsoft.com/office/powerpoint/2010/main" val="1619785460"/>
      </p:ext>
    </p:extLst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485</TotalTime>
  <Words>486</Words>
  <Application>Microsoft Office PowerPoint</Application>
  <PresentationFormat>นำเสนอทางหน้าจอ (4:3)</PresentationFormat>
  <Paragraphs>29</Paragraphs>
  <Slides>8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4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8</vt:i4>
      </vt:variant>
    </vt:vector>
  </HeadingPairs>
  <TitlesOfParts>
    <vt:vector size="13" baseType="lpstr">
      <vt:lpstr>Arial</vt:lpstr>
      <vt:lpstr>Calibri</vt:lpstr>
      <vt:lpstr>TH SarabunPSK</vt:lpstr>
      <vt:lpstr>Wingdings</vt:lpstr>
      <vt:lpstr>ชุดรูปแบบของ Office</vt:lpstr>
      <vt:lpstr>งานนำเสนอ PowerPoint</vt:lpstr>
      <vt:lpstr>การศึกษาโครงการพระราชดำริ ในหลวงรัชกาลที่ 9</vt:lpstr>
      <vt:lpstr>งานนำเสนอ PowerPoint</vt:lpstr>
      <vt:lpstr>ความหมายของศาสตร์พระราชา</vt:lpstr>
      <vt:lpstr>ความสำคัญของศาสตร์พระราชา </vt:lpstr>
      <vt:lpstr>ประโยชน์ของศาสตร์พระราชา</vt:lpstr>
      <vt:lpstr>ทศพิธราชธรรม  ธรรมของพระราชา</vt:lpstr>
      <vt:lpstr>ศาสตร์พระราชาเพื่อความผาสุกของปวงประชา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acer</dc:creator>
  <cp:lastModifiedBy>ITMoney14</cp:lastModifiedBy>
  <cp:revision>15</cp:revision>
  <dcterms:created xsi:type="dcterms:W3CDTF">2020-04-10T06:37:55Z</dcterms:created>
  <dcterms:modified xsi:type="dcterms:W3CDTF">2024-06-18T09:16:48Z</dcterms:modified>
</cp:coreProperties>
</file>