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9" d="100"/>
          <a:sy n="69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ชื่อเรื่อง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22" name="ชื่อเรื่องรอง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9A9521-A543-4EA9-9541-551DBEFE61EC}" type="datetimeFigureOut">
              <a:rPr lang="th-TH" smtClean="0"/>
              <a:t>25/01/56</a:t>
            </a:fld>
            <a:endParaRPr lang="th-TH"/>
          </a:p>
        </p:txBody>
      </p:sp>
      <p:sp>
        <p:nvSpPr>
          <p:cNvPr id="20" name="ตัวแทนท้ายกระดา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10" name="ตัวแทนหมายเลขภาพนิ่ง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7C573E-2FA0-4BCA-8079-F14672B78A80}" type="slidenum">
              <a:rPr lang="th-TH" smtClean="0"/>
              <a:t>‹#›</a:t>
            </a:fld>
            <a:endParaRPr lang="th-TH"/>
          </a:p>
        </p:txBody>
      </p:sp>
      <p:sp>
        <p:nvSpPr>
          <p:cNvPr id="8" name="วงรี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วงรี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9A9521-A543-4EA9-9541-551DBEFE61EC}" type="datetimeFigureOut">
              <a:rPr lang="th-TH" smtClean="0"/>
              <a:t>25/01/56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7C573E-2FA0-4BCA-8079-F14672B78A8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9A9521-A543-4EA9-9541-551DBEFE61EC}" type="datetimeFigureOut">
              <a:rPr lang="th-TH" smtClean="0"/>
              <a:t>25/01/56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7C573E-2FA0-4BCA-8079-F14672B78A8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9A9521-A543-4EA9-9541-551DBEFE61EC}" type="datetimeFigureOut">
              <a:rPr lang="th-TH" smtClean="0"/>
              <a:t>25/01/56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7C573E-2FA0-4BCA-8079-F14672B78A8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9A9521-A543-4EA9-9541-551DBEFE61EC}" type="datetimeFigureOut">
              <a:rPr lang="th-TH" smtClean="0"/>
              <a:t>25/01/56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7C573E-2FA0-4BCA-8079-F14672B78A80}" type="slidenum">
              <a:rPr lang="th-TH" smtClean="0"/>
              <a:t>‹#›</a:t>
            </a:fld>
            <a:endParaRPr lang="th-TH"/>
          </a:p>
        </p:txBody>
      </p:sp>
      <p:sp>
        <p:nvSpPr>
          <p:cNvPr id="10" name="สี่เหลี่ยมผืนผ้า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วงรี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วงรี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9A9521-A543-4EA9-9541-551DBEFE61EC}" type="datetimeFigureOut">
              <a:rPr lang="th-TH" smtClean="0"/>
              <a:t>25/01/56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7C573E-2FA0-4BCA-8079-F14672B78A8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เนื้อหา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9A9521-A543-4EA9-9541-551DBEFE61EC}" type="datetimeFigureOut">
              <a:rPr lang="th-TH" smtClean="0"/>
              <a:t>25/01/56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7C573E-2FA0-4BCA-8079-F14672B78A8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9A9521-A543-4EA9-9541-551DBEFE61EC}" type="datetimeFigureOut">
              <a:rPr lang="th-TH" smtClean="0"/>
              <a:t>25/01/56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7C573E-2FA0-4BCA-8079-F14672B78A8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9A9521-A543-4EA9-9541-551DBEFE61EC}" type="datetimeFigureOut">
              <a:rPr lang="th-TH" smtClean="0"/>
              <a:t>25/01/56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7C573E-2FA0-4BCA-8079-F14672B78A80}" type="slidenum">
              <a:rPr lang="th-TH" smtClean="0"/>
              <a:t>‹#›</a:t>
            </a:fld>
            <a:endParaRPr lang="th-TH"/>
          </a:p>
        </p:txBody>
      </p:sp>
      <p:sp>
        <p:nvSpPr>
          <p:cNvPr id="6" name="สี่เหลี่ยมผืนผ้า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9A9521-A543-4EA9-9541-551DBEFE61EC}" type="datetimeFigureOut">
              <a:rPr lang="th-TH" smtClean="0"/>
              <a:t>25/01/56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7C573E-2FA0-4BCA-8079-F14672B78A80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9A9521-A543-4EA9-9541-551DBEFE61EC}" type="datetimeFigureOut">
              <a:rPr lang="th-TH" smtClean="0"/>
              <a:t>25/01/56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7C573E-2FA0-4BCA-8079-F14672B78A80}" type="slidenum">
              <a:rPr lang="th-TH" smtClean="0"/>
              <a:t>‹#›</a:t>
            </a:fld>
            <a:endParaRPr lang="th-TH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9" name="แผนผังลำดับงาน: กระบวนการ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แผนผังลำดับงาน: กระบวนการ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วงกลม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วงรี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โดนัท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ตัวแทนชื่อเรื่อง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แทนข้อความ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24" name="ตัวแทนวันที่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49A9521-A543-4EA9-9541-551DBEFE61EC}" type="datetimeFigureOut">
              <a:rPr lang="th-TH" smtClean="0"/>
              <a:t>25/01/56</a:t>
            </a:fld>
            <a:endParaRPr lang="th-TH"/>
          </a:p>
        </p:txBody>
      </p:sp>
      <p:sp>
        <p:nvSpPr>
          <p:cNvPr id="10" name="ตัวแทนท้ายกระดาษ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h-TH"/>
          </a:p>
        </p:txBody>
      </p:sp>
      <p:sp>
        <p:nvSpPr>
          <p:cNvPr id="22" name="ตัวแทนหมายเลขภาพนิ่ง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97C573E-2FA0-4BCA-8079-F14672B78A80}" type="slidenum">
              <a:rPr lang="th-TH" smtClean="0"/>
              <a:t>‹#›</a:t>
            </a:fld>
            <a:endParaRPr lang="th-TH"/>
          </a:p>
        </p:txBody>
      </p:sp>
      <p:sp>
        <p:nvSpPr>
          <p:cNvPr id="15" name="สี่เหลี่ยมผืนผ้า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ม้วนกระดาษแนวนอน 3"/>
          <p:cNvSpPr/>
          <p:nvPr/>
        </p:nvSpPr>
        <p:spPr>
          <a:xfrm>
            <a:off x="1187624" y="1628800"/>
            <a:ext cx="7488832" cy="2996952"/>
          </a:xfrm>
          <a:prstGeom prst="horizontalScroll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รี</a:t>
            </a:r>
            <a:r>
              <a:rPr lang="th-TH" sz="60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ซีฟเวอร์ดรายเออร์</a:t>
            </a:r>
            <a:r>
              <a:rPr lang="th-TH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</a:t>
            </a:r>
            <a:endParaRPr lang="th-TH" sz="60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 algn="ctr"/>
            <a:r>
              <a:rPr lang="th-TH" sz="6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(Receiver  Drier)</a:t>
            </a:r>
            <a:r>
              <a:rPr lang="th-TH" sz="6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77918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435608" y="2132856"/>
            <a:ext cx="7498080" cy="4115544"/>
          </a:xfrm>
        </p:spPr>
        <p:txBody>
          <a:bodyPr/>
          <a:lstStyle/>
          <a:p>
            <a:pPr marL="82296" indent="0" algn="thaiDist">
              <a:buNone/>
            </a:pPr>
            <a:r>
              <a:rPr lang="th-TH" dirty="0" smtClean="0"/>
              <a:t>	</a:t>
            </a:r>
            <a:r>
              <a:rPr lang="th-TH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ท่อ</a:t>
            </a:r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พักสารความเย็นนี้จะทำหน้าที่แบ่งให้สารความเย็นเหลวอยู่ที่ส่วนล่างและส่วนที่เป็นก๊าซจะอยู่ที่ส่วนบนของท่อพัก  สำหรับท่อส่งสารความเย็นจะเริ่มจากส่วนล่างของท่อพัก  สารความเย็นที่ส่งผ่านขึ้นมานี้จะเป็นสารความเย็นเหลวทั้งหมด  โดยไม่มีก๊าซผสมติดขึ้นมาด้วย  ก่อนส่งผ่านเข้ายัง  </a:t>
            </a:r>
            <a:r>
              <a:rPr lang="th-TH" sz="36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เอ็กซ์</a:t>
            </a:r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แพนชันวาล์ว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 algn="thaiDist"/>
            <a:endParaRPr lang="th-TH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2843808" y="548680"/>
            <a:ext cx="4392488" cy="1008112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ท่อส่งสารความเย็น </a:t>
            </a:r>
          </a:p>
        </p:txBody>
      </p:sp>
    </p:spTree>
    <p:extLst>
      <p:ext uri="{BB962C8B-B14F-4D97-AF65-F5344CB8AC3E}">
        <p14:creationId xmlns:p14="http://schemas.microsoft.com/office/powerpoint/2010/main" val="276302006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2483768" y="332656"/>
            <a:ext cx="5041900" cy="720725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UPC" pitchFamily="18" charset="-34"/>
              </a:rPr>
              <a:t>กระจกมองสารทำความเย็น</a:t>
            </a:r>
            <a:endParaRPr lang="th-TH" sz="3600" b="0" dirty="0">
              <a:latin typeface="Angsana New" pitchFamily="18" charset="-34"/>
            </a:endParaRPr>
          </a:p>
        </p:txBody>
      </p:sp>
      <p:pic>
        <p:nvPicPr>
          <p:cNvPr id="5" name="Picture 8" descr="C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412776"/>
            <a:ext cx="6769100" cy="31353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333600" y="4725144"/>
            <a:ext cx="7776864" cy="201622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85000" lnSpcReduction="1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Wingdings" pitchFamily="2" charset="2"/>
              <a:buNone/>
            </a:pPr>
            <a:r>
              <a:rPr lang="th-TH" sz="2800" b="1" dirty="0" smtClean="0">
                <a:latin typeface="Angsana New" pitchFamily="18" charset="-34"/>
              </a:rPr>
              <a:t>- </a:t>
            </a:r>
            <a:r>
              <a:rPr lang="th-TH" sz="4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ดูว่ามีสารความเย็นเพียงพอหรือไม่  ถ้ามีน้อยจะมีฟองอากาศ</a:t>
            </a:r>
          </a:p>
          <a:p>
            <a:pPr>
              <a:buFontTx/>
              <a:buChar char="-"/>
            </a:pPr>
            <a:r>
              <a:rPr lang="th-TH" sz="4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มักติดอยู่ที่ท่อพักสารทำความเย็นเหลวหรือที่ท่อทางออกของท่อพักรี</a:t>
            </a:r>
            <a:r>
              <a:rPr lang="th-TH" sz="41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ซีฟเวอร์ดรายเออร์</a:t>
            </a:r>
            <a:endParaRPr lang="th-TH" sz="41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72638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2267744" y="547688"/>
            <a:ext cx="5041900" cy="720725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UPC" pitchFamily="18" charset="-34"/>
              </a:rPr>
              <a:t>กระจกมองสารทำความเย็น</a:t>
            </a:r>
            <a:endParaRPr lang="th-TH" sz="3600" b="0"/>
          </a:p>
        </p:txBody>
      </p:sp>
      <p:pic>
        <p:nvPicPr>
          <p:cNvPr id="5" name="Picture 8" descr="DSCN9766"/>
          <p:cNvPicPr>
            <a:picLocks noGrp="1" noChangeAspect="1" noChangeArrowheads="1"/>
          </p:cNvPicPr>
          <p:nvPr>
            <p:ph/>
          </p:nvPr>
        </p:nvPicPr>
        <p:blipFill>
          <a:blip r:embed="rId2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99" y="1628800"/>
            <a:ext cx="4297490" cy="322287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 descr="DSCN9765"/>
          <p:cNvPicPr>
            <a:picLocks noGrp="1" noChangeAspect="1" noChangeArrowheads="1"/>
          </p:cNvPicPr>
          <p:nvPr>
            <p:ph/>
          </p:nvPr>
        </p:nvPicPr>
        <p:blipFill>
          <a:blip r:embed="rId3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925470"/>
            <a:ext cx="4393158" cy="329560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Line 7"/>
          <p:cNvSpPr>
            <a:spLocks noChangeShapeType="1"/>
          </p:cNvSpPr>
          <p:nvPr/>
        </p:nvSpPr>
        <p:spPr bwMode="auto">
          <a:xfrm flipV="1">
            <a:off x="5652120" y="4647983"/>
            <a:ext cx="790575" cy="649287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/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 flipV="1">
            <a:off x="1424492" y="2526506"/>
            <a:ext cx="790575" cy="649288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45279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2771800" y="404664"/>
            <a:ext cx="5041900" cy="720725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UPC" pitchFamily="18" charset="-34"/>
              </a:rPr>
              <a:t>ปลั๊กหลอมละลายหรือ</a:t>
            </a:r>
            <a:r>
              <a:rPr lang="th-TH" sz="3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UPC" pitchFamily="18" charset="-34"/>
              </a:rPr>
              <a:t>โบลต์</a:t>
            </a:r>
            <a:r>
              <a:rPr lang="th-TH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UPC" pitchFamily="18" charset="-34"/>
              </a:rPr>
              <a:t>หลอมละลาย</a:t>
            </a:r>
            <a:endParaRPr lang="th-TH" sz="3600" b="0" dirty="0">
              <a:latin typeface="Angsana New" pitchFamily="18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4427984" y="1340768"/>
            <a:ext cx="4716016" cy="56076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Char char="-"/>
            </a:pP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เป็นอุปกรณ์เพื่อความปลอดภัย</a:t>
            </a:r>
          </a:p>
          <a:p>
            <a:pPr>
              <a:lnSpc>
                <a:spcPct val="80000"/>
              </a:lnSpc>
              <a:buFontTx/>
              <a:buNone/>
            </a:pPr>
            <a:endParaRPr lang="th-TH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>
              <a:lnSpc>
                <a:spcPct val="80000"/>
              </a:lnSpc>
              <a:buFontTx/>
              <a:buChar char="-"/>
            </a:pP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ติดอยู่ด้านบนของรี</a:t>
            </a:r>
            <a:r>
              <a:rPr lang="th-TH" sz="3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ซีฟเวอร์ดรายเออร์</a:t>
            </a:r>
            <a:endParaRPr lang="th-TH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th-TH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>
              <a:lnSpc>
                <a:spcPct val="80000"/>
              </a:lnSpc>
              <a:buFontTx/>
              <a:buChar char="-"/>
            </a:pP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ทำด้วยตะกั่วพิเศษเติมอยู่ในรูศูนย์กลางของ</a:t>
            </a:r>
            <a:r>
              <a:rPr lang="th-TH" sz="3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โบลต์</a:t>
            </a:r>
            <a:endParaRPr lang="th-TH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th-TH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>
              <a:lnSpc>
                <a:spcPct val="80000"/>
              </a:lnSpc>
              <a:buFontTx/>
              <a:buChar char="-"/>
            </a:pP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ถ้าคอนเดนเซอร์ระบายความร้อนไม่ได้ หรือโหลดความเย็นมากเกินไป   จะเกิดแรงดันสูงด้าน </a:t>
            </a: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High Side  </a:t>
            </a: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และระเบิด</a:t>
            </a:r>
          </a:p>
          <a:p>
            <a:pPr>
              <a:lnSpc>
                <a:spcPct val="80000"/>
              </a:lnSpc>
              <a:buFontTx/>
              <a:buNone/>
            </a:pPr>
            <a:endParaRPr lang="th-TH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>
              <a:lnSpc>
                <a:spcPct val="80000"/>
              </a:lnSpc>
              <a:buFontTx/>
              <a:buChar char="-"/>
            </a:pP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ตะกั่วจะหลอมละลายเมื่อความดัน </a:t>
            </a: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High Side </a:t>
            </a: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ถึง 30 กิโลกรัม/ตารางเซนติเมตร (427</a:t>
            </a:r>
            <a:r>
              <a:rPr 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Psi</a:t>
            </a: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)</a:t>
            </a:r>
          </a:p>
        </p:txBody>
      </p:sp>
      <p:pic>
        <p:nvPicPr>
          <p:cNvPr id="6" name="Picture 8" descr="C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60848"/>
            <a:ext cx="4464050" cy="31511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3546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2954288" y="533564"/>
            <a:ext cx="3960440" cy="1023227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 New" pitchFamily="18" charset="-34"/>
              </a:rPr>
              <a:t>ข้อควรระวัง</a:t>
            </a:r>
            <a:endParaRPr lang="th-TH" sz="4400" b="1" dirty="0">
              <a:solidFill>
                <a:srgbClr val="C000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259632" y="2204864"/>
            <a:ext cx="7632848" cy="3650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Char char="-"/>
            </a:pPr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การติดตั้งรี</a:t>
            </a:r>
            <a:r>
              <a:rPr lang="th-TH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ซีฟเวอร์ดรายเออร์</a:t>
            </a:r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ควรทำตามคำแนะนำของ</a:t>
            </a:r>
            <a:r>
              <a:rPr lang="th-TH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บริษัท</a:t>
            </a:r>
          </a:p>
          <a:p>
            <a:pPr>
              <a:lnSpc>
                <a:spcPct val="90000"/>
              </a:lnSpc>
            </a:pPr>
            <a:r>
              <a:rPr lang="th-TH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 อย่าง</a:t>
            </a:r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เคร่งครัด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ควรอยู่ในตำแหน่งตั้งตรงเอียงไม่เกิน 15</a:t>
            </a:r>
            <a:r>
              <a:rPr lang="en-US" sz="32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o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ท่อทางเข้าต้องต่อกับท่อออกของคอนเดนเซอร์หากกลับทาง</a:t>
            </a:r>
            <a:r>
              <a:rPr lang="th-TH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ความ</a:t>
            </a:r>
          </a:p>
          <a:p>
            <a:pPr>
              <a:lnSpc>
                <a:spcPct val="90000"/>
              </a:lnSpc>
            </a:pPr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 เย็น</a:t>
            </a:r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จะไม่พอ และอุปกรณ์ชำรุด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การติดตั้งหรือซ่อมที่ไม่ถูกต้องจะทำให้ท่อรี</a:t>
            </a:r>
            <a:r>
              <a:rPr lang="th-TH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ซีฟเวอร์ดรายเออร์</a:t>
            </a:r>
            <a:r>
              <a:rPr lang="th-TH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อุด</a:t>
            </a:r>
          </a:p>
          <a:p>
            <a:pPr>
              <a:lnSpc>
                <a:spcPct val="90000"/>
              </a:lnSpc>
            </a:pPr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ตัน </a:t>
            </a:r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อุณหภูมิและความดันสารความเย็นเหลวที่ออกจากรี</a:t>
            </a:r>
            <a:r>
              <a:rPr lang="th-TH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ซีฟ</a:t>
            </a:r>
            <a:r>
              <a:rPr lang="th-TH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เวอร์</a:t>
            </a:r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  </a:t>
            </a:r>
          </a:p>
          <a:p>
            <a:pPr>
              <a:lnSpc>
                <a:spcPct val="90000"/>
              </a:lnSpc>
            </a:pPr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ดราย</a:t>
            </a:r>
            <a:r>
              <a:rPr lang="th-TH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เออร์</a:t>
            </a:r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จะตกและมองเห็นหยดน้ำจับภายนอกท่อ</a:t>
            </a:r>
            <a:r>
              <a:rPr lang="th-TH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ลิควิด</a:t>
            </a:r>
            <a:endParaRPr lang="th-TH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47715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187624" y="836712"/>
            <a:ext cx="7498080" cy="48006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Char char="-"/>
            </a:pPr>
            <a:endParaRPr lang="th-TH" b="1" dirty="0">
              <a:latin typeface="Angsana New" pitchFamily="18" charset="-34"/>
            </a:endParaRPr>
          </a:p>
          <a:p>
            <a:pPr algn="thaiDist">
              <a:lnSpc>
                <a:spcPct val="90000"/>
              </a:lnSpc>
              <a:buFontTx/>
              <a:buChar char="-"/>
            </a:pPr>
            <a:r>
              <a:rPr lang="th-TH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การติดตั้งและซ่อม ควรติดรี</a:t>
            </a:r>
            <a:r>
              <a:rPr lang="th-TH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ซีฟเวอร์ดรายเออร์</a:t>
            </a:r>
            <a:r>
              <a:rPr lang="th-TH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เป็นอุปกรณ์สุดท้าย และระวังอย่าให้ความชื้นเข้ารี</a:t>
            </a:r>
            <a:r>
              <a:rPr lang="th-TH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ซีฟเวอร์ดรายเออร์</a:t>
            </a:r>
            <a:r>
              <a:rPr lang="th-TH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ตัวดูดความชื้นจะดูดความชื้นอากาศ ดังนั้นควรครอบปิดส่วนที่เปิดออกสู่บรรยากาศทันทีเมื่อถอดอุปกรณ์ และควรเปลี่ยนท่อรี</a:t>
            </a:r>
            <a:r>
              <a:rPr lang="th-TH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ซีฟเวอร์</a:t>
            </a:r>
            <a:r>
              <a:rPr lang="th-TH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ใหม่ทุกครั้ง</a:t>
            </a:r>
          </a:p>
          <a:p>
            <a:pPr algn="thaiDist">
              <a:lnSpc>
                <a:spcPct val="90000"/>
              </a:lnSpc>
              <a:buFontTx/>
              <a:buChar char="-"/>
            </a:pPr>
            <a:r>
              <a:rPr lang="th-TH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อุณหภูมิภายนอกสูงขึ้นความสามารถในการดูดความชื้นจะลดลงเมื่อถึงจุดอิ่มตัวมันจะยอมให้ความชื้นบางส่วนเข้าไปในระบบ   ซึ่งจะถูกสะสมไว้ที่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TEV</a:t>
            </a:r>
            <a:r>
              <a:rPr lang="th-TH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และเป็นน้ำแข็งจับอยู่ที่ลิ้น หยุดการทำงานใน</a:t>
            </a:r>
            <a:r>
              <a:rPr lang="th-TH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อีวาเพอ</a:t>
            </a:r>
            <a:r>
              <a:rPr lang="th-TH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เรเตอร์</a:t>
            </a:r>
            <a:r>
              <a:rPr lang="th-TH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50244530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2555776" y="260648"/>
            <a:ext cx="4176464" cy="937096"/>
          </a:xfrm>
          <a:prstGeom prst="roundRect">
            <a:avLst>
              <a:gd name="adj" fmla="val 1666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 New" pitchFamily="18" charset="-34"/>
              </a:rPr>
              <a:t>รี</a:t>
            </a:r>
            <a:r>
              <a:rPr lang="th-TH" sz="4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 New" pitchFamily="18" charset="-34"/>
              </a:rPr>
              <a:t>ซีฟเวอร์ดรายเออร์</a:t>
            </a:r>
            <a:endParaRPr lang="th-TH" sz="4400" b="1" dirty="0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338619" y="1484784"/>
            <a:ext cx="4716463" cy="475257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85000" lnSpcReduction="2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lnSpc>
                <a:spcPct val="80000"/>
              </a:lnSpc>
              <a:buFontTx/>
              <a:buChar char="-"/>
            </a:pPr>
            <a:r>
              <a:rPr lang="th-TH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รี</a:t>
            </a:r>
            <a:r>
              <a:rPr lang="th-TH" sz="35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ซีฟเวอร์</a:t>
            </a:r>
            <a:r>
              <a:rPr lang="th-TH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คือ ท่อพักสารความเย็น</a:t>
            </a:r>
          </a:p>
          <a:p>
            <a:pPr>
              <a:lnSpc>
                <a:spcPct val="80000"/>
              </a:lnSpc>
              <a:buFontTx/>
              <a:buNone/>
            </a:pPr>
            <a:endParaRPr lang="th-TH" sz="3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>
              <a:lnSpc>
                <a:spcPct val="80000"/>
              </a:lnSpc>
              <a:buFontTx/>
              <a:buChar char="-"/>
            </a:pPr>
            <a:r>
              <a:rPr lang="th-TH" sz="35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ดรายเออร์</a:t>
            </a:r>
            <a:r>
              <a:rPr lang="th-TH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คือตัวดูดความชื้นในระบบ</a:t>
            </a:r>
          </a:p>
          <a:p>
            <a:pPr>
              <a:lnSpc>
                <a:spcPct val="80000"/>
              </a:lnSpc>
              <a:buFontTx/>
              <a:buNone/>
            </a:pPr>
            <a:endParaRPr lang="th-TH" sz="3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>
              <a:lnSpc>
                <a:spcPct val="80000"/>
              </a:lnSpc>
              <a:buFontTx/>
              <a:buChar char="-"/>
            </a:pPr>
            <a:r>
              <a:rPr lang="th-TH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รี</a:t>
            </a:r>
            <a:r>
              <a:rPr lang="th-TH" sz="35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ซีฟเวอร์ดรายเออร์</a:t>
            </a:r>
            <a:r>
              <a:rPr lang="th-TH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ทำหน้าที่เก็บสารทำ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h-TH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     ความเย็นเหลวให้เพียงพอฉีดเข้าอีวา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h-TH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   </a:t>
            </a:r>
            <a:r>
              <a:rPr lang="th-TH" sz="35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เพอเรเตอร์</a:t>
            </a:r>
            <a:endParaRPr lang="th-TH" sz="3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>
              <a:lnSpc>
                <a:spcPct val="80000"/>
              </a:lnSpc>
              <a:buFontTx/>
              <a:buChar char="-"/>
            </a:pPr>
            <a:r>
              <a:rPr lang="th-TH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ทำด้วยกระบอกโลหะ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th-TH" sz="3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>
              <a:lnSpc>
                <a:spcPct val="80000"/>
              </a:lnSpc>
              <a:buFontTx/>
              <a:buChar char="-"/>
            </a:pPr>
            <a:r>
              <a:rPr lang="th-TH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มีกระจกมองสารความเย็น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th-TH" sz="3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>
              <a:lnSpc>
                <a:spcPct val="80000"/>
              </a:lnSpc>
              <a:buFontTx/>
              <a:buChar char="-"/>
            </a:pPr>
            <a:r>
              <a:rPr lang="th-TH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ในรถยนต์รุ่นแรกๆ รี</a:t>
            </a:r>
            <a:r>
              <a:rPr lang="th-TH" sz="35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ซีฟเวอร์</a:t>
            </a:r>
            <a:r>
              <a:rPr lang="th-TH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5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และด</a:t>
            </a:r>
            <a:r>
              <a:rPr lang="th-TH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ราย</a:t>
            </a:r>
            <a:r>
              <a:rPr lang="th-TH" sz="35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เออร์</a:t>
            </a:r>
            <a:r>
              <a:rPr lang="th-TH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แยกจากกัน</a:t>
            </a:r>
          </a:p>
          <a:p>
            <a:pPr>
              <a:lnSpc>
                <a:spcPct val="80000"/>
              </a:lnSpc>
              <a:buFontTx/>
              <a:buNone/>
            </a:pPr>
            <a:endParaRPr lang="th-TH" sz="2800" b="1" dirty="0">
              <a:latin typeface="Angsana New" pitchFamily="18" charset="-34"/>
            </a:endParaRPr>
          </a:p>
        </p:txBody>
      </p:sp>
      <p:pic>
        <p:nvPicPr>
          <p:cNvPr id="6" name="Picture 8" descr="C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460" y="2132856"/>
            <a:ext cx="4021159" cy="273630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665251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043608" y="1447800"/>
            <a:ext cx="7920880" cy="5077544"/>
          </a:xfrm>
        </p:spPr>
        <p:txBody>
          <a:bodyPr>
            <a:normAutofit lnSpcReduction="10000"/>
          </a:bodyPr>
          <a:lstStyle/>
          <a:p>
            <a:r>
              <a:rPr lang="th-TH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1.  กักน้ำยาหรือสารความเย็นที่มีสภาพเป็นก๊าซและปล่อยให้น้ำยาที่เป็นของเหลวผ่านทำให้น้ำยาที่ผ่านเข้าไปใน  </a:t>
            </a:r>
            <a:r>
              <a:rPr lang="th-TH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เอ็กซ์</a:t>
            </a:r>
            <a:r>
              <a:rPr lang="th-TH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แพนชันวาล์ว  มีปริมาณน้ำยาสม่ำเสมอคงที่</a:t>
            </a:r>
            <a:endParaRPr 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r>
              <a:rPr lang="th-TH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2</a:t>
            </a:r>
            <a:r>
              <a:rPr lang="th-TH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.  ดูดความชื้นจากน้ำยา  ถ้ามีความชื้นในระบบจะเป็นตัวลดสมรรถนะการทำความเย็นและอายุการใช้งานของระบบอีกด้วย</a:t>
            </a:r>
            <a:endParaRPr 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r>
              <a:rPr lang="th-TH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3</a:t>
            </a:r>
            <a:r>
              <a:rPr lang="th-TH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.  กรองผงหรือเศษสิ่งสกปรกต่าง   ๆ  ที่มีอยู่ในระบบไม่ให้ผ่านเข้าไป</a:t>
            </a:r>
            <a:r>
              <a:rPr lang="th-TH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ยังเอ็กซ์</a:t>
            </a:r>
            <a:r>
              <a:rPr lang="th-TH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แพนชันวาล์ว</a:t>
            </a:r>
            <a:endParaRPr 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r>
              <a:rPr lang="th-TH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4</a:t>
            </a:r>
            <a:r>
              <a:rPr lang="th-TH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.  ดูสภาพของน้ำยาที่ผ่าน  เพื่อใช้ในการวิเคราะห์ตรวจสอบปริมาณของน้ำยาที่อยู่ในระบบ</a:t>
            </a:r>
            <a:endParaRPr 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r>
              <a:rPr lang="th-TH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5</a:t>
            </a:r>
            <a:r>
              <a:rPr lang="th-TH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.  เก็บและรับการขยายตัวของน้ำยาเท่าที่ขนาดจะทำได้</a:t>
            </a:r>
            <a:endParaRPr 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123728" y="260648"/>
            <a:ext cx="6192688" cy="10081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อาจสรุปหน้าที่ของรี</a:t>
            </a:r>
            <a:r>
              <a:rPr lang="th-TH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ซีฟเวอร์ดรายเออร์</a:t>
            </a:r>
            <a:r>
              <a:rPr lang="th-TH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 ได้ดังนี้</a:t>
            </a:r>
          </a:p>
        </p:txBody>
      </p:sp>
    </p:spTree>
    <p:extLst>
      <p:ext uri="{BB962C8B-B14F-4D97-AF65-F5344CB8AC3E}">
        <p14:creationId xmlns:p14="http://schemas.microsoft.com/office/powerpoint/2010/main" val="227659236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2041000" y="167607"/>
            <a:ext cx="5123288" cy="888028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 New" pitchFamily="18" charset="-34"/>
              </a:rPr>
              <a:t>ตำแหน่งติดตั้งรี</a:t>
            </a:r>
            <a:r>
              <a:rPr lang="th-TH" sz="4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 New" pitchFamily="18" charset="-34"/>
              </a:rPr>
              <a:t>ซีฟเวอร์ดรายเออร์</a:t>
            </a:r>
            <a:endParaRPr lang="th-TH" sz="4000" b="1" dirty="0"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5" name="Picture 8" descr="C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340768"/>
            <a:ext cx="6336704" cy="523991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963363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2267744" y="404664"/>
            <a:ext cx="5184576" cy="864096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UPC" pitchFamily="18" charset="-34"/>
              </a:rPr>
              <a:t>ส่วนประกอบของรี</a:t>
            </a:r>
            <a:r>
              <a:rPr lang="th-TH" sz="36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UPC" pitchFamily="18" charset="-34"/>
              </a:rPr>
              <a:t>ซีฟเวอร์ดรายเออร์</a:t>
            </a:r>
            <a:endParaRPr lang="th-TH" sz="3600" b="1" dirty="0">
              <a:solidFill>
                <a:srgbClr val="002060"/>
              </a:solidFill>
              <a:latin typeface="Angsana New" pitchFamily="18" charset="-34"/>
            </a:endParaRPr>
          </a:p>
        </p:txBody>
      </p:sp>
      <p:pic>
        <p:nvPicPr>
          <p:cNvPr id="5" name="Picture 8" descr="C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801792"/>
            <a:ext cx="4177177" cy="407844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สี่เหลี่ยมผืนผ้า 5"/>
          <p:cNvSpPr/>
          <p:nvPr/>
        </p:nvSpPr>
        <p:spPr>
          <a:xfrm>
            <a:off x="5298075" y="2132856"/>
            <a:ext cx="3845925" cy="3416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buAutoNum type="arabicPeriod"/>
            </a:pPr>
            <a:r>
              <a:rPr lang="th-TH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สาร</a:t>
            </a:r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ดูดรับ</a:t>
            </a:r>
            <a:r>
              <a:rPr lang="th-TH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ความชื้น</a:t>
            </a:r>
          </a:p>
          <a:p>
            <a:pPr marL="514350" indent="-514350">
              <a:buAutoNum type="arabicPeriod"/>
            </a:pPr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ฟิลเตอร์  </a:t>
            </a:r>
            <a:endParaRPr lang="th-TH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 marL="514350" indent="-514350">
              <a:buAutoNum type="arabicPeriod"/>
            </a:pPr>
            <a:r>
              <a:rPr lang="th-TH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ตะแกรง</a:t>
            </a:r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กรอง </a:t>
            </a:r>
            <a:endParaRPr lang="th-TH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 marL="514350" indent="-514350">
              <a:buAutoNum type="arabicPeriod"/>
            </a:pPr>
            <a:r>
              <a:rPr lang="th-TH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ท่อ</a:t>
            </a:r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ส่งสารความเย็น  </a:t>
            </a:r>
            <a:endParaRPr lang="th-TH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 marL="514350" indent="-514350">
              <a:buAutoNum type="arabicPeriod"/>
            </a:pPr>
            <a:r>
              <a:rPr lang="th-TH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กระจก</a:t>
            </a:r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มองสารความเย็น  </a:t>
            </a:r>
            <a:endParaRPr lang="th-TH" sz="36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 marL="514350" indent="-514350">
              <a:buAutoNum type="arabicPeriod"/>
            </a:pPr>
            <a:r>
              <a:rPr lang="th-TH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ปลั๊ก</a:t>
            </a:r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หลอม</a:t>
            </a:r>
            <a:r>
              <a:rPr lang="th-TH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ละลาย</a:t>
            </a:r>
            <a:endParaRPr lang="th-TH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7794138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67744" y="404662"/>
            <a:ext cx="4680520" cy="863749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UPC" pitchFamily="18" charset="-34"/>
              </a:rPr>
              <a:t>รี</a:t>
            </a:r>
            <a:r>
              <a:rPr lang="th-TH" sz="54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UPC" pitchFamily="18" charset="-34"/>
              </a:rPr>
              <a:t>ซีฟเวอร์ดรายเออร์</a:t>
            </a:r>
            <a:endParaRPr lang="th-TH" sz="5400" b="1" dirty="0">
              <a:solidFill>
                <a:srgbClr val="C00000"/>
              </a:solidFill>
            </a:endParaRPr>
          </a:p>
        </p:txBody>
      </p:sp>
      <p:pic>
        <p:nvPicPr>
          <p:cNvPr id="5" name="Picture 5" descr="DSCN9735"/>
          <p:cNvPicPr>
            <a:picLocks noGrp="1" noChangeAspect="1" noChangeArrowheads="1"/>
          </p:cNvPicPr>
          <p:nvPr>
            <p:ph/>
          </p:nvPr>
        </p:nvPicPr>
        <p:blipFill>
          <a:blip r:embed="rId2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484784"/>
            <a:ext cx="6769372" cy="496855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863689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2627784" y="260648"/>
            <a:ext cx="4394175" cy="863749"/>
          </a:xfrm>
          <a:prstGeom prst="roundRect">
            <a:avLst>
              <a:gd name="adj" fmla="val 16667"/>
            </a:avLst>
          </a:prstGeom>
          <a:solidFill>
            <a:schemeClr val="tx1">
              <a:lumMod val="50000"/>
              <a:lumOff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UPC" pitchFamily="18" charset="-34"/>
              </a:rPr>
              <a:t>สารดูดรับความชื้น</a:t>
            </a:r>
            <a:endParaRPr lang="th-TH" sz="4000" b="0" dirty="0">
              <a:latin typeface="Angsana New" pitchFamily="18" charset="-34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27584" y="1484784"/>
            <a:ext cx="8569449" cy="50403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Tx/>
              <a:buChar char="-"/>
            </a:pP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อยู่ในสถานะของแข็ง</a:t>
            </a:r>
          </a:p>
          <a:p>
            <a:pPr>
              <a:buFontTx/>
              <a:buChar char="-"/>
            </a:pP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มีคุณสมบัติดูดความชื้นจากก๊าซ หรือของเหลว</a:t>
            </a:r>
          </a:p>
          <a:p>
            <a:pPr>
              <a:buFontTx/>
              <a:buChar char="-"/>
            </a:pP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มักใช้ซิลิกา</a:t>
            </a:r>
            <a:r>
              <a:rPr lang="th-TH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เจล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หรือโมบิล</a:t>
            </a:r>
            <a:r>
              <a:rPr lang="th-TH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เจล</a:t>
            </a:r>
            <a:endParaRPr lang="th-TH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>
              <a:buFontTx/>
              <a:buChar char="-"/>
            </a:pP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มักบรรจุอยู่ระหว่างตระแกรงกรองในท่อพักสารความเย็นเหลว</a:t>
            </a:r>
          </a:p>
          <a:p>
            <a:pPr>
              <a:buFontTx/>
              <a:buChar char="-"/>
            </a:pP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ความสามารถในการลดความชื้นขึ้นอยู่กับชนิดและปริมาณของสารที่ใช้</a:t>
            </a:r>
          </a:p>
          <a:p>
            <a:pPr>
              <a:buFontTx/>
              <a:buChar char="-"/>
            </a:pP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ความชื้นที่หลุดเข้าไปในระบบจะทำลายส่วนประกอบในระบบ                 เช่น   อุดตันใน</a:t>
            </a:r>
            <a:r>
              <a:rPr lang="th-TH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เอ็กซ์แพนชั่น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วาล์ว หรือเกิดเยือกแข็งในอีวา</a:t>
            </a:r>
            <a:r>
              <a:rPr lang="th-TH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พอเรเตอร์</a:t>
            </a:r>
            <a:endParaRPr lang="th-TH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>
              <a:buFontTx/>
              <a:buChar char="-"/>
            </a:pP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ความสามารถในการดูดความชื้นลดลงเมื่ออุณหภูมิโดยรอบสูงขึ้น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9810285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3347864" y="222683"/>
            <a:ext cx="3240360" cy="720725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th-TH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UPC" pitchFamily="18" charset="-34"/>
              </a:rPr>
              <a:t>ฟิลเตอร์</a:t>
            </a:r>
            <a:endParaRPr lang="th-TH" sz="4400" b="1" dirty="0">
              <a:solidFill>
                <a:srgbClr val="002060"/>
              </a:solidFill>
              <a:latin typeface="Angsana New" pitchFamily="18" charset="-34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103440" y="1412776"/>
            <a:ext cx="5040560" cy="25495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lnSpc>
                <a:spcPct val="80000"/>
              </a:lnSpc>
              <a:buFontTx/>
              <a:buChar char="-"/>
            </a:pP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ทำจากสารที่สารความเย็นผ่านได้แต่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กันสารดูดความชื้น ฝุ่นผง หรือสิ่งสกปรก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ที่มากับสารความเย็นไม่ให้ผ่านไปได้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สารดูดความชื้นบางแบบไม่มีฟิลเตอร์แต่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มี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Stariner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ตะแกรงกรอง(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Stariner</a:t>
            </a: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)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ทำหน้าที่กรองฝุ่นผงไม่ให้ผ่านท่อพักสาร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ทำความเย็นเข้าระบบ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ทำจากลวดเส้นเล็กๆ สานเป็นตะแกรงท่อ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ส่งสารทำความเย็น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เริ่มจากส่วนล่างของท่อพักเพื่อให้สารทำ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h-TH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ความเย็นเฉพาะที่เป็นของเหลวที่ผ่านขึ้นมา</a:t>
            </a:r>
            <a:endParaRPr lang="th-TH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6" name="Picture 8" descr="C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158" y="1916832"/>
            <a:ext cx="3949281" cy="345638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344546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2843807" y="547688"/>
            <a:ext cx="4176117" cy="720725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sz="4000" dirty="0">
                <a:solidFill>
                  <a:schemeClr val="bg1"/>
                </a:solidFill>
                <a:latin typeface="Angsana New" pitchFamily="18" charset="-34"/>
                <a:cs typeface="Angsana New" pitchFamily="18" charset="-34"/>
              </a:rPr>
              <a:t>ตะแกรงกรอง </a:t>
            </a:r>
            <a:endParaRPr lang="th-TH" sz="4000" b="0" dirty="0">
              <a:solidFill>
                <a:schemeClr val="bg1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142969" y="1916832"/>
            <a:ext cx="77768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/>
            <a:r>
              <a:rPr lang="th-TH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	ตะแกรง</a:t>
            </a:r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อยู่ในท่อพักสารความเย็นทำหน้าที่ป้องกันมิให้ฝุ่นผงผ่านท่อรี</a:t>
            </a:r>
            <a:r>
              <a:rPr lang="th-TH" sz="36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ซีฟเวอร์ดรายเออร์</a:t>
            </a:r>
            <a:r>
              <a:rPr lang="th-TH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เข้าไปในระบบ  เช่นเดียวกับฟิลเตอร์สารความเย็นเหลวจะต้องผ่านตะแกรงกรองนี้ก่อนส่งออกจากท่อพักสารความเย็นเหลว  ท่อพักสารความเย็นบางชนิดจะมีตะแกรงกรองสองอันปิดครอบหัวท้ายของสารดูดความชื้น  ถ้าตัวดูดรับความชื้นใดไม่มีฟิลเตอร์อยู่  ต้องมีตะแกรงกรองทำหน้าที่แทน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6669076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จุดที่สุด">
  <a:themeElements>
    <a:clrScheme name="จุดที่สุด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จุดที่สุด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จุดที่สุด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102</TotalTime>
  <Words>765</Words>
  <Application>Microsoft Office PowerPoint</Application>
  <PresentationFormat>นำเสนอทางหน้าจอ (4:3)</PresentationFormat>
  <Paragraphs>80</Paragraphs>
  <Slides>15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15</vt:i4>
      </vt:variant>
    </vt:vector>
  </HeadingPairs>
  <TitlesOfParts>
    <vt:vector size="16" baseType="lpstr">
      <vt:lpstr>จุดที่สุด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AUT-TT</dc:creator>
  <cp:lastModifiedBy>AUT-TT</cp:lastModifiedBy>
  <cp:revision>13</cp:revision>
  <dcterms:created xsi:type="dcterms:W3CDTF">2012-12-09T15:46:52Z</dcterms:created>
  <dcterms:modified xsi:type="dcterms:W3CDTF">2013-01-25T14:30:02Z</dcterms:modified>
</cp:coreProperties>
</file>