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8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สี่เหลี่ยมผืนผ้า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สี่เหลี่ยมผืนผ้า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ตัวเชื่อมต่อตรง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ตัวเชื่อมต่อตรง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สี่เหลี่ยมผืนผ้า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วงรี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วงรี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วงรี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แทนเนื้อหา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ตัวเชื่อมต่อตรง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ตัวเชื่อมต่อตรง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ตัวเชื่อมต่อตรง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สี่เหลี่ยมผืนผ้า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วงรี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วงรี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วงรี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วงรี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วงรี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ตัวเชื่อมต่อตรง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แทนเนื้อหา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2" name="ตัวแทนข้อความ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แทนข้อความ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6" name="ตัวแทนวันที่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ตัวเชื่อมต่อตรง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วงรี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ตัวแทนเนื้อหา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แทนวันที่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ตัวแทนท้ายกระดา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วงรี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ตัวเชื่อมต่อตรง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ตัวเชื่อมต่อตรง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ตัวแทนวันที่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18" name="ตัวแทนหมายเลขภาพนิ่ง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ตัวแทนท้ายกระดา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ตัวเชื่อมต่อตรง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C6060C-F31A-46F7-9ACF-902E2026AA16}" type="datetimeFigureOut">
              <a:rPr lang="th-TH" smtClean="0"/>
              <a:pPr/>
              <a:t>08/01/59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วงรี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5A90F5-009A-4787-AC05-40659939BA2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ม้วนกระดาษแนวนอน 3"/>
          <p:cNvSpPr/>
          <p:nvPr/>
        </p:nvSpPr>
        <p:spPr>
          <a:xfrm>
            <a:off x="2036083" y="548680"/>
            <a:ext cx="6676644" cy="3888432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เอ็กซ์</a:t>
            </a:r>
            <a:r>
              <a:rPr lang="th-TH" sz="8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แพนชันวาล์ว  </a:t>
            </a:r>
            <a:r>
              <a:rPr lang="en-US" sz="8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(Expansion  Valve)</a:t>
            </a:r>
            <a:r>
              <a:rPr lang="th-TH" sz="8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459881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611560" y="620688"/>
            <a:ext cx="8136904" cy="57606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ความดันในกระเปาะทำให้ลิ้นเปิดกว้าง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ความดันในอีวา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และสปริงจะดันให้ลิ้นปิด</a:t>
            </a:r>
          </a:p>
          <a:p>
            <a:pPr>
              <a:lnSpc>
                <a:spcPct val="90000"/>
              </a:lnSpc>
              <a:buFontTx/>
              <a:buNone/>
            </a:pP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ถ้าแรงดันทั้ง 3 สมดุล ลิ้นจะเปิดคงที่อัตราการไหลคงที่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ถ้าโหลดเพิ่มขึ้น อุณหภูมิจุด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C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สูงขึ้น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ถ้าโหลด  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P</a:t>
            </a:r>
            <a:r>
              <a:rPr lang="en-US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3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เพิ่มขึ้น 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ลิ้นเปิดมากขึ้น 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สารความเย็นมากขึ้น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ถ้าโหลด  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P</a:t>
            </a:r>
            <a:r>
              <a:rPr lang="en-US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ลด  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   ลิ้นปิดลง  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 หรี่สารความเย็น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421867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8136904" cy="487375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- ถ้าเพิ่มแรงดันสปริง 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สารความเย็นจะซุปเปอร์</a:t>
            </a:r>
            <a:r>
              <a:rPr lang="th-TH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ฮีตมาก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ขึ้น</a:t>
            </a:r>
          </a:p>
          <a:p>
            <a:pPr>
              <a:buFont typeface="Wingdings" pitchFamily="2" charset="2"/>
              <a:buNone/>
            </a:pP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   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ลิ้นหรี่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ความเย็นลง</a:t>
            </a:r>
          </a:p>
          <a:p>
            <a:pPr>
              <a:buFont typeface="Wingdings" pitchFamily="2" charset="2"/>
              <a:buNone/>
            </a:pPr>
            <a:endParaRPr lang="th-TH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-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ถ้าลดแรงดันสปริง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สารความเย็นจะซุปเปอร์</a:t>
            </a:r>
            <a:r>
              <a:rPr lang="th-TH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ฮีต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น้อยลง</a:t>
            </a:r>
          </a:p>
          <a:p>
            <a:pPr>
              <a:buFont typeface="Wingdings" pitchFamily="2" charset="2"/>
              <a:buNone/>
            </a:pP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		  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ลิ้นเปิด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=&gt;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เย็นมาก</a:t>
            </a:r>
          </a:p>
          <a:p>
            <a:pPr>
              <a:buFont typeface="Wingdings" pitchFamily="2" charset="2"/>
              <a:buNone/>
            </a:pPr>
            <a:endParaRPr lang="th-TH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-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ปกติผู้ผลิตตั้ง</a:t>
            </a:r>
            <a:r>
              <a:rPr lang="th-TH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ซุเปอร์ฮีต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ไว้  7-10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</a:t>
            </a:r>
            <a:r>
              <a:rPr lang="en-US" sz="3600" b="1" baseline="30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o</a:t>
            </a:r>
            <a:r>
              <a:rPr lang="en-US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F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 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  <a:sym typeface="Symbol" pitchFamily="18" charset="2"/>
              </a:rPr>
              <a:t>ไม่ควรปรับเอง</a:t>
            </a:r>
          </a:p>
          <a:p>
            <a:endParaRPr lang="th-TH" sz="3600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4797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433819" y="548680"/>
            <a:ext cx="4176935" cy="115312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ข้อเสียของ </a:t>
            </a: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T.E.V.</a:t>
            </a:r>
            <a:endParaRPr lang="th-TH" sz="5400" b="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32908" y="2335057"/>
            <a:ext cx="8064896" cy="3960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None/>
            </a:pP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- ในทางปฏิบัติจะมีแรงดันตกในท่อระหว่าง 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A</a:t>
            </a: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ถึง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B </a:t>
            </a: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เนื่องจาก</a:t>
            </a:r>
          </a:p>
          <a:p>
            <a:pPr>
              <a:buFont typeface="Wingdings" pitchFamily="2" charset="2"/>
              <a:buNone/>
            </a:pP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   ความเสียดทานในท่อ</a:t>
            </a:r>
          </a:p>
          <a:p>
            <a:pPr>
              <a:buFont typeface="Wingdings" pitchFamily="2" charset="2"/>
              <a:buNone/>
            </a:pPr>
            <a:endParaRPr lang="th-TH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- จุดเดือดของสาร ณ จุด 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B</a:t>
            </a: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จะต่ำลง และอุณหภูมิที่จุด 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C </a:t>
            </a:r>
          </a:p>
          <a:p>
            <a:pPr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 </a:t>
            </a: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จะลดลงด้วย ทำให้ลิ้นเปิดน้อยลง</a:t>
            </a:r>
            <a:endParaRPr lang="th-TH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036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542225" y="1412776"/>
            <a:ext cx="8568952" cy="288032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แก้ไขข้อเสียของ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T.E.V.</a:t>
            </a:r>
          </a:p>
          <a:p>
            <a:pPr>
              <a:buFont typeface="Wingdings" pitchFamily="2" charset="2"/>
              <a:buNone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ต่อท่อทางออกอีวา</a:t>
            </a:r>
            <a:r>
              <a:rPr lang="th-TH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ไปดัน</a:t>
            </a:r>
            <a:r>
              <a:rPr lang="th-TH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ไดอะแฟรม</a:t>
            </a:r>
            <a:endParaRPr lang="th-TH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- ดังนั้น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P</a:t>
            </a:r>
            <a:r>
              <a:rPr lang="en-US" sz="36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= P</a:t>
            </a:r>
            <a:r>
              <a:rPr lang="en-US" sz="36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B</a:t>
            </a:r>
            <a:r>
              <a:rPr lang="th-TH" sz="36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และ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P</a:t>
            </a:r>
            <a:r>
              <a:rPr lang="en-US" sz="36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3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- P</a:t>
            </a:r>
            <a:r>
              <a:rPr lang="en-US" sz="36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จะเท่ากับซุปเปอร์</a:t>
            </a:r>
            <a:r>
              <a:rPr lang="th-TH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ฮีต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ที่ต้องการจริงๆ</a:t>
            </a:r>
          </a:p>
          <a:p>
            <a:endParaRPr lang="th-TH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403648" y="188640"/>
            <a:ext cx="6336704" cy="108011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การทำงานของ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T.E.V.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แบบ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เอ็กซ์เทอร์นอลอีควอไลเซอร์</a:t>
            </a:r>
            <a:endParaRPr lang="th-TH" sz="3200" b="1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Picture 5" descr="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560763"/>
            <a:ext cx="4613275" cy="3108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59925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971600" y="188640"/>
            <a:ext cx="6984776" cy="1296144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โครงสร้างของ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T.E.V.</a:t>
            </a: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 แบบ</a:t>
            </a:r>
            <a:r>
              <a:rPr lang="th-TH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เอ็กซ์เทอร์นอลอีควอไลเซอร์</a:t>
            </a:r>
            <a:endParaRPr lang="th-TH" sz="3600" b="0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Picture 6" descr="C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7"/>
            <a:ext cx="6552728" cy="494790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745124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DSCN041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416824" cy="556303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168981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555777" y="404665"/>
            <a:ext cx="3959324" cy="1008112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5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เอ็กแพนชั่น</a:t>
            </a:r>
            <a:r>
              <a:rPr lang="th-TH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วาล์ว</a:t>
            </a:r>
            <a:endParaRPr lang="th-TH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7504" y="1556792"/>
            <a:ext cx="856895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thaiDist">
              <a:buFontTx/>
              <a:buChar char="-"/>
            </a:pPr>
            <a:r>
              <a:rPr lang="th-TH" dirty="0">
                <a:latin typeface="Angsana New" pitchFamily="18" charset="-34"/>
              </a:rPr>
              <a:t>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ทำหน้าที่ควบคุมการไหลของสารทำความเย็นเหลวที่เข้าไปยัง อีวา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และกลายเป็นก๊าชหมดพอดี   เมื่อออกมาจาก อีวา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algn="thaiDist"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เอ็กแพนชั่น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วาล์วที่ใช้ในเครื่องปรับอากาศ รถยนต์ เป็นแบบ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เทอร์โมสแตติก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หรือ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T.E.V</a:t>
            </a: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" name="Picture 6" descr="C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0" y="3286125"/>
            <a:ext cx="3354388" cy="34559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79048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15616" y="169910"/>
            <a:ext cx="63367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sz="4000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เทอร์โมสแตติก</a:t>
            </a:r>
            <a:r>
              <a:rPr lang="th-TH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000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เอ็กแพนชั่น</a:t>
            </a:r>
            <a:r>
              <a:rPr lang="th-TH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วาล์ว </a:t>
            </a:r>
            <a:r>
              <a:rPr 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 T.E.V. )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endParaRPr lang="th-TH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7544" y="1052736"/>
            <a:ext cx="8208912" cy="2554545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th-TH" sz="2800" dirty="0">
                <a:latin typeface="Angsana New" pitchFamily="18" charset="-34"/>
              </a:rPr>
              <a:t>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ควบคุมและปรับอัตราการไหลของสารทำความเย็น โดยหลักการควบคุมอุณหภูมิทางอีวา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ให้คงที่อยู่เสมอ</a:t>
            </a:r>
          </a:p>
          <a:p>
            <a:pPr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จะติดตั้งอยู่ใกล้ทางเข้าอีวา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ลิ้นของ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T.E.V.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จะเปิดเพียงเล็กน้อย เพื่อให้ความดันของสารลดลง และสามารถเดือดเป็นไอที่อุณหภูมิต่ำ</a:t>
            </a:r>
          </a:p>
        </p:txBody>
      </p:sp>
      <p:pic>
        <p:nvPicPr>
          <p:cNvPr id="6" name="Picture 9" descr="DSCN966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5755" y="3717032"/>
            <a:ext cx="3816425" cy="286274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9286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467600" cy="850106"/>
          </a:xfrm>
        </p:spPr>
        <p:txBody>
          <a:bodyPr>
            <a:noAutofit/>
          </a:bodyPr>
          <a:lstStyle/>
          <a:p>
            <a:r>
              <a:rPr lang="th-TH" sz="4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ส่วนประกอบของ</a:t>
            </a:r>
            <a:r>
              <a:rPr lang="th-TH" sz="4000" b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เทอร์โมสแตติกเอ็กซ์</a:t>
            </a:r>
            <a:r>
              <a:rPr lang="th-TH" sz="4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แพนชันวาล์ว</a:t>
            </a:r>
            <a:r>
              <a:rPr lang="en-US" sz="4000" dirty="0">
                <a:latin typeface="Angsana New" pitchFamily="18" charset="-34"/>
                <a:cs typeface="Angsana New" pitchFamily="18" charset="-34"/>
              </a:rPr>
              <a:t/>
            </a:r>
            <a:br>
              <a:rPr lang="en-US" sz="4000" dirty="0">
                <a:latin typeface="Angsana New" pitchFamily="18" charset="-34"/>
                <a:cs typeface="Angsana New" pitchFamily="18" charset="-34"/>
              </a:rPr>
            </a:br>
            <a:endParaRPr lang="th-TH" sz="4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720436" y="1357922"/>
            <a:ext cx="63718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1.  ตัววาล์ว 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(Body)</a:t>
            </a:r>
          </a:p>
          <a:p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.  แผ่น</a:t>
            </a:r>
            <a:r>
              <a:rPr lang="th-TH" sz="3600" b="1" dirty="0" err="1">
                <a:latin typeface="Angsana New" pitchFamily="18" charset="-34"/>
                <a:cs typeface="Angsana New" pitchFamily="18" charset="-34"/>
              </a:rPr>
              <a:t>ไดอะแฟรม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(Diaphragm)</a:t>
            </a:r>
          </a:p>
          <a:p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3.  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ก้านส่งวาล์ว 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(Push  Rod)</a:t>
            </a:r>
          </a:p>
          <a:p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4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.  บ่าวาล์ว 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(Valve  Seat)</a:t>
            </a:r>
          </a:p>
          <a:p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5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.  เข็มวาล์ว 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(Valve  Needle)</a:t>
            </a:r>
          </a:p>
          <a:p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6.  แรงดัน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สปริง 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(Superheat  </a:t>
            </a: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Spring)</a:t>
            </a:r>
          </a:p>
          <a:p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7.  กระเปาะ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รับอุณหภูมิ 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(Sensing  </a:t>
            </a: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Bulb)</a:t>
            </a:r>
            <a:endParaRPr lang="th-TH" sz="3600" b="1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8</a:t>
            </a:r>
            <a:r>
              <a:rPr lang="th-TH" sz="3600" b="1" dirty="0">
                <a:latin typeface="Angsana New" pitchFamily="18" charset="-34"/>
                <a:cs typeface="Angsana New" pitchFamily="18" charset="-34"/>
              </a:rPr>
              <a:t>.  ท่อ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ทางเดิน  </a:t>
            </a: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(Capillary  Tube)</a:t>
            </a:r>
          </a:p>
        </p:txBody>
      </p:sp>
    </p:spTree>
    <p:extLst>
      <p:ext uri="{BB962C8B-B14F-4D97-AF65-F5344CB8AC3E}">
        <p14:creationId xmlns:p14="http://schemas.microsoft.com/office/powerpoint/2010/main" xmlns="" val="4023610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755576" y="476672"/>
            <a:ext cx="7632848" cy="56886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2049" name="Picture 24"/>
          <p:cNvPicPr>
            <a:picLocks noChangeAspect="1" noChangeArrowheads="1"/>
          </p:cNvPicPr>
          <p:nvPr/>
        </p:nvPicPr>
        <p:blipFill>
          <a:blip r:embed="rId2" cstate="print">
            <a:lum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85800"/>
            <a:ext cx="6138919" cy="533548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795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28092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สาร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ทำความเย็นที่ชาร์จเข้าในระบบควรจะพอดี ไม่มากหรือน้อยเกินไป</a:t>
            </a:r>
          </a:p>
          <a:p>
            <a:pPr marL="0" indent="0">
              <a:buNone/>
            </a:pP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3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- ถ้าสารทำความเย็นมากเกินไป</a:t>
            </a:r>
          </a:p>
          <a:p>
            <a:pPr marL="0" indent="0">
              <a:buNone/>
            </a:pPr>
            <a:r>
              <a:rPr lang="th-TH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สาร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ทำความเย็นจะท่วมคอมเพรสเซอร์ ความดันจะสูง จุดเดือดใน        </a:t>
            </a:r>
            <a:r>
              <a:rPr lang="th-TH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อีวา</a:t>
            </a:r>
            <a:r>
              <a:rPr lang="th-TH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สูงขึ้น สารไม่เดือด </a:t>
            </a:r>
            <a:r>
              <a:rPr lang="th-TH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แอร์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ไม่เย็น และคอมเพรสเซอร์ชำรุด</a:t>
            </a:r>
            <a:r>
              <a:rPr lang="th-TH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ได้</a:t>
            </a:r>
            <a:endParaRPr lang="th-TH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3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- ถ้าสารทำความเย็นน้อยเกินไป</a:t>
            </a:r>
          </a:p>
          <a:p>
            <a:pPr marL="0" indent="0">
              <a:buNone/>
            </a:pP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สารทำความเย็นเข้ามาเดือดไม่พอ จะเดือดมากในช่วงแรก</a:t>
            </a:r>
            <a:r>
              <a:rPr lang="th-TH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ของอี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วา</a:t>
            </a:r>
            <a:r>
              <a:rPr lang="th-TH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และไม่สามารถรับความร้อนได้อีก (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Superheated ) 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แอร์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จะไม่</a:t>
            </a:r>
            <a:r>
              <a:rPr lang="th-TH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เย็น</a:t>
            </a:r>
            <a:endParaRPr lang="th-TH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การเติมสารทำความเย็น ควรชาร์จจนกระทั่ง สารความเย็นเหลว </a:t>
            </a:r>
            <a:r>
              <a:rPr lang="th-TH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มาถึงเอ็กแพนชั่น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วาล์ว      เป็นสารความเย็น 100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% 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และเป็นไอ  100 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% 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ก่อนออก</a:t>
            </a:r>
            <a:r>
              <a:rPr lang="th-TH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จาก</a:t>
            </a:r>
          </a:p>
          <a:p>
            <a:pPr marL="0" indent="0">
              <a:buNone/>
            </a:pPr>
            <a:r>
              <a:rPr lang="th-TH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อี</a:t>
            </a:r>
            <a:r>
              <a:rPr lang="th-TH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วา</a:t>
            </a:r>
            <a:r>
              <a:rPr lang="th-TH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endParaRPr lang="th-TH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  <p:sp>
        <p:nvSpPr>
          <p:cNvPr id="4" name="วงรี 3"/>
          <p:cNvSpPr/>
          <p:nvPr/>
        </p:nvSpPr>
        <p:spPr>
          <a:xfrm>
            <a:off x="827584" y="260648"/>
            <a:ext cx="4608512" cy="9361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u="sng" dirty="0" smtClean="0">
                <a:solidFill>
                  <a:schemeClr val="folHlink"/>
                </a:solidFill>
                <a:latin typeface="Angsana New" pitchFamily="18" charset="-34"/>
                <a:cs typeface="Angsana New" pitchFamily="18" charset="-34"/>
              </a:rPr>
              <a:t>ปริมาณสารทำความเย็น</a:t>
            </a:r>
            <a:endParaRPr lang="th-TH" sz="3600" b="1" u="sng" dirty="0">
              <a:solidFill>
                <a:schemeClr val="folHlink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7840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ม้วนกระดาษแนวนอน 3"/>
          <p:cNvSpPr/>
          <p:nvPr/>
        </p:nvSpPr>
        <p:spPr>
          <a:xfrm>
            <a:off x="899592" y="1268760"/>
            <a:ext cx="7344816" cy="3384376"/>
          </a:xfrm>
          <a:prstGeom prst="horizontalScroll">
            <a:avLst/>
          </a:prstGeom>
          <a:solidFill>
            <a:schemeClr val="accent1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หลักการทำงาน</a:t>
            </a:r>
            <a:r>
              <a:rPr lang="th-TH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ของ</a:t>
            </a:r>
          </a:p>
          <a:p>
            <a:pPr algn="ctr"/>
            <a:r>
              <a:rPr lang="th-TH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เอ็กซ์</a:t>
            </a:r>
            <a:r>
              <a:rPr lang="th-TH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แพนชันวาล์ว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26142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95536" y="332656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กระเปาะจะยึดติดแน่นกับท่อ</a:t>
            </a:r>
            <a:r>
              <a:rPr lang="th-TH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ซัคชั่น</a:t>
            </a:r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ที่จุด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C </a:t>
            </a:r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ที่เป็นทางออกอีวา</a:t>
            </a:r>
            <a:r>
              <a:rPr lang="th-TH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endParaRPr lang="th-TH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ความดันในกระเปาะขึ้นอยู่กับอุณหภูมิสารทำความเย็น จะไปดัน</a:t>
            </a:r>
            <a:r>
              <a:rPr lang="th-TH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ไดอะแฟรม</a:t>
            </a:r>
            <a:endParaRPr lang="th-TH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จุด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C </a:t>
            </a:r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จะสูงกว่าความดันอีวา</a:t>
            </a:r>
            <a:r>
              <a:rPr lang="th-TH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ประมาณ 10 องศา</a:t>
            </a:r>
            <a:r>
              <a:rPr lang="th-TH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ฟาเรนไฮด์</a:t>
            </a:r>
            <a:r>
              <a:rPr lang="th-TH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เนื่องจากได้รับความร้อนจากภายนอก</a:t>
            </a:r>
            <a:endParaRPr lang="th-TH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Picture 5" descr="6-03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48976"/>
            <a:ext cx="3312368" cy="2875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932715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98167" y="188640"/>
            <a:ext cx="8136904" cy="6264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" name="Picture 5" descr="6-03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560840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3701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ฉลียง">
  <a:themeElements>
    <a:clrScheme name="เฉลียง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เฉลียง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</TotalTime>
  <Words>443</Words>
  <Application>Microsoft Office PowerPoint</Application>
  <PresentationFormat>นำเสนอทางหน้าจอ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เฉลียง</vt:lpstr>
      <vt:lpstr>ภาพนิ่ง 1</vt:lpstr>
      <vt:lpstr>ภาพนิ่ง 2</vt:lpstr>
      <vt:lpstr>ภาพนิ่ง 3</vt:lpstr>
      <vt:lpstr>ส่วนประกอบของเทอร์โมสแตติกเอ็กซ์แพนชันวาล์ว 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AUT-TT</dc:creator>
  <cp:lastModifiedBy>Surachat ROCK</cp:lastModifiedBy>
  <cp:revision>8</cp:revision>
  <dcterms:created xsi:type="dcterms:W3CDTF">2012-12-06T14:48:23Z</dcterms:created>
  <dcterms:modified xsi:type="dcterms:W3CDTF">2016-01-08T03:33:57Z</dcterms:modified>
</cp:coreProperties>
</file>