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3" r:id="rId5"/>
    <p:sldId id="264" r:id="rId6"/>
    <p:sldId id="259" r:id="rId7"/>
    <p:sldId id="260" r:id="rId8"/>
    <p:sldId id="261" r:id="rId9"/>
    <p:sldId id="262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A5A90-6584-4A72-846B-DEEB5BA1FDCD}" type="datetimeFigureOut">
              <a:rPr lang="th-TH" smtClean="0"/>
              <a:t>25/01/56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260F3-4230-4F5F-B818-F541C6F09AE8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A5A90-6584-4A72-846B-DEEB5BA1FDCD}" type="datetimeFigureOut">
              <a:rPr lang="th-TH" smtClean="0"/>
              <a:t>25/01/56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260F3-4230-4F5F-B818-F541C6F09AE8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A5A90-6584-4A72-846B-DEEB5BA1FDCD}" type="datetimeFigureOut">
              <a:rPr lang="th-TH" smtClean="0"/>
              <a:t>25/01/56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260F3-4230-4F5F-B818-F541C6F09AE8}" type="slidenum">
              <a:rPr lang="th-TH" smtClean="0"/>
              <a:t>‹#›</a:t>
            </a:fld>
            <a:endParaRPr lang="th-TH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A5A90-6584-4A72-846B-DEEB5BA1FDCD}" type="datetimeFigureOut">
              <a:rPr lang="th-TH" smtClean="0"/>
              <a:t>25/01/56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260F3-4230-4F5F-B818-F541C6F09AE8}" type="slidenum">
              <a:rPr lang="th-TH" smtClean="0"/>
              <a:t>‹#›</a:t>
            </a:fld>
            <a:endParaRPr lang="th-TH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A5A90-6584-4A72-846B-DEEB5BA1FDCD}" type="datetimeFigureOut">
              <a:rPr lang="th-TH" smtClean="0"/>
              <a:t>25/01/56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260F3-4230-4F5F-B818-F541C6F09AE8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A5A90-6584-4A72-846B-DEEB5BA1FDCD}" type="datetimeFigureOut">
              <a:rPr lang="th-TH" smtClean="0"/>
              <a:t>25/01/56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260F3-4230-4F5F-B818-F541C6F09AE8}" type="slidenum">
              <a:rPr lang="th-TH" smtClean="0"/>
              <a:t>‹#›</a:t>
            </a:fld>
            <a:endParaRPr lang="th-TH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A5A90-6584-4A72-846B-DEEB5BA1FDCD}" type="datetimeFigureOut">
              <a:rPr lang="th-TH" smtClean="0"/>
              <a:t>25/01/56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260F3-4230-4F5F-B818-F541C6F09AE8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A5A90-6584-4A72-846B-DEEB5BA1FDCD}" type="datetimeFigureOut">
              <a:rPr lang="th-TH" smtClean="0"/>
              <a:t>25/01/56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260F3-4230-4F5F-B818-F541C6F09AE8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A5A90-6584-4A72-846B-DEEB5BA1FDCD}" type="datetimeFigureOut">
              <a:rPr lang="th-TH" smtClean="0"/>
              <a:t>25/01/56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260F3-4230-4F5F-B818-F541C6F09AE8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A5A90-6584-4A72-846B-DEEB5BA1FDCD}" type="datetimeFigureOut">
              <a:rPr lang="th-TH" smtClean="0"/>
              <a:t>25/01/56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260F3-4230-4F5F-B818-F541C6F09AE8}" type="slidenum">
              <a:rPr lang="th-TH" smtClean="0"/>
              <a:t>‹#›</a:t>
            </a:fld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A5A90-6584-4A72-846B-DEEB5BA1FDCD}" type="datetimeFigureOut">
              <a:rPr lang="th-TH" smtClean="0"/>
              <a:t>25/01/56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260F3-4230-4F5F-B818-F541C6F09AE8}" type="slidenum">
              <a:rPr lang="th-TH" smtClean="0"/>
              <a:t>‹#›</a:t>
            </a:fld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C2A5A90-6584-4A72-846B-DEEB5BA1FDCD}" type="datetimeFigureOut">
              <a:rPr lang="th-TH" smtClean="0"/>
              <a:t>25/01/56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4FA260F3-4230-4F5F-B818-F541C6F09AE8}" type="slidenum">
              <a:rPr lang="th-TH" smtClean="0"/>
              <a:t>‹#›</a:t>
            </a:fld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7635" y="1052736"/>
            <a:ext cx="7772400" cy="1780108"/>
          </a:xfrm>
        </p:spPr>
        <p:txBody>
          <a:bodyPr>
            <a:normAutofit/>
          </a:bodyPr>
          <a:lstStyle/>
          <a:p>
            <a:r>
              <a:rPr lang="th-TH" sz="80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</a:rPr>
              <a:t>น้ำมันหล่อลื่นคอมเพรสเซอร์</a:t>
            </a:r>
            <a:endParaRPr lang="th-TH" sz="8000" u="sng" dirty="0">
              <a:solidFill>
                <a:srgbClr val="C00000"/>
              </a:solidFill>
            </a:endParaRPr>
          </a:p>
        </p:txBody>
      </p:sp>
      <p:pic>
        <p:nvPicPr>
          <p:cNvPr id="4" name="Picture 5" descr="DSCN968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4949" y="3140968"/>
            <a:ext cx="3311971" cy="24837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068516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เนื้อหา 1"/>
          <p:cNvSpPr>
            <a:spLocks noGrp="1"/>
          </p:cNvSpPr>
          <p:nvPr>
            <p:ph idx="1"/>
          </p:nvPr>
        </p:nvSpPr>
        <p:spPr>
          <a:xfrm>
            <a:off x="251520" y="1124744"/>
            <a:ext cx="8424936" cy="500141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Char char="-"/>
            </a:pPr>
            <a:r>
              <a:rPr lang="th-TH" sz="32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จุดไหลตัวของน้ำมัน </a:t>
            </a:r>
            <a:r>
              <a:rPr lang="en-US" sz="32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: </a:t>
            </a:r>
            <a:r>
              <a:rPr lang="th-TH" sz="32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อุณหภูมิต่ำที่สุดที่น้ำมันยังสามารถไหลตัวได้			   </a:t>
            </a:r>
            <a:r>
              <a:rPr lang="th-TH" sz="3200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           อย่าง</a:t>
            </a:r>
            <a:r>
              <a:rPr lang="th-TH" sz="32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อิสระ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h-TH" sz="32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			</a:t>
            </a:r>
            <a:r>
              <a:rPr lang="en-US" sz="3200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            : </a:t>
            </a:r>
            <a:r>
              <a:rPr lang="th-TH" sz="32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ขึ้นกับความหนืดของน้ำมันและจำนวนไขใน			   </a:t>
            </a:r>
            <a:r>
              <a:rPr lang="th-TH" sz="3200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            น้ำมัน</a:t>
            </a:r>
            <a:endParaRPr lang="th-TH" sz="3200" b="1" dirty="0">
              <a:solidFill>
                <a:schemeClr val="tx1"/>
              </a:solidFill>
              <a:latin typeface="Angsana New" pitchFamily="18" charset="-34"/>
              <a:cs typeface="Angsana New" pitchFamily="18" charset="-34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th-TH" sz="3200" b="1" dirty="0">
              <a:solidFill>
                <a:schemeClr val="tx1"/>
              </a:solidFill>
              <a:latin typeface="Angsana New" pitchFamily="18" charset="-34"/>
              <a:cs typeface="Angsana New" pitchFamily="18" charset="-34"/>
            </a:endParaRPr>
          </a:p>
          <a:p>
            <a:pPr>
              <a:lnSpc>
                <a:spcPct val="90000"/>
              </a:lnSpc>
              <a:buFontTx/>
              <a:buChar char="-"/>
            </a:pPr>
            <a:r>
              <a:rPr lang="th-TH" sz="32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จุดแข็งเป็นไข </a:t>
            </a:r>
            <a:r>
              <a:rPr lang="en-US" sz="32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:</a:t>
            </a:r>
            <a:r>
              <a:rPr lang="th-TH" sz="32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 จุดที่น้ำมันใน </a:t>
            </a:r>
            <a:r>
              <a:rPr lang="en-US" sz="32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Evap.</a:t>
            </a:r>
            <a:r>
              <a:rPr lang="th-TH" sz="32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 เริ่มเป็นไข, เป็นการวัดจำนวนไข		    </a:t>
            </a:r>
            <a:r>
              <a:rPr lang="th-TH" sz="3200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             ใน</a:t>
            </a:r>
            <a:r>
              <a:rPr lang="th-TH" sz="32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น้ำมัน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h-TH" sz="32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			</a:t>
            </a:r>
            <a:r>
              <a:rPr lang="en-US" sz="32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 :  </a:t>
            </a:r>
            <a:r>
              <a:rPr lang="th-TH" sz="32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น้ำมันเครื่องทำความเย็นต้องเอาไขออก</a:t>
            </a:r>
            <a:r>
              <a:rPr lang="th-TH" sz="3200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ตั้งแต่กรรมวิธี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h-TH" sz="32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3200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                               การ</a:t>
            </a:r>
            <a:r>
              <a:rPr lang="th-TH" sz="32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ผลิต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02576478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เนื้อหา 1"/>
          <p:cNvSpPr>
            <a:spLocks noGrp="1"/>
          </p:cNvSpPr>
          <p:nvPr>
            <p:ph idx="1"/>
          </p:nvPr>
        </p:nvSpPr>
        <p:spPr>
          <a:xfrm>
            <a:off x="611560" y="2924944"/>
            <a:ext cx="8064896" cy="3450696"/>
          </a:xfrm>
        </p:spPr>
        <p:txBody>
          <a:bodyPr>
            <a:normAutofit/>
          </a:bodyPr>
          <a:lstStyle/>
          <a:p>
            <a:pPr marL="0" indent="0" algn="thaiDist">
              <a:buNone/>
            </a:pPr>
            <a:r>
              <a:rPr lang="th-TH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	ความ</a:t>
            </a:r>
            <a:r>
              <a:rPr lang="th-TH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แตกต่างของความร้อนที่อุณหภูมิสูงขึ้น  และอุณหภูมิที่ทำให้ไม่สะดวกไม่สบายนี้เราเรียกว่า ภาระการทำความเย็นหรือคู</a:t>
            </a:r>
            <a:r>
              <a:rPr lang="th-TH" sz="32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ลิ่ง</a:t>
            </a:r>
            <a:r>
              <a:rPr lang="th-TH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โหลด และเครื่องปรับอากาศหรือเครื่องทำความเย็นที่จะดูดกลืนเอาปริมาณความร้อนที่แตกต่างกันนี้ออก</a:t>
            </a:r>
            <a:r>
              <a:rPr lang="th-TH" sz="32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ได้มาก</a:t>
            </a:r>
            <a:r>
              <a:rPr lang="th-TH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น้อยเพียงใดเรียกว่า  ความจุความเย็น</a:t>
            </a:r>
          </a:p>
        </p:txBody>
      </p:sp>
      <p:sp>
        <p:nvSpPr>
          <p:cNvPr id="4" name="ม้วนกระดาษแนวนอน 3"/>
          <p:cNvSpPr/>
          <p:nvPr/>
        </p:nvSpPr>
        <p:spPr>
          <a:xfrm>
            <a:off x="2602097" y="692696"/>
            <a:ext cx="4464496" cy="1556792"/>
          </a:xfrm>
          <a:prstGeom prst="horizontalScroll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6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การทำความเย็น</a:t>
            </a:r>
            <a:endParaRPr lang="en-US" sz="6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07575935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เนื้อหา 1"/>
          <p:cNvSpPr>
            <a:spLocks noGrp="1"/>
          </p:cNvSpPr>
          <p:nvPr>
            <p:ph idx="1"/>
          </p:nvPr>
        </p:nvSpPr>
        <p:spPr>
          <a:xfrm>
            <a:off x="971600" y="2093787"/>
            <a:ext cx="7632848" cy="4503565"/>
          </a:xfrm>
        </p:spPr>
        <p:txBody>
          <a:bodyPr/>
          <a:lstStyle/>
          <a:p>
            <a:pPr marL="0" indent="0">
              <a:buNone/>
            </a:pPr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1.</a:t>
            </a:r>
            <a:r>
              <a:rPr lang="th-TH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ความร้อนที่เกิดจากการส่งผ่านความร้อน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  <a:p>
            <a:pPr lvl="1"/>
            <a:r>
              <a:rPr lang="th-TH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ความร้อนเข้าทางหลังคา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  <a:p>
            <a:pPr lvl="1"/>
            <a:r>
              <a:rPr lang="th-TH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ความร้อนเข้ามาทางด้านข้างรถ เช่น ประตู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  <a:p>
            <a:pPr lvl="1"/>
            <a:r>
              <a:rPr lang="th-TH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ความร้อนที่เข้ามาทางพื้นรถและแผงหน้าปัด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  <a:p>
            <a:pPr lvl="1"/>
            <a:r>
              <a:rPr lang="th-TH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ความร้อนเข้ามาทางกระจก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  <a:p>
            <a:pPr marL="0" indent="0">
              <a:buNone/>
            </a:pPr>
            <a:r>
              <a:rPr lang="th-TH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2. แหล่งกำเนิดจากแสงแดด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  <a:p>
            <a:pPr lvl="1"/>
            <a:r>
              <a:rPr lang="th-TH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ความร้อนเข้ามาโดยผ่านทางกระจก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  <a:p>
            <a:endParaRPr lang="th-TH" dirty="0"/>
          </a:p>
        </p:txBody>
      </p:sp>
      <p:sp>
        <p:nvSpPr>
          <p:cNvPr id="3" name="ชื่อเรื่อง 2"/>
          <p:cNvSpPr>
            <a:spLocks noGrp="1"/>
          </p:cNvSpPr>
          <p:nvPr>
            <p:ph type="title"/>
          </p:nvPr>
        </p:nvSpPr>
        <p:spPr>
          <a:xfrm>
            <a:off x="251520" y="764704"/>
            <a:ext cx="8640960" cy="1506496"/>
          </a:xfrm>
        </p:spPr>
        <p:txBody>
          <a:bodyPr>
            <a:normAutofit fontScale="90000"/>
          </a:bodyPr>
          <a:lstStyle/>
          <a:p>
            <a:r>
              <a:rPr lang="th-TH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แหล่งกำเนิดความร้อนจากภายนอกรถยนต์สามารถแบ่งได้ดังนี้</a:t>
            </a:r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/>
            </a:r>
            <a:b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</a:br>
            <a:endParaRPr lang="th-TH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85305491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เนื้อหา 1"/>
          <p:cNvSpPr>
            <a:spLocks noGrp="1"/>
          </p:cNvSpPr>
          <p:nvPr>
            <p:ph idx="1"/>
          </p:nvPr>
        </p:nvSpPr>
        <p:spPr>
          <a:xfrm>
            <a:off x="899592" y="980728"/>
            <a:ext cx="7408333" cy="4785395"/>
          </a:xfrm>
        </p:spPr>
        <p:txBody>
          <a:bodyPr/>
          <a:lstStyle/>
          <a:p>
            <a:pPr marL="0" indent="0"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3</a:t>
            </a:r>
            <a:r>
              <a:rPr lang="en-US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. </a:t>
            </a:r>
            <a:r>
              <a:rPr lang="th-TH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แหล่งกำเนิดเนื่องจากการระบาย</a:t>
            </a:r>
            <a:r>
              <a:rPr lang="th-TH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อากาศ</a:t>
            </a:r>
            <a:endParaRPr lang="en-US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  <a:p>
            <a:pPr lvl="1"/>
            <a:r>
              <a:rPr lang="th-TH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ความ</a:t>
            </a:r>
            <a:r>
              <a:rPr lang="th-TH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ร้อนเข้ามาจากการระบายอากาศตามธรรมชาติ</a:t>
            </a:r>
          </a:p>
          <a:p>
            <a:pPr lvl="1"/>
            <a:r>
              <a:rPr lang="th-TH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ความ</a:t>
            </a:r>
            <a:r>
              <a:rPr lang="th-TH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ร้อนเข้ามาจากการระบายอากาศแบบ</a:t>
            </a:r>
            <a:r>
              <a:rPr lang="th-TH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บังคับ</a:t>
            </a:r>
          </a:p>
          <a:p>
            <a:pPr lvl="1"/>
            <a:endParaRPr lang="en-US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  <a:p>
            <a:r>
              <a:rPr lang="th-TH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แหล่งกำเนิดความร้อนเกิดขึ้นภายในรถยนต์ ได้แก่</a:t>
            </a:r>
            <a:endParaRPr lang="en-US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  <a:p>
            <a:pPr marL="0" indent="0">
              <a:buNone/>
            </a:pPr>
            <a:r>
              <a:rPr lang="th-TH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	</a:t>
            </a:r>
            <a:r>
              <a:rPr lang="en-US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1. </a:t>
            </a:r>
            <a:r>
              <a:rPr lang="th-TH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ความ</a:t>
            </a:r>
            <a:r>
              <a:rPr lang="th-TH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ร้อนบางส่วนที่เกิดขึ้นจากเครื่องยนต์</a:t>
            </a:r>
            <a:endParaRPr lang="en-US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  <a:p>
            <a:pPr marL="0" indent="0">
              <a:buNone/>
            </a:pPr>
            <a:r>
              <a:rPr lang="th-TH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	</a:t>
            </a:r>
            <a:r>
              <a:rPr lang="en-US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2. </a:t>
            </a:r>
            <a:r>
              <a:rPr lang="th-TH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ความ</a:t>
            </a:r>
            <a:r>
              <a:rPr lang="th-TH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ร้อนเกิดจากร่างกายมนุษย์</a:t>
            </a:r>
            <a:endParaRPr lang="en-US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  <a:p>
            <a:endParaRPr lang="en-US" dirty="0"/>
          </a:p>
          <a:p>
            <a:endParaRPr lang="th-TH" dirty="0" smtClean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36068329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เนื้อหา 1"/>
          <p:cNvSpPr>
            <a:spLocks noGrp="1"/>
          </p:cNvSpPr>
          <p:nvPr>
            <p:ph idx="1"/>
          </p:nvPr>
        </p:nvSpPr>
        <p:spPr>
          <a:xfrm>
            <a:off x="755577" y="1988840"/>
            <a:ext cx="7524824" cy="4137323"/>
          </a:xfrm>
        </p:spPr>
        <p:txBody>
          <a:bodyPr>
            <a:normAutofit/>
          </a:bodyPr>
          <a:lstStyle/>
          <a:p>
            <a:pPr algn="thaiDist"/>
            <a:r>
              <a:rPr lang="th-TH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ความจุความเย็น  คือ อัตราซึ่งระบบทำความเย็นนั้นๆ  จะสามารถดูดความร้อนออกจากบริเวณส่วนที่ต้องการทำความเย็นได้มากน้อยเพียงใด    หน่วยที่ใช้เป็นกิโลแคลอรีต่อชั่วโมง,บีทียูต่อชั่วโมง  หรือเรียกว่า  ความจุเครื่องทำความเย็น  ในกรณีเครื่องปรับอากาศเรียกว่า  ความจุความเย็น  ก่อนจะถึงยุคที่มีใช้เครื่องกลทำความเย็น  จะใช้น้ำแข็งเป็นตัวกลางในการทำความเย็นมาก่อน    แล้วจึงพัฒนามาเป็นระบบเครื่องกลทำความเย็นในปัจจุบัน 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  <a:p>
            <a:endParaRPr lang="th-TH" dirty="0"/>
          </a:p>
        </p:txBody>
      </p:sp>
      <p:sp>
        <p:nvSpPr>
          <p:cNvPr id="3" name="ชื่อเรื่อง 2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252728"/>
          </a:xfrm>
        </p:spPr>
        <p:txBody>
          <a:bodyPr>
            <a:normAutofit/>
          </a:bodyPr>
          <a:lstStyle/>
          <a:p>
            <a:r>
              <a:rPr lang="th-TH" sz="7200" b="1" u="sng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ความจุความเย็น</a:t>
            </a:r>
            <a:endParaRPr lang="th-TH" sz="7200" u="sng" dirty="0">
              <a:solidFill>
                <a:schemeClr val="tx1"/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89521388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 2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1252728"/>
          </a:xfrm>
        </p:spPr>
        <p:txBody>
          <a:bodyPr>
            <a:noAutofit/>
          </a:bodyPr>
          <a:lstStyle/>
          <a:p>
            <a:r>
              <a:rPr lang="th-TH" sz="5400" b="1" u="sng" dirty="0">
                <a:solidFill>
                  <a:srgbClr val="C00000"/>
                </a:solidFill>
                <a:latin typeface="Angsana New" pitchFamily="18" charset="-34"/>
                <a:cs typeface="Angsana New" pitchFamily="18" charset="-34"/>
              </a:rPr>
              <a:t>ความสัมพันธ์ระหว่างความจุความเย็นและภาระการทำความเย็น</a:t>
            </a:r>
            <a:endParaRPr lang="th-TH" sz="5400" u="sng" dirty="0">
              <a:solidFill>
                <a:srgbClr val="C00000"/>
              </a:solidFill>
              <a:latin typeface="Angsana New" pitchFamily="18" charset="-34"/>
              <a:cs typeface="Angsana New" pitchFamily="18" charset="-34"/>
            </a:endParaRPr>
          </a:p>
        </p:txBody>
      </p:sp>
      <p:pic>
        <p:nvPicPr>
          <p:cNvPr id="4" name="Picture 1" descr="IMG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07704" y="1772816"/>
            <a:ext cx="5400600" cy="4896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586131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เนื้อหา 1"/>
          <p:cNvSpPr>
            <a:spLocks noGrp="1"/>
          </p:cNvSpPr>
          <p:nvPr>
            <p:ph idx="1"/>
          </p:nvPr>
        </p:nvSpPr>
        <p:spPr>
          <a:xfrm>
            <a:off x="872067" y="1340768"/>
            <a:ext cx="7804389" cy="5400600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US" sz="3000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-  </a:t>
            </a:r>
            <a:r>
              <a:rPr lang="th-TH" sz="3000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หล่อ</a:t>
            </a:r>
            <a:r>
              <a:rPr lang="th-TH" sz="30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ลื่นส่วนที่เคลื่อนไหวต่างๆ ของคอมฯ และลดความ</a:t>
            </a:r>
            <a:r>
              <a:rPr lang="th-TH" sz="3000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ฝืดของผิวสัมผัส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th-TH" sz="3000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    ขณะ</a:t>
            </a:r>
            <a:r>
              <a:rPr lang="th-TH" sz="30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ชิ้นส่วนมีการเคลื่อนที่ น้ำมันนี้จะถูกดูด</a:t>
            </a:r>
            <a:r>
              <a:rPr lang="th-TH" sz="3000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อัดปน</a:t>
            </a:r>
            <a:r>
              <a:rPr lang="th-TH" sz="30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กับสารทำความ</a:t>
            </a:r>
            <a:r>
              <a:rPr lang="th-TH" sz="3000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เย็น 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th-TH" sz="30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3000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    เล็กน้อย </a:t>
            </a:r>
            <a:r>
              <a:rPr lang="th-TH" sz="30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เข้าไปในท่อทางเดินสารช่วย</a:t>
            </a:r>
            <a:r>
              <a:rPr lang="th-TH" sz="3000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ให้ลิ้น</a:t>
            </a:r>
            <a:r>
              <a:rPr lang="th-TH" sz="30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ของ </a:t>
            </a:r>
            <a:r>
              <a:rPr lang="en-US" sz="30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Expansion Valve </a:t>
            </a:r>
            <a:endParaRPr lang="th-TH" sz="3000" b="1" dirty="0" smtClean="0">
              <a:solidFill>
                <a:schemeClr val="tx1"/>
              </a:solidFill>
              <a:latin typeface="Angsana New" pitchFamily="18" charset="-34"/>
              <a:cs typeface="Angsana New" pitchFamily="18" charset="-34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th-TH" sz="30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3000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    ทำงาน</a:t>
            </a:r>
            <a:r>
              <a:rPr lang="th-TH" sz="30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ได้ดี ตลอดเวลา</a:t>
            </a:r>
            <a:r>
              <a:rPr lang="en-US" sz="30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	</a:t>
            </a:r>
            <a:endParaRPr lang="en-US" sz="3000" b="1" dirty="0" smtClean="0">
              <a:solidFill>
                <a:schemeClr val="tx1"/>
              </a:solidFill>
              <a:latin typeface="Angsana New" pitchFamily="18" charset="-34"/>
              <a:cs typeface="Angsana New" pitchFamily="18" charset="-34"/>
            </a:endParaRPr>
          </a:p>
          <a:p>
            <a:pPr>
              <a:lnSpc>
                <a:spcPct val="80000"/>
              </a:lnSpc>
              <a:buFontTx/>
              <a:buChar char="-"/>
            </a:pPr>
            <a:r>
              <a:rPr lang="en-US" sz="30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		  	</a:t>
            </a:r>
            <a:endParaRPr lang="th-TH" sz="3000" b="1" dirty="0">
              <a:solidFill>
                <a:schemeClr val="tx1"/>
              </a:solidFill>
              <a:latin typeface="Angsana New" pitchFamily="18" charset="-34"/>
              <a:cs typeface="Angsana New" pitchFamily="18" charset="-34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th-TH" sz="30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-  ค่าความหนืดประมาณ 500 น้ำมันหล่อลื่นควร</a:t>
            </a:r>
            <a:r>
              <a:rPr lang="th-TH" sz="3000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มี  </a:t>
            </a:r>
            <a:r>
              <a:rPr lang="th-TH" sz="30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6-10 ออนซ์</a:t>
            </a:r>
          </a:p>
          <a:p>
            <a:pPr>
              <a:lnSpc>
                <a:spcPct val="80000"/>
              </a:lnSpc>
              <a:buFontTx/>
              <a:buNone/>
            </a:pPr>
            <a:endParaRPr lang="th-TH" sz="3000" b="1" dirty="0">
              <a:solidFill>
                <a:schemeClr val="tx1"/>
              </a:solidFill>
              <a:latin typeface="Angsana New" pitchFamily="18" charset="-34"/>
              <a:cs typeface="Angsana New" pitchFamily="18" charset="-34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th-TH" sz="30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-  อย่าเปิดฝากระป๋องน้ำมันทิ้งไว้ เพราะน้ำมันจะ</a:t>
            </a:r>
            <a:r>
              <a:rPr lang="th-TH" sz="3000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ดูดความชื้น </a:t>
            </a:r>
            <a:r>
              <a:rPr lang="th-TH" sz="30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ทำให้เกิดการอุดตันความชื้นในระบบ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th-TH" sz="3000" b="1" dirty="0">
              <a:solidFill>
                <a:schemeClr val="tx1"/>
              </a:solidFill>
              <a:latin typeface="Angsana New" pitchFamily="18" charset="-34"/>
              <a:cs typeface="Angsana New" pitchFamily="18" charset="-34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h-TH" sz="30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-   น้ำมันต้องสะอาดถ้าถ่ายน้ำมันแล้วดำ ต้องล้างระบบ</a:t>
            </a:r>
          </a:p>
          <a:p>
            <a:endParaRPr lang="th-TH" dirty="0"/>
          </a:p>
        </p:txBody>
      </p:sp>
      <p:sp>
        <p:nvSpPr>
          <p:cNvPr id="4" name="AutoShape 5"/>
          <p:cNvSpPr>
            <a:spLocks noChangeArrowheads="1"/>
          </p:cNvSpPr>
          <p:nvPr/>
        </p:nvSpPr>
        <p:spPr bwMode="auto">
          <a:xfrm>
            <a:off x="1331913" y="332656"/>
            <a:ext cx="6624637" cy="720725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h-TH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AngsanaUPC" pitchFamily="18" charset="-34"/>
              </a:rPr>
              <a:t>น้ำมันหล่อลื่นคอมเพรสเซอร์(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AngsanaUPC" pitchFamily="18" charset="-34"/>
              </a:rPr>
              <a:t>Refrigeration Oil</a:t>
            </a:r>
            <a:r>
              <a:rPr lang="th-TH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AngsanaUPC" pitchFamily="18" charset="-34"/>
              </a:rPr>
              <a:t>)</a:t>
            </a:r>
            <a:endParaRPr lang="th-TH" sz="3600" dirty="0">
              <a:latin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9050574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1331913" y="547688"/>
            <a:ext cx="6624637" cy="720725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h-TH" sz="3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AngsanaUPC" pitchFamily="18" charset="-34"/>
              </a:rPr>
              <a:t>น้ำมันหล่อลื่นคอมเพรสเซอร์(</a:t>
            </a:r>
            <a:r>
              <a:rPr lang="en-US" sz="3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</a:rPr>
              <a:t>Refrigeration Oil</a:t>
            </a:r>
            <a:r>
              <a:rPr lang="th-TH" sz="3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</a:rPr>
              <a:t>)</a:t>
            </a:r>
            <a:endParaRPr lang="th-TH" sz="3600">
              <a:latin typeface="Angsana New" pitchFamily="18" charset="-34"/>
            </a:endParaRPr>
          </a:p>
        </p:txBody>
      </p:sp>
      <p:pic>
        <p:nvPicPr>
          <p:cNvPr id="5" name="Picture 5" descr="DSCN9681"/>
          <p:cNvPicPr>
            <a:picLocks noGrp="1"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99" y="1916832"/>
            <a:ext cx="6049863" cy="45370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3205451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เนื้อหา 1"/>
          <p:cNvSpPr>
            <a:spLocks noGrp="1"/>
          </p:cNvSpPr>
          <p:nvPr>
            <p:ph idx="1"/>
          </p:nvPr>
        </p:nvSpPr>
        <p:spPr>
          <a:xfrm>
            <a:off x="608618" y="2060848"/>
            <a:ext cx="8028880" cy="37444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2800" dirty="0"/>
              <a:t> </a:t>
            </a:r>
            <a:r>
              <a:rPr lang="th-TH" sz="2800" dirty="0" smtClean="0"/>
              <a:t>     </a:t>
            </a:r>
            <a:r>
              <a:rPr lang="th-TH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1</a:t>
            </a:r>
            <a:r>
              <a:rPr lang="th-TH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.  ต้องมีความหนืดหรือความข้นใสคงที่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  <a:p>
            <a:pPr marL="0" indent="0">
              <a:buNone/>
            </a:pPr>
            <a:r>
              <a:rPr lang="th-TH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      2</a:t>
            </a:r>
            <a:r>
              <a:rPr lang="th-TH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.  ต้องไม่ทำปฏิกิริยาทางเคมี กับสารทำความเย็นที่ใช้ในระบบ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  <a:p>
            <a:pPr marL="0" indent="0">
              <a:buNone/>
            </a:pPr>
            <a:r>
              <a:rPr lang="th-TH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      3.  ต้องไม่กัดกร่อนส่วนประกอบหรือชิ้นส่วนที่มีอยู่ในระบบ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  <a:p>
            <a:pPr marL="0" indent="0">
              <a:buNone/>
            </a:pPr>
            <a:r>
              <a:rPr lang="th-TH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      4.  ต้องเป็นฉนวนไฟฟ้า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  <a:p>
            <a:pPr marL="0" indent="0">
              <a:buNone/>
            </a:pPr>
            <a:r>
              <a:rPr lang="th-TH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      5</a:t>
            </a:r>
            <a:r>
              <a:rPr lang="th-TH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.  ต้องมีอุณหภูมิของจุดหยุดไหล ต่ำกว่าอุณหภูมิจุดเดือด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  <a:p>
            <a:pPr marL="0" indent="0">
              <a:buNone/>
            </a:pPr>
            <a:r>
              <a:rPr lang="th-TH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      6.  ต้องสามารถรวมกับน้ำยาสภาพของเหลวได้เป็นเนื้อเดียว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  <a:p>
            <a:pPr marL="0" indent="0">
              <a:buNone/>
            </a:pPr>
            <a:r>
              <a:rPr lang="th-TH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      </a:t>
            </a:r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1619672" y="692696"/>
            <a:ext cx="600677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h-TH" sz="4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คุณสมบัติของน้ำมันคอมเพรสเซอร์</a:t>
            </a:r>
            <a:endParaRPr lang="en-US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17160564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เนื้อหา 1"/>
          <p:cNvSpPr>
            <a:spLocks noGrp="1"/>
          </p:cNvSpPr>
          <p:nvPr>
            <p:ph idx="1"/>
          </p:nvPr>
        </p:nvSpPr>
        <p:spPr>
          <a:xfrm>
            <a:off x="899592" y="1196752"/>
            <a:ext cx="7992887" cy="4929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7.  ต้องไม่มีความชื้น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  <a:p>
            <a:pPr marL="0" indent="0">
              <a:buNone/>
            </a:pPr>
            <a:r>
              <a:rPr lang="th-TH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8</a:t>
            </a:r>
            <a:r>
              <a:rPr lang="th-TH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.  ต้องไม่มีสิ่งสกปรกเจือปน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  <a:p>
            <a:pPr marL="0" indent="0">
              <a:buNone/>
            </a:pPr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9. </a:t>
            </a:r>
            <a:r>
              <a:rPr lang="th-TH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ต้อง</a:t>
            </a:r>
            <a:r>
              <a:rPr lang="th-TH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มีจุดวาบไฟและอุณหภูมิลุกไหม้</a:t>
            </a:r>
            <a:r>
              <a:rPr lang="th-TH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สูง</a:t>
            </a:r>
          </a:p>
          <a:p>
            <a:pPr marL="0" indent="0">
              <a:buNone/>
            </a:pPr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10.</a:t>
            </a:r>
            <a:r>
              <a:rPr lang="th-TH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ต้อง</a:t>
            </a:r>
            <a:r>
              <a:rPr lang="th-TH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ไม่แปรสภาพเป็นสารคาร์บอน เมื่อได้รับอุณหภูมิสูงในขณะที่ทำการหล่อ</a:t>
            </a:r>
            <a:r>
              <a:rPr lang="th-TH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ลื่น</a:t>
            </a:r>
          </a:p>
          <a:p>
            <a:pPr marL="0" indent="0">
              <a:buNone/>
            </a:pPr>
            <a:r>
              <a:rPr lang="th-TH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11.  </a:t>
            </a:r>
            <a:r>
              <a:rPr lang="th-TH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ต้องไม่มีสภาพเป็นไข และสามารถเคลื่อนตัวได้ดี ในสภาพที่มีอุณหภูมิต่ำ</a:t>
            </a:r>
          </a:p>
          <a:p>
            <a:endParaRPr lang="th-TH" sz="3200" b="1" dirty="0">
              <a:latin typeface="Angsana New" pitchFamily="18" charset="-34"/>
              <a:cs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56639132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/>
          <p:cNvSpPr/>
          <p:nvPr/>
        </p:nvSpPr>
        <p:spPr>
          <a:xfrm>
            <a:off x="611560" y="1124744"/>
            <a:ext cx="824738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กรณีที่มีการสูญเสียน้ำมันเครื่องทำความเย็น ได้แก่</a:t>
            </a:r>
          </a:p>
          <a:p>
            <a:pPr>
              <a:buFont typeface="Wingdings" pitchFamily="2" charset="2"/>
              <a:buNone/>
            </a:pP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	1. สารทำความเย็นในระบบรั่วอย่างมากบริเวณข้อต่อ</a:t>
            </a:r>
          </a:p>
          <a:p>
            <a:pPr>
              <a:buFont typeface="Wingdings" pitchFamily="2" charset="2"/>
              <a:buNone/>
            </a:pP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	2. ท่อทางเดินสารทำความเย็นหรือ </a:t>
            </a:r>
            <a:r>
              <a:rPr lang="en-US" sz="3200" b="1" dirty="0">
                <a:latin typeface="Angsana New" pitchFamily="18" charset="-34"/>
                <a:cs typeface="Angsana New" pitchFamily="18" charset="-34"/>
              </a:rPr>
              <a:t>Flexible Hose 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เกิดแตกชำรุด</a:t>
            </a:r>
          </a:p>
          <a:p>
            <a:pPr>
              <a:buFont typeface="Wingdings" pitchFamily="2" charset="2"/>
              <a:buNone/>
            </a:pP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	3. อุปกรณ์ของระบบเครื่องปรับอากาศแตกชำรุด</a:t>
            </a:r>
          </a:p>
          <a:p>
            <a:pPr>
              <a:buFont typeface="Wingdings" pitchFamily="2" charset="2"/>
              <a:buNone/>
            </a:pP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	4. แกนเพลาของคอมเพรสเซอร์รั่วอย่างมาก</a:t>
            </a:r>
          </a:p>
          <a:p>
            <a:pPr>
              <a:buFont typeface="Wingdings" pitchFamily="2" charset="2"/>
              <a:buNone/>
            </a:pPr>
            <a:endParaRPr lang="th-TH" sz="3200" b="1" dirty="0">
              <a:latin typeface="Angsana New" pitchFamily="18" charset="-34"/>
              <a:cs typeface="Angsana New" pitchFamily="18" charset="-34"/>
            </a:endParaRPr>
          </a:p>
          <a:p>
            <a:pPr>
              <a:buFont typeface="Wingdings" pitchFamily="2" charset="2"/>
              <a:buNone/>
            </a:pP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-   ขณะที่ระบบเครื่องทำความเย็นทำงาน น้ำมันหล่อลื่นจะไม่อยู่ที่ตัว </a:t>
            </a:r>
            <a:r>
              <a:rPr lang="en-US" sz="3200" b="1" dirty="0">
                <a:latin typeface="Angsana New" pitchFamily="18" charset="-34"/>
                <a:cs typeface="Angsana New" pitchFamily="18" charset="-34"/>
              </a:rPr>
              <a:t>Compressor 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ทั้งหมด จะมีบางส่วนไหลเวียนไปกับสารทำความเย็นในระบบ การตรวจสอบระดับน้ำมันจึงไม่ใช่เรื่องที่กระทำได้ง่ายๆ</a:t>
            </a:r>
          </a:p>
        </p:txBody>
      </p:sp>
    </p:spTree>
    <p:extLst>
      <p:ext uri="{BB962C8B-B14F-4D97-AF65-F5344CB8AC3E}">
        <p14:creationId xmlns:p14="http://schemas.microsoft.com/office/powerpoint/2010/main" val="517283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เนื้อหา 1"/>
          <p:cNvSpPr>
            <a:spLocks noGrp="1"/>
          </p:cNvSpPr>
          <p:nvPr>
            <p:ph idx="1"/>
          </p:nvPr>
        </p:nvSpPr>
        <p:spPr>
          <a:xfrm>
            <a:off x="4860032" y="1837320"/>
            <a:ext cx="4176464" cy="4353347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h-TH" sz="3200" b="1" dirty="0">
                <a:latin typeface="Angsana New" pitchFamily="18" charset="-34"/>
              </a:rPr>
              <a:t>1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. ปล่อยสารทำความเย็นในระบบออกให้หมด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h-TH" sz="3200" b="1" dirty="0" smtClean="0">
                <a:latin typeface="Angsana New" pitchFamily="18" charset="-34"/>
                <a:cs typeface="Angsana New" pitchFamily="18" charset="-34"/>
              </a:rPr>
              <a:t>2.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ใช้เส้นลวดทองแดงหรือทองเหลืองขนาด</a:t>
            </a:r>
            <a:r>
              <a:rPr lang="th-TH" sz="3200" b="1" dirty="0" smtClean="0">
                <a:latin typeface="Angsana New" pitchFamily="18" charset="-34"/>
                <a:cs typeface="Angsana New" pitchFamily="18" charset="-34"/>
              </a:rPr>
              <a:t>1/</a:t>
            </a:r>
            <a:r>
              <a:rPr lang="th-TH" sz="3200" b="1" baseline="-25000" dirty="0" smtClean="0">
                <a:latin typeface="Angsana New" pitchFamily="18" charset="-34"/>
                <a:cs typeface="Angsana New" pitchFamily="18" charset="-34"/>
              </a:rPr>
              <a:t>8</a:t>
            </a:r>
            <a:r>
              <a:rPr lang="th-TH" sz="3200" b="1" dirty="0" smtClean="0">
                <a:latin typeface="Angsana New" pitchFamily="18" charset="-34"/>
                <a:cs typeface="Angsana New" pitchFamily="18" charset="-34"/>
              </a:rPr>
              <a:t>นิ้ว 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ยาว8 5/</a:t>
            </a:r>
            <a:r>
              <a:rPr lang="th-TH" sz="3200" b="1" baseline="-25000" dirty="0">
                <a:latin typeface="Angsana New" pitchFamily="18" charset="-34"/>
                <a:cs typeface="Angsana New" pitchFamily="18" charset="-34"/>
              </a:rPr>
              <a:t>6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 นิ้ว ดัดให้โค้งแล้วแหย่เข้าไป</a:t>
            </a:r>
            <a:r>
              <a:rPr lang="th-TH" sz="3200" b="1" dirty="0" smtClean="0">
                <a:latin typeface="Angsana New" pitchFamily="18" charset="-34"/>
                <a:cs typeface="Angsana New" pitchFamily="18" charset="-34"/>
              </a:rPr>
              <a:t>วัดโดย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เปิดจุกสำหรับเติมน้ำมัน</a:t>
            </a:r>
            <a:r>
              <a:rPr lang="th-TH" sz="3200" b="1" dirty="0" smtClean="0">
                <a:latin typeface="Angsana New" pitchFamily="18" charset="-34"/>
                <a:cs typeface="Angsana New" pitchFamily="18" charset="-34"/>
              </a:rPr>
              <a:t>ด้านข้างคอมเพรสเซอร์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ออก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h-TH" sz="3200" b="1" dirty="0" smtClean="0">
                <a:latin typeface="Angsana New" pitchFamily="18" charset="-34"/>
                <a:cs typeface="Angsana New" pitchFamily="18" charset="-34"/>
              </a:rPr>
              <a:t>3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. คอมเพรสเซอร์ “ยอร์ก” ระดับที่วัดได้ควรอยู่ </a:t>
            </a:r>
            <a:r>
              <a:rPr lang="th-TH" sz="3200" b="1" dirty="0" smtClean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3/</a:t>
            </a:r>
            <a:r>
              <a:rPr lang="th-TH" sz="3200" b="1" baseline="-25000" dirty="0">
                <a:latin typeface="Angsana New" pitchFamily="18" charset="-34"/>
                <a:cs typeface="Angsana New" pitchFamily="18" charset="-34"/>
              </a:rPr>
              <a:t>16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-5/</a:t>
            </a:r>
            <a:r>
              <a:rPr lang="th-TH" sz="3200" b="1" baseline="-25000" dirty="0">
                <a:latin typeface="Angsana New" pitchFamily="18" charset="-34"/>
                <a:cs typeface="Angsana New" pitchFamily="18" charset="-34"/>
              </a:rPr>
              <a:t>8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 นิ้ว เมื่อติดตั้งในแนวดิ่ง </a:t>
            </a:r>
            <a:r>
              <a:rPr lang="th-TH" sz="3200" b="1" dirty="0" smtClean="0">
                <a:latin typeface="Angsana New" pitchFamily="18" charset="-34"/>
                <a:cs typeface="Angsana New" pitchFamily="18" charset="-34"/>
              </a:rPr>
              <a:t>และ 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7/</a:t>
            </a:r>
            <a:r>
              <a:rPr lang="th-TH" sz="3200" b="1" baseline="-25000" dirty="0">
                <a:latin typeface="Angsana New" pitchFamily="18" charset="-34"/>
                <a:cs typeface="Angsana New" pitchFamily="18" charset="-34"/>
              </a:rPr>
              <a:t>8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-1/</a:t>
            </a:r>
            <a:r>
              <a:rPr lang="th-TH" sz="3200" b="1" baseline="-25000" dirty="0">
                <a:latin typeface="Angsana New" pitchFamily="18" charset="-34"/>
                <a:cs typeface="Angsana New" pitchFamily="18" charset="-34"/>
              </a:rPr>
              <a:t>8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 นิ้ว เมื่อติดตั้งตามแนว</a:t>
            </a:r>
            <a:r>
              <a:rPr lang="th-TH" sz="3200" b="1" dirty="0" smtClean="0">
                <a:latin typeface="Angsana New" pitchFamily="18" charset="-34"/>
                <a:cs typeface="Angsana New" pitchFamily="18" charset="-34"/>
              </a:rPr>
              <a:t>ระดับ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th-TH" sz="3200" b="1" dirty="0">
              <a:latin typeface="Angsana New" pitchFamily="18" charset="-34"/>
              <a:cs typeface="Angsana New" pitchFamily="18" charset="-34"/>
            </a:endParaRPr>
          </a:p>
          <a:p>
            <a:endParaRPr lang="th-TH" sz="32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" name="ชื่อเรื่อง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u="sng" dirty="0">
                <a:solidFill>
                  <a:srgbClr val="C00000"/>
                </a:solidFill>
                <a:latin typeface="Angsana New" pitchFamily="18" charset="-34"/>
              </a:rPr>
              <a:t>การวัดระดับน้ำมันคอมเพรสเซอร์</a:t>
            </a:r>
            <a:endParaRPr lang="th-TH" u="sng" dirty="0">
              <a:solidFill>
                <a:srgbClr val="C00000"/>
              </a:solidFill>
            </a:endParaRPr>
          </a:p>
        </p:txBody>
      </p:sp>
      <p:pic>
        <p:nvPicPr>
          <p:cNvPr id="4" name="Picture 11" descr="C"/>
          <p:cNvPicPr>
            <a:picLocks noGrp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420888"/>
            <a:ext cx="4573246" cy="3168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8109447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เนื้อหา 1"/>
          <p:cNvSpPr>
            <a:spLocks noGrp="1"/>
          </p:cNvSpPr>
          <p:nvPr>
            <p:ph idx="1"/>
          </p:nvPr>
        </p:nvSpPr>
        <p:spPr>
          <a:xfrm>
            <a:off x="683568" y="908720"/>
            <a:ext cx="8020413" cy="1185581"/>
          </a:xfrm>
        </p:spPr>
        <p:txBody>
          <a:bodyPr/>
          <a:lstStyle/>
          <a:p>
            <a:pPr marL="0" indent="0">
              <a:buNone/>
            </a:pPr>
            <a:r>
              <a:rPr lang="th-TH" sz="32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4. </a:t>
            </a:r>
            <a:r>
              <a:rPr lang="en-US" sz="32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Swash Plate </a:t>
            </a:r>
            <a:r>
              <a:rPr lang="th-TH" sz="32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การวัดระดับทำได้ยาก ควรใช้วิธีตวง ดังแสดงในตารางข้างล่างนี้</a:t>
            </a:r>
          </a:p>
          <a:p>
            <a:endParaRPr lang="th-TH" dirty="0"/>
          </a:p>
        </p:txBody>
      </p:sp>
      <p:graphicFrame>
        <p:nvGraphicFramePr>
          <p:cNvPr id="4" name="Rectangle 7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068058"/>
              </p:ext>
            </p:extLst>
          </p:nvPr>
        </p:nvGraphicFramePr>
        <p:xfrm>
          <a:off x="179512" y="2924944"/>
          <a:ext cx="8785225" cy="2593975"/>
        </p:xfrm>
        <a:graphic>
          <a:graphicData uri="http://schemas.openxmlformats.org/drawingml/2006/table">
            <a:tbl>
              <a:tblPr rtl="1"/>
              <a:tblGrid>
                <a:gridCol w="1463675"/>
                <a:gridCol w="1465263"/>
                <a:gridCol w="1463675"/>
                <a:gridCol w="1463675"/>
                <a:gridCol w="1465262"/>
                <a:gridCol w="1463675"/>
              </a:tblGrid>
              <a:tr h="895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th-TH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1698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1 15</a:t>
                      </a:r>
                      <a:r>
                        <a:rPr kumimoji="0" lang="th-TH" sz="32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/16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1 7</a:t>
                      </a:r>
                      <a:r>
                        <a:rPr kumimoji="0" lang="th-TH" sz="32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/8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1 5</a:t>
                      </a:r>
                      <a:r>
                        <a:rPr kumimoji="0" lang="th-TH" sz="32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/8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1 7</a:t>
                      </a:r>
                      <a:r>
                        <a:rPr kumimoji="0" lang="th-TH" sz="32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/16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1 13</a:t>
                      </a:r>
                      <a:r>
                        <a:rPr kumimoji="0" lang="th-TH" sz="32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/16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1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13</a:t>
                      </a:r>
                      <a:r>
                        <a:rPr kumimoji="0" lang="th-TH" sz="32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/16</a:t>
                      </a:r>
                      <a:endParaRPr kumimoji="0" lang="th-TH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ngsana New" pitchFamily="18" charset="-34"/>
                        <a:cs typeface="Angsana New" pitchFamily="18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7</a:t>
                      </a:r>
                      <a:r>
                        <a:rPr kumimoji="0" lang="th-TH" sz="32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/8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แนวดิ่ง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แนวระดับ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71143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เนื้อหา 1"/>
          <p:cNvSpPr>
            <a:spLocks noGrp="1"/>
          </p:cNvSpPr>
          <p:nvPr>
            <p:ph idx="1"/>
          </p:nvPr>
        </p:nvSpPr>
        <p:spPr>
          <a:xfrm>
            <a:off x="359755" y="1745432"/>
            <a:ext cx="8568952" cy="5112568"/>
          </a:xfrm>
        </p:spPr>
        <p:txBody>
          <a:bodyPr/>
          <a:lstStyle/>
          <a:p>
            <a:pPr>
              <a:lnSpc>
                <a:spcPct val="90000"/>
              </a:lnSpc>
              <a:buFontTx/>
              <a:buChar char="-"/>
            </a:pPr>
            <a:r>
              <a:rPr lang="th-TH" sz="32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การเพิ่มน้ำมันคอมเพรสเซอร์ จะกระทำเมื่อแน่ใจว่าเกิดการรั่ว หรือมีการถอดซ่อม หรือมีการถ่ายน้ำมันออกจากคอมเพรสเซอร์เก่าดังนี้ 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h-TH" sz="32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	</a:t>
            </a:r>
            <a:r>
              <a:rPr lang="en-US" sz="32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Evap. 3</a:t>
            </a:r>
            <a:r>
              <a:rPr lang="th-TH" sz="32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 ออนซ์, คอนเดนเซอร์ 1 ออนซ์ และ </a:t>
            </a:r>
            <a:r>
              <a:rPr lang="en-US" sz="32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Receiver 2 </a:t>
            </a:r>
            <a:r>
              <a:rPr lang="th-TH" sz="32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ออนซ์</a:t>
            </a:r>
          </a:p>
          <a:p>
            <a:pPr>
              <a:lnSpc>
                <a:spcPct val="90000"/>
              </a:lnSpc>
              <a:buFontTx/>
              <a:buNone/>
            </a:pPr>
            <a:endParaRPr lang="th-TH" sz="3200" b="1" dirty="0">
              <a:solidFill>
                <a:schemeClr val="tx1"/>
              </a:solidFill>
              <a:latin typeface="Angsana New" pitchFamily="18" charset="-34"/>
              <a:cs typeface="Angsana New" pitchFamily="18" charset="-34"/>
            </a:endParaRPr>
          </a:p>
          <a:p>
            <a:pPr>
              <a:lnSpc>
                <a:spcPct val="90000"/>
              </a:lnSpc>
              <a:buFontTx/>
              <a:buChar char="-"/>
            </a:pPr>
            <a:r>
              <a:rPr lang="th-TH" sz="32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ความหนืด</a:t>
            </a:r>
            <a:r>
              <a:rPr lang="en-US" sz="32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 : </a:t>
            </a:r>
            <a:r>
              <a:rPr lang="th-TH" sz="32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วัดความสามารถในการไหลของน้ำมัน หน่วยเป็น </a:t>
            </a:r>
            <a:r>
              <a:rPr lang="en-US" sz="32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S.S.U.</a:t>
            </a:r>
            <a:r>
              <a:rPr lang="th-TH" sz="32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 	            ขึ้นกับอุณหภูมิและจำนวนสารทำความเย็นในน้ำมัน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h-TH" sz="32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		          </a:t>
            </a:r>
            <a:r>
              <a:rPr lang="en-US" sz="32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: </a:t>
            </a:r>
            <a:r>
              <a:rPr lang="th-TH" sz="32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ค่าความหนืดน้ำมันสำหรับเครื่องทำความเย็น, 	   		            เครื่องปรับอากาศรถยนต์ และระบบเครื่องทำความเย็นควร	            มีค่า 150, 500 และ 300 </a:t>
            </a:r>
            <a:r>
              <a:rPr lang="en-US" sz="32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S.S.U. </a:t>
            </a:r>
            <a:r>
              <a:rPr lang="th-TH" sz="32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ตามลำดับ</a:t>
            </a:r>
          </a:p>
          <a:p>
            <a:endParaRPr lang="th-TH" dirty="0"/>
          </a:p>
        </p:txBody>
      </p:sp>
      <p:sp>
        <p:nvSpPr>
          <p:cNvPr id="4" name="AutoShape 5"/>
          <p:cNvSpPr>
            <a:spLocks noChangeArrowheads="1"/>
          </p:cNvSpPr>
          <p:nvPr/>
        </p:nvSpPr>
        <p:spPr bwMode="auto">
          <a:xfrm>
            <a:off x="1331913" y="547688"/>
            <a:ext cx="6624637" cy="720725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h-TH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AngsanaUPC" pitchFamily="18" charset="-34"/>
              </a:rPr>
              <a:t>น้ำมันหล่อลื่นคอมเพรสเซอร์(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</a:rPr>
              <a:t>Refrigeration Oil</a:t>
            </a:r>
            <a:r>
              <a:rPr lang="th-TH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</a:rPr>
              <a:t>)</a:t>
            </a:r>
            <a:endParaRPr lang="th-TH" sz="3600" dirty="0">
              <a:latin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32349906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รูปคลื่น">
  <a:themeElements>
    <a:clrScheme name="รูปคลื่น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รูปคลื่น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รูปคลื่น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94</TotalTime>
  <Words>604</Words>
  <Application>Microsoft Office PowerPoint</Application>
  <PresentationFormat>นำเสนอทางหน้าจอ (4:3)</PresentationFormat>
  <Paragraphs>88</Paragraphs>
  <Slides>15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15</vt:i4>
      </vt:variant>
    </vt:vector>
  </HeadingPairs>
  <TitlesOfParts>
    <vt:vector size="16" baseType="lpstr">
      <vt:lpstr>รูปคลื่น</vt:lpstr>
      <vt:lpstr>น้ำมันหล่อลื่นคอมเพรสเซอร์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การวัดระดับน้ำมันคอมเพรสเซอร์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แหล่งกำเนิดความร้อนจากภายนอกรถยนต์สามารถแบ่งได้ดังนี้ </vt:lpstr>
      <vt:lpstr>งานนำเสนอ PowerPoint</vt:lpstr>
      <vt:lpstr>ความจุความเย็น</vt:lpstr>
      <vt:lpstr>ความสัมพันธ์ระหว่างความจุความเย็นและภาระการทำความเย็น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น้ำมันหล่อลื่นคอมเพรสเซอร์</dc:title>
  <dc:creator>AUT-TT</dc:creator>
  <cp:lastModifiedBy>AUT-TT</cp:lastModifiedBy>
  <cp:revision>12</cp:revision>
  <dcterms:created xsi:type="dcterms:W3CDTF">2013-01-10T13:59:04Z</dcterms:created>
  <dcterms:modified xsi:type="dcterms:W3CDTF">2013-01-25T15:34:13Z</dcterms:modified>
</cp:coreProperties>
</file>