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100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7674-C93D-4D6E-AA0E-F1EB321917C9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D03D3-846E-46A0-8EAC-0E5AB772D1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20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D03D3-846E-46A0-8EAC-0E5AB772D153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012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80216A8-EE40-49FC-A662-6D0C6AB8B703}" type="datetimeFigureOut">
              <a:rPr lang="th-TH" smtClean="0"/>
              <a:t>23/01/65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E8BDE4-5F9F-423A-8203-A7A48690450C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369849" y="1196752"/>
            <a:ext cx="8378615" cy="3528392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ระบบไฟฟ้าเครื่องปรับอากาศรถยนต์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8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39552" y="1988840"/>
            <a:ext cx="8271761" cy="42869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แบบสนามแม่เหล็กเคลื่อนที่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Rotation field clutch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					</a:t>
            </a:r>
            <a:r>
              <a:rPr lang="th-TH" sz="32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ส่วนประกอบ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สนามแม่เหล็กไฟฟ้าเป็น				ส่วนหนึ่งของ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Rotor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กระแสไฟฟ้าถูก				ป้อนเข้าขดลวดสนามแม่เหล็กผ่านทาง				แปรงถ่านซึ่งติดอยู่บนคอมฯ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99541" y="723318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06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" y="2636912"/>
            <a:ext cx="41052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125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211960" y="1700808"/>
            <a:ext cx="4824536" cy="442028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การทำงาน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อาศัยหลักการเหนี่ยวนำของสนามแม่เหล็กเช่นเดียวกับแบบแรก  กระแสไฟป้อนเข้าขดลวดสนามแม่เหล็ก ทางแปรงถ่าน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ดูด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Armature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ติดกับ 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Rotor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=&gt; คอมฯ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ทำงาน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ข้อ</a:t>
            </a:r>
            <a:r>
              <a:rPr lang="th-TH" sz="2800" b="1" u="sng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สังเกตุ</a:t>
            </a:r>
            <a:endParaRPr lang="th-TH" sz="2800" b="1" u="sng" dirty="0">
              <a:solidFill>
                <a:schemeClr val="tx1"/>
              </a:solidFill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ระยะห่างระหว่างขดลวดกับ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Pulley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ถ้าใกล้มากเกินไป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Rotor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จะกระทบขดลวดทำให้ชำรุดได้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ระยะห่างระหว่าง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Rotor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กับ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Armature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   ถ้าใกล้หรือห่างกันมากเกินไปจะทำให้การทำงานของ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Magnetic</a:t>
            </a:r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99541" y="476672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9" descr="10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3" y="1988840"/>
            <a:ext cx="3960813" cy="3622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47466" y="2462808"/>
            <a:ext cx="4463949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-  สำหรับคอมฯ ที่ผลิตจากญี่ปุ่น จะแบ่ง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Magnetic clutch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ตามรูปร่างของคอมฯ และช่องว่างของเครื่องยนต์ ดังนี้แบบ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F,6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สำหรับคอมฯ แบบลูกสูบ</a:t>
            </a:r>
          </a:p>
          <a:p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24337" y="692696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1591392"/>
            <a:ext cx="4353537" cy="50455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5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475656" y="1556792"/>
            <a:ext cx="6624736" cy="864096"/>
          </a:xfrm>
        </p:spPr>
        <p:txBody>
          <a:bodyPr/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R, P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สำหรับคอมฯ  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แบบสว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อช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เพลต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และ โรตารี่</a:t>
            </a:r>
          </a:p>
          <a:p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60252" y="476672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2" y="2300389"/>
            <a:ext cx="4535097" cy="42484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0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15689" y="2088316"/>
            <a:ext cx="8784976" cy="4752528"/>
          </a:xfrm>
        </p:spPr>
        <p:txBody>
          <a:bodyPr>
            <a:noAutofit/>
          </a:bodyPr>
          <a:lstStyle/>
          <a:p>
            <a:pPr marL="0" indent="0" algn="thaiDist">
              <a:lnSpc>
                <a:spcPct val="90000"/>
              </a:lnSpc>
              <a:buNone/>
            </a:pP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Thermostat :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ทำหน้าที่ควบคุมอุณหภูมิภายในรถให้อยู่ในช่วงที่ต้องการโดยอัตโนมัติ ด้วยการควบคุมการทำงานของ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Magnetic clutch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อีกที</a:t>
            </a:r>
          </a:p>
          <a:p>
            <a:pPr algn="thaiDist"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การทำงาน</a:t>
            </a:r>
          </a:p>
          <a:p>
            <a:pPr algn="thaiDist"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เมื่ออุณหภูมิในรถยนต์สูง หน้าคอน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</a:rPr>
              <a:t>แท็กซ์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ต่อ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</a:t>
            </a:r>
            <a:r>
              <a:rPr lang="th-TH" sz="3200" b="1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กระแสไฟเข้าขดลวดของ </a:t>
            </a:r>
            <a:r>
              <a:rPr lang="en-US" sz="3200" b="1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Magnetic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Clutch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 =&gt; </a:t>
            </a:r>
            <a:r>
              <a:rPr lang="th-TH" sz="3200" b="1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คอม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ฯทำงาน </a:t>
            </a:r>
            <a:r>
              <a:rPr lang="th-TH" sz="3200" b="1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เกิดผลความเย็นที่ </a:t>
            </a:r>
            <a:r>
              <a:rPr lang="en-US" sz="3200" b="1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Evap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.</a:t>
            </a:r>
            <a:endParaRPr lang="en-US" sz="3200" b="1" dirty="0"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pPr algn="thaiDist">
              <a:lnSpc>
                <a:spcPct val="90000"/>
              </a:lnSpc>
              <a:buNone/>
            </a:pPr>
            <a:endParaRPr lang="th-TH" sz="3200" b="1" dirty="0"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pPr algn="thaiDist"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เมื่ออุณหภูมิลดลง หน้าคอน</a:t>
            </a:r>
            <a:r>
              <a:rPr lang="th-TH" sz="3200" b="1" dirty="0" err="1"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แท็กซ์</a:t>
            </a:r>
            <a:r>
              <a:rPr lang="th-TH" sz="3200" b="1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แยกออก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=&gt;ตัดวงจรไฟฟ้าขดลวด 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Magneitc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 clutch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=&gt;คอมฯ</a:t>
            </a:r>
            <a:r>
              <a:rPr lang="th-TH" sz="3200" b="1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หยุดทำงาน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60252" y="524142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56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0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" y="1391638"/>
            <a:ext cx="8545236" cy="5184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60252" y="524142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4807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3450696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th-TH" sz="28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ประเภทของ </a:t>
            </a:r>
            <a:r>
              <a:rPr lang="en-US" sz="28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Thermostat </a:t>
            </a:r>
            <a:r>
              <a:rPr lang="th-TH" sz="28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เครื่องปรับอากาศรถยนต์</a:t>
            </a:r>
          </a:p>
          <a:p>
            <a:pPr marL="609600" indent="-609600">
              <a:buFont typeface="Wingdings" pitchFamily="2" charset="2"/>
              <a:buNone/>
            </a:pP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1)       </a:t>
            </a:r>
            <a:r>
              <a:rPr lang="th-TH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เทอร์โมสตัต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แบบกระเปาะ (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Bulb bellow type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อาศัยการขยาย – หดตัวของของเหลวหรือก๊าซในกระเปาะเมื่ออุณหภูมิภายในรถยนต์เปลี่ยนแปลง</a:t>
            </a:r>
          </a:p>
          <a:p>
            <a:endParaRPr lang="th-TH" sz="2800" dirty="0">
              <a:solidFill>
                <a:srgbClr val="002060"/>
              </a:solidFill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60252" y="476672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63" y="3356992"/>
            <a:ext cx="5649091" cy="32396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683568" y="1268760"/>
            <a:ext cx="8712968" cy="34506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28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การปรับตั้ง </a:t>
            </a:r>
            <a:r>
              <a:rPr lang="en-US" sz="2800" b="1" u="sng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Themostat</a:t>
            </a:r>
            <a:endParaRPr lang="en-US" sz="2800" b="1" u="sng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Char char="u"/>
            </a:pP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เปิดฝาครอบด้านหน้า 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Evaporator 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เท่าที่จำเป็น</a:t>
            </a:r>
          </a:p>
          <a:p>
            <a:pPr>
              <a:buFont typeface="Wingdings" pitchFamily="2" charset="2"/>
              <a:buChar char="u"/>
            </a:pP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ปรับหัวสกรูสำหรับปรับตั้ง ทิศทางทวนเข็มเป็นการปรับอุณหภูมิภายในรถให้เย็นจัด</a:t>
            </a:r>
          </a:p>
          <a:p>
            <a:pPr>
              <a:buFont typeface="Wingdings" pitchFamily="2" charset="2"/>
              <a:buChar char="u"/>
            </a:pP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ตรวจสอบการทำงานของ 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Thermostat 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ว่าได้ค่าใกล้เคียงค่าที่ควรจะเป็นหรือไม่ ทำ 3 – 4 ครั้ง</a:t>
            </a:r>
          </a:p>
          <a:p>
            <a:pPr>
              <a:buFont typeface="Wingdings" pitchFamily="2" charset="2"/>
              <a:buChar char="u"/>
            </a:pP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ถ้าการทำงานไม่ถูกหรือปรับตั้งไม่ได้ ต้องเปลี่ยนใหม่</a:t>
            </a:r>
          </a:p>
          <a:p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82312" y="346946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70" y="4373697"/>
            <a:ext cx="5373792" cy="2232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5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99592" y="1235307"/>
            <a:ext cx="5500133" cy="7535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การทำงานของ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เทอร์โมสตัส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แบบกระเปาะ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82312" y="346946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9" descr="10-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064896" cy="4786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916238" y="547688"/>
            <a:ext cx="3529012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เทอร์โมสตัตแบบกระเปาะ</a:t>
            </a:r>
            <a:endParaRPr lang="th-TH" sz="3600">
              <a:latin typeface="Angsana New" pitchFamily="18" charset="-34"/>
            </a:endParaRPr>
          </a:p>
        </p:txBody>
      </p:sp>
      <p:pic>
        <p:nvPicPr>
          <p:cNvPr id="5" name="Picture 8" descr="DSCN967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24736" cy="46266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3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851920" y="1988840"/>
            <a:ext cx="5112568" cy="46943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ควรแยกวงจรไฟฟ้าเครื่องปรับอากาศจากวงจรไฟภายในรถยนต์และแยกจากกล่องฟิวส์หรือสวิตซ์จุดระเบิด</a:t>
            </a: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สายไฟควรใส่ฟิวส์ 20 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A 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หรือ 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Breaker</a:t>
            </a: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ตัวควบคุม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 Blower 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อาจเป็น 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Rheostat  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หรือสวิตซ์ปรับความเร็วรอบ 2 หรือ 3 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Speed</a:t>
            </a: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Thermostat 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เป็นตัวควบคุมอุณหภูมิ โดยการตัด – ต่อวงจรไฟฟ้าที่เลี้ยง</a:t>
            </a:r>
            <a:r>
              <a:rPr lang="th-TH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แม็ก</a:t>
            </a:r>
            <a:r>
              <a:rPr lang="th-TH" sz="28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เนติกคลัตซ์</a:t>
            </a:r>
            <a:r>
              <a:rPr lang="th-TH" sz="2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  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จะมีท่อเล็กๆ เป็นตัวรับสัมผัสติดอยู่กับทางลมกลับของ 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Evaporator </a:t>
            </a:r>
            <a:r>
              <a:rPr lang="th-TH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หรือเป็นแบบ 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Wingdings 3" pitchFamily="18" charset="2"/>
              </a:rPr>
              <a:t>Bimetal</a:t>
            </a:r>
          </a:p>
          <a:p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51050" y="547688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9137"/>
            <a:ext cx="3963496" cy="41761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25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699792" y="547688"/>
            <a:ext cx="3529012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เทอร์โมสตัต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แบบกระเปาะ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5" descr="DSC000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65077" cy="46241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971225" y="1944541"/>
            <a:ext cx="4089648" cy="42093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thaiDist">
              <a:buFont typeface="Wingdings" pitchFamily="2" charset="2"/>
              <a:buNone/>
            </a:pPr>
            <a:r>
              <a:rPr lang="th-TH" sz="2800" b="1" dirty="0">
                <a:latin typeface="Angsana New" pitchFamily="18" charset="-34"/>
              </a:rPr>
              <a:t>		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30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เทอร์โมสตัต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แบบขยายตัวของโลหะ 2 ชนิด(</a:t>
            </a: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Bimetal type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algn="thaiDist">
              <a:buFont typeface="Wingdings" pitchFamily="2" charset="2"/>
              <a:buNone/>
            </a:pP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อาศัยการขยายตัวของโลหะต่างชนิดที่มีไม่เท่ากัน เมื่อได้รับความร้อน</a:t>
            </a:r>
          </a:p>
          <a:p>
            <a:pPr algn="thaiDist">
              <a:buFont typeface="Wingdings" pitchFamily="2" charset="2"/>
              <a:buNone/>
            </a:pPr>
            <a:endParaRPr lang="th-TH" sz="3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buFont typeface="Wingdings" pitchFamily="2" charset="2"/>
              <a:buNone/>
            </a:pP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แบบนี้ไม่มีกระเปาะ และท่อเล็กๆยื่นออกมา แต่ใช้ตัวของโลหะเป็นตัวตัด – ต่อหน้าคอน</a:t>
            </a:r>
            <a:r>
              <a:rPr lang="th-TH" sz="30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แท็ค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โดยตรง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พบว่าใช้งานน้อยกว่าแบบแรก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82312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6" name="Picture 8" descr="10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2312986"/>
            <a:ext cx="5040313" cy="255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5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193838"/>
            <a:ext cx="8670807" cy="34506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3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เทอร์โมสตัต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แบบอิเล็กทรอนิกส์ (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Electronics  type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หรือ </a:t>
            </a:r>
            <a:r>
              <a:rPr lang="en-US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Thermister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อาศัยหลักว่าเมื่ออุณหภูมิเปลี่ยนจะทำให้ค่าสัมประสิทธิ์ความต้านทานของสารถึงตัวนำเปลี่ยน</a:t>
            </a:r>
          </a:p>
          <a:p>
            <a:pPr>
              <a:buFont typeface="Wingdings" pitchFamily="2" charset="2"/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Thermister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เป็นสารกึ่งตัวนำที่มีค่า</a:t>
            </a:r>
            <a:r>
              <a:rPr lang="th-TH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สปส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ความต้านทานเป็นลบ (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Negative resistance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คือ ค่าความต้านทานเปลี่ยนแปลงตรงข้ามกับอุณหภูมิ การใช้งานต้องร่วมกับ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Stabilizer amplifier</a:t>
            </a: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82312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10" descr="10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9223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10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12453"/>
            <a:ext cx="3889375" cy="26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419475" y="547688"/>
            <a:ext cx="259080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เทอร์มิสเตอร์</a:t>
            </a:r>
            <a:endParaRPr lang="th-TH" sz="3600">
              <a:latin typeface="Angsana New" pitchFamily="18" charset="-34"/>
            </a:endParaRPr>
          </a:p>
        </p:txBody>
      </p:sp>
      <p:pic>
        <p:nvPicPr>
          <p:cNvPr id="6" name="Picture 5" descr="DSCN975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27" y="1916832"/>
            <a:ext cx="6071915" cy="4554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3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347864" y="547687"/>
            <a:ext cx="215900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เทอร์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มิสเตอร์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9" descr="DSCN967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41" y="1673099"/>
            <a:ext cx="6228010" cy="46706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9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1700808"/>
            <a:ext cx="7750386" cy="34506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u"/>
            </a:pP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Stabilizer amplifier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ประกอบด้วยวงจรควบคุม 3 ส่วน คือ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1. วงจรควบคุมความเร็วรอบเครื่องยนต์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ช่วยแก้ปัญหาเครื่องยนต์ดับ หรือเกิดความร้อนสูงเมื่อเปิด สวิตซ์เครื่องปรับอากาศขณะ เครื่องยนต์เดินเบา วงจรจะรับสัญญาณความเร็วรอบเครื่องยนต์จากขดลวดจุดระเบิดขั้วลม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2. วงจรควบคุมอุณหภูมิภายในรถ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วงจรนี้จะรับสัญญาณจาก </a:t>
            </a:r>
            <a:r>
              <a:rPr lang="en-US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Thermister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ซึ่งติดอยู่ด้านหน้าของ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Evap.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3. Relay amplifier :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เมื่อสัญญาณทางไฟฟ้าจากวงจรที่ 1 และ 2 ถูกส่งเข้า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Stabilizer amplifier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กระแสไฟ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จะถูกส่งเข้าขดลวดของ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Relay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หน้าคอน</a:t>
            </a:r>
            <a:r>
              <a:rPr lang="th-TH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แท็กซ์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ต่อ =&gt; กระแสไฟเข้าขดลวด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Magnetic clutch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คอมฯทำงาน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82312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36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39552" y="1700808"/>
            <a:ext cx="5356117" cy="681525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การทำงานของ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Stabilizer amplifier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82312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2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" y="3105619"/>
            <a:ext cx="4019372" cy="2232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 descr="10-20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73571"/>
            <a:ext cx="4537199" cy="30963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355976" y="1412776"/>
            <a:ext cx="4608512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การปรับตั้ง </a:t>
            </a:r>
            <a:r>
              <a:rPr lang="en-US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Stabilizer amplifier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lnSpc>
                <a:spcPct val="90000"/>
              </a:lnSpc>
              <a:buFontTx/>
              <a:buChar char="-"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ปุ่มด้านซ้ายสำหรับปรับตั้งความเร็วรอบเครื่องยนต์ ถ้าระบบทำงานที่ความเร็วรอบเครื่องยนต์สูงเกินไปให้หมุนปุ่มปรับจุดตัด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RPM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ตามเข็มนาฬิกา</a:t>
            </a:r>
          </a:p>
          <a:p>
            <a:pPr algn="thaiDist">
              <a:lnSpc>
                <a:spcPct val="90000"/>
              </a:lnSpc>
              <a:buFontTx/>
              <a:buChar char="-"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ปุ่มด้านขวาสำหรับปรับตั้งค่าอุณหภูมิภายในรถ ถ้าอุณหภูมิจุดตัดหรือต่อสูงกว่ามาตรฐาน ให้ปรับปุ่มตามเข็มนาฬิกา</a:t>
            </a:r>
          </a:p>
          <a:p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82312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9" descr="10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6126"/>
            <a:ext cx="4038600" cy="172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 descr="10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038600" cy="3312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49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1268760"/>
            <a:ext cx="8524469" cy="23042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u"/>
            </a:pP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Vacuum Switching Valve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VSV</a:t>
            </a:r>
          </a:p>
          <a:p>
            <a:pPr>
              <a:buFont typeface="Wingdings" pitchFamily="2" charset="2"/>
              <a:buNone/>
            </a:pP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เพิ่มรอบเดินเบาของเครื่องยนต์ขณะที่เปิดสวิตซ์เครื่องปรับอากาศ</a:t>
            </a:r>
          </a:p>
          <a:p>
            <a:pPr>
              <a:buFont typeface="Wingdings" pitchFamily="2" charset="2"/>
              <a:buNone/>
            </a:pP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โครงสร้าง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ประกอบด้วย ขดลวดไฟฟ้า  สปริงดัน แกนลิ้นปิด – เปิด  และ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ตัว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    แกน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ลิ้น</a:t>
            </a:r>
          </a:p>
          <a:p>
            <a:pPr marL="0" indent="0">
              <a:buNone/>
            </a:pP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82312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388877"/>
            <a:ext cx="6506264" cy="31866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9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633380" y="4337720"/>
            <a:ext cx="8496944" cy="25202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th-TH" sz="41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การทำงาน</a:t>
            </a:r>
          </a:p>
          <a:p>
            <a:pPr>
              <a:buFont typeface="Wingdings" pitchFamily="2" charset="2"/>
              <a:buNone/>
            </a:pPr>
            <a:r>
              <a:rPr lang="th-TH" sz="4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เมื่อเปิดสวิตซ์ </a:t>
            </a:r>
            <a:r>
              <a:rPr lang="th-TH" sz="4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ไม่มีกระแสไฟเข้าขดลวด</a:t>
            </a:r>
            <a:r>
              <a:rPr lang="en-US" sz="4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Magnetic clutch </a:t>
            </a:r>
            <a:r>
              <a:rPr lang="th-TH" sz="4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และ</a:t>
            </a:r>
            <a:r>
              <a:rPr lang="en-US" sz="4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VSV </a:t>
            </a:r>
            <a:r>
              <a:rPr lang="th-TH" sz="4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แรงดัน</a:t>
            </a:r>
          </a:p>
          <a:p>
            <a:pPr>
              <a:buFont typeface="Wingdings" pitchFamily="2" charset="2"/>
              <a:buNone/>
            </a:pPr>
            <a:r>
              <a:rPr lang="th-TH" sz="4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สปริงดันให้ลิ้นเปิดท่อสุญญากาศ =&gt; เกิดสุญญากาศที่</a:t>
            </a:r>
            <a:r>
              <a:rPr lang="th-TH" sz="41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ไดอะแฟรม</a:t>
            </a:r>
            <a:r>
              <a:rPr lang="th-TH" sz="4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=&gt; รอบเดินเบาอยู่</a:t>
            </a:r>
          </a:p>
          <a:p>
            <a:pPr>
              <a:buFont typeface="Wingdings" pitchFamily="2" charset="2"/>
              <a:buNone/>
            </a:pPr>
            <a:r>
              <a:rPr lang="th-TH" sz="41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ในระดับปกติ</a:t>
            </a:r>
          </a:p>
          <a:p>
            <a:endParaRPr lang="th-TH" dirty="0"/>
          </a:p>
        </p:txBody>
      </p:sp>
      <p:pic>
        <p:nvPicPr>
          <p:cNvPr id="4" name="Picture 8" descr="10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0768"/>
            <a:ext cx="6408738" cy="2662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82312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04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5116712" y="1916832"/>
            <a:ext cx="4027288" cy="4273058"/>
          </a:xfrm>
        </p:spPr>
        <p:txBody>
          <a:bodyPr>
            <a:normAutofit/>
          </a:bodyPr>
          <a:lstStyle/>
          <a:p>
            <a:pPr marL="0" indent="0" algn="thaiDist">
              <a:lnSpc>
                <a:spcPct val="90000"/>
              </a:lnSpc>
              <a:buNone/>
            </a:pP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แม็กเนติกคลัตซ์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เป็นตัวช่วยให้ คอมฯเดินหรือหยุดการทำงาน</a:t>
            </a:r>
          </a:p>
          <a:p>
            <a:pPr algn="thaiDist"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algn="thaiDist"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โครงสร้าง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ประกอบด้วย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Stator, Rotor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กับ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Pulley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และแผ่นแรงดันยึดติดกับเพลาของคอมฯ ลูกปืน 2 ตัวจะอยู่ระหว่างผิวด้านในของ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Rotor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และตัว คอมฯ</a:t>
            </a:r>
          </a:p>
          <a:p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51050" y="547688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" y="2060848"/>
            <a:ext cx="5015578" cy="3672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09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1545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เมื่อเปิดสวิตซ์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มีกระแสไฟเลี้ยงขดลวด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Magnetic clutch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VSV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เกิดการเหนี่ยวนำดูดแกนลิ้นปิดท่อสุญญากาศ และเปิดท่อให้อากาศภายนอกเข้าดัน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ไดอะแฟรม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=&gt; รอบเดินเบาเพิ่มขึ้น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82312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5" y="3107998"/>
            <a:ext cx="6541984" cy="3561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926070" y="1628800"/>
            <a:ext cx="7408333" cy="111357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</a:rPr>
              <a:t>VSV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</a:rPr>
              <a:t>สำหรับเครื่องยนต์คาร์บูเรเตอร์</a:t>
            </a:r>
          </a:p>
          <a:p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82312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99" y="2420888"/>
            <a:ext cx="6957573" cy="39604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06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966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464496" cy="3312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578009" y="1700808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ngsana New" pitchFamily="18" charset="-34"/>
              </a:rPr>
              <a:t>VSV </a:t>
            </a:r>
            <a:r>
              <a:rPr lang="th-TH" sz="3200" b="1" dirty="0">
                <a:latin typeface="Angsana New" pitchFamily="18" charset="-34"/>
              </a:rPr>
              <a:t>สำหรับเครื่องยนต์คาร์บูเรเตอร์</a:t>
            </a:r>
          </a:p>
        </p:txBody>
      </p:sp>
      <p:pic>
        <p:nvPicPr>
          <p:cNvPr id="6" name="Picture 7" descr="DSCN966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7" y="2708920"/>
            <a:ext cx="4320480" cy="3312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182312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74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115616" y="1772816"/>
            <a:ext cx="4203989" cy="89754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</a:rPr>
              <a:t>VSV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</a:rPr>
              <a:t> สำหรับเครื่องยนต์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</a:rPr>
              <a:t>EFI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76485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49" y="2636911"/>
            <a:ext cx="6480175" cy="38884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7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67926" y="1700808"/>
            <a:ext cx="8712968" cy="190566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</a:rPr>
              <a:t>ลักษณะการใช้งาน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</a:rPr>
              <a:t>: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</a:rPr>
              <a:t>ขึ้นกับแบบเครื่องยนต์และระบบเชื้อเพลิง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</a:rPr>
              <a:t>เครื่องยนต์ที่ใช้คาร์บูเรเตอร์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</a:rPr>
              <a:t>VSV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</a:rPr>
              <a:t> และตัวทำงานจะใช้สำหรับเปิดลิ้นเร่งเพิ่มรอบเดินเบาให้สูงขึ้น</a:t>
            </a:r>
          </a:p>
          <a:p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176485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819658" cy="33123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1905661"/>
          </a:xfrm>
        </p:spPr>
        <p:txBody>
          <a:bodyPr/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เครื่องยนต์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EFI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VSV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ไดอะแฟรม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จะใช้เพื่อทำให้อากาศไหลผ่านไปยังห้องประจุอากาศจากนั้น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EFI  ECU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จะกำหนดสภาพการฉีดให้สอดคล้องจำนวนอากาศเพื่อเพิ่มรอบเดินเบาให้สูงขึ้น</a:t>
            </a:r>
          </a:p>
          <a:p>
            <a:endParaRPr lang="th-TH" dirty="0"/>
          </a:p>
        </p:txBody>
      </p:sp>
      <p:pic>
        <p:nvPicPr>
          <p:cNvPr id="4" name="Picture 8" descr="10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760640" cy="33843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76485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47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130677" y="1700808"/>
            <a:ext cx="5004048" cy="4137323"/>
          </a:xfrm>
        </p:spPr>
        <p:txBody>
          <a:bodyPr>
            <a:noAutofit/>
          </a:bodyPr>
          <a:lstStyle/>
          <a:p>
            <a:pPr marL="87313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Motor blower control switch :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ควบคุมความเร็วรอบมอเตอร์ หรือใช้ปิด- เปิด เครื่องปรับอากาศรถยนต์ มี 2 แบบ</a:t>
            </a:r>
          </a:p>
          <a:p>
            <a:pPr marL="87313" indent="0">
              <a:lnSpc>
                <a:spcPct val="80000"/>
              </a:lnSpc>
              <a:buFont typeface="Wingdings" pitchFamily="2" charset="2"/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1. สวิตซ์แบบ 2 หรือ 3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Speed :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ควบคุมความเร็วรอบ เป็นขั้นๆ เช่น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High – Medium - Low</a:t>
            </a:r>
          </a:p>
          <a:p>
            <a:pPr marL="87313" indent="0">
              <a:lnSpc>
                <a:spcPct val="80000"/>
              </a:lnSpc>
              <a:buFont typeface="Wingdings" pitchFamily="2" charset="2"/>
              <a:buNone/>
            </a:pPr>
            <a:endParaRPr lang="en-US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87313" indent="0">
              <a:lnSpc>
                <a:spcPct val="80000"/>
              </a:lnSpc>
              <a:buFont typeface="Wingdings" pitchFamily="2" charset="2"/>
              <a:buNone/>
            </a:pPr>
            <a:r>
              <a:rPr lang="th-TH" sz="28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การทำงาน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ใช้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Resister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เป็นตัวลดค่ากระแสไฟฟ้าที่จะเข้ามอเตอร์ ทำ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Speed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มอเตอร์ช้าหรือเร็ว</a:t>
            </a:r>
          </a:p>
          <a:p>
            <a:pPr marL="87313" indent="0">
              <a:lnSpc>
                <a:spcPct val="80000"/>
              </a:lnSpc>
              <a:buFont typeface="Wingdings" pitchFamily="2" charset="2"/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2. สวิตซ์แบบรี</a:t>
            </a:r>
            <a:r>
              <a:rPr lang="th-TH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โอสตัต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ควบคุมความเร็วรอบสูงสุดไปที่ต่ำสุด</a:t>
            </a:r>
          </a:p>
          <a:p>
            <a:endParaRPr lang="th-TH" sz="2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11" descr="DSC0001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5" y="1687221"/>
            <a:ext cx="3096344" cy="27413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10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4038600" cy="1352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176485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66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636206" y="1340768"/>
            <a:ext cx="1656184" cy="720080"/>
          </a:xfrm>
        </p:spPr>
        <p:txBody>
          <a:bodyPr/>
          <a:lstStyle/>
          <a:p>
            <a:pPr marL="0" indent="0">
              <a:buNone/>
            </a:pP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รีซิสเตอร์</a:t>
            </a:r>
          </a:p>
          <a:p>
            <a:endParaRPr lang="th-TH" dirty="0"/>
          </a:p>
        </p:txBody>
      </p:sp>
      <p:pic>
        <p:nvPicPr>
          <p:cNvPr id="4" name="Picture 8" descr="DSCN96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905254" cy="42672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366" y="404664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12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699792" y="1556792"/>
            <a:ext cx="4131981" cy="753533"/>
          </a:xfrm>
        </p:spPr>
        <p:txBody>
          <a:bodyPr/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</a:rPr>
              <a:t>สวิตซ์ควบคุมมอเตอร์ 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</a:rPr>
              <a:t>โบลว์เออร์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</a:endParaRPr>
          </a:p>
          <a:p>
            <a:endParaRPr lang="th-TH" dirty="0"/>
          </a:p>
        </p:txBody>
      </p:sp>
      <p:pic>
        <p:nvPicPr>
          <p:cNvPr id="4" name="Picture 6" descr="DSCN9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24119"/>
            <a:ext cx="5760640" cy="43201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366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78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339752" y="1556792"/>
            <a:ext cx="4275997" cy="897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สวิตซ์ควบคุมมอเตอร์ </a:t>
            </a:r>
            <a:r>
              <a:rPr lang="th-TH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โบลว์เออร์</a:t>
            </a:r>
            <a:endParaRPr lang="th-TH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  <a:p>
            <a:endParaRPr lang="th-TH" dirty="0"/>
          </a:p>
        </p:txBody>
      </p:sp>
      <p:pic>
        <p:nvPicPr>
          <p:cNvPr id="4" name="Picture 7" descr="DSCN97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92688" cy="43201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366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21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55576" y="1268760"/>
            <a:ext cx="7992888" cy="345069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th-TH" sz="30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หลักการทำงาน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อาศัยการเหนี่ยวนำแม่เหล็กไฟฟ้า ส่วนประกอบสำคัญ คือ </a:t>
            </a: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	            Stator</a:t>
            </a: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Rotor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และแผ่นแรงดัน</a:t>
            </a:r>
          </a:p>
          <a:p>
            <a:pPr algn="thaiDist">
              <a:buFont typeface="Wingdings" pitchFamily="2" charset="2"/>
              <a:buNone/>
            </a:pP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เมื่อเครื่องยนต์ทำงาน    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   </a:t>
            </a: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Pulley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หมุนแต่คอมฯยังไม่ทำงาน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จนกว่า</a:t>
            </a:r>
            <a:r>
              <a:rPr lang="en-US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clutch </a:t>
            </a:r>
            <a:endParaRPr lang="th-TH" sz="3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pPr algn="thaiDist">
              <a:buFont typeface="Wingdings" pitchFamily="2" charset="2"/>
              <a:buNone/>
            </a:pP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จะจับ เปิดสวิตซ์เครื่องปรับอากาศ   =&gt;   </a:t>
            </a: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Amplifier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จ่ายกระแสไฟ   =&gt;   </a:t>
            </a: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Stator</a:t>
            </a:r>
          </a:p>
          <a:p>
            <a:pPr algn="thaiDist">
              <a:buFont typeface="Wingdings" pitchFamily="2" charset="2"/>
              <a:buNone/>
            </a:pP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  แม่เหล็กยึดแผ่นแรงดันต่อกับหน้าคอน</a:t>
            </a:r>
            <a:r>
              <a:rPr lang="th-TH" sz="30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แท็กซ์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   =&gt;   ส่วนประกอบของ</a:t>
            </a:r>
            <a:endParaRPr lang="en-US" sz="3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pPr algn="thaiDist">
              <a:buFont typeface="Wingdings" pitchFamily="2" charset="2"/>
              <a:buNone/>
            </a:pP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Clutch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หมุน   =&gt;  คอมฯหมุน 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8" descr="10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92600"/>
            <a:ext cx="4470400" cy="2360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127250" y="404663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8338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99592" y="1556792"/>
            <a:ext cx="7804389" cy="1872208"/>
          </a:xfrm>
        </p:spPr>
        <p:txBody>
          <a:bodyPr/>
          <a:lstStyle/>
          <a:p>
            <a:pPr marL="0" indent="0">
              <a:buNone/>
            </a:pP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การทำงาน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ปรับเลื่อนหน้าคอน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แท็กซ์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บนรี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โอสตัต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ค่าความต้านทานเปลี่ยน =&gt; กระแสไฟเข้ามอเตอร์เปลี่ยน =&gt; ทำให้ความเร็วรอบเร็วหรือช้า</a:t>
            </a:r>
          </a:p>
          <a:p>
            <a:endParaRPr lang="th-TH" dirty="0"/>
          </a:p>
        </p:txBody>
      </p:sp>
      <p:pic>
        <p:nvPicPr>
          <p:cNvPr id="4" name="Picture 8" descr="10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2496"/>
            <a:ext cx="7847303" cy="29963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366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90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2160240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Motor Blower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ประกอบด้วยมอเตอร์และใบพัด แบบของใบพัดสามารถแบ่งตามทิศทางการไหลของอากาศ ได้ 2 แบบ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แบบไหลตามแนวแกน-อากาศถูกดูดและผ่านออกขนานกับแนวการหมุน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8" descr="10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17032"/>
            <a:ext cx="6624637" cy="2911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366" y="692696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86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132959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แบบแรงเหวี่ยงหนีศูนย์กลาง-อากาศถูกดูดในแนวขนานกับแนวการหมุนและออกในแนวตั้งฉากกับแนวการหมุน</a:t>
            </a:r>
          </a:p>
          <a:p>
            <a:endParaRPr lang="th-TH" dirty="0"/>
          </a:p>
        </p:txBody>
      </p:sp>
      <p:pic>
        <p:nvPicPr>
          <p:cNvPr id="4" name="Picture 8" descr="10-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761037" cy="3490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366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7488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971600" y="1628800"/>
            <a:ext cx="5572141" cy="233770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ชนิดของใบพัดแรงเหวี่ยงหนีศูนย์กลาง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ใบพัด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เทอร์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โบ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ใบพัด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เซอร์รอค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- ใบ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พัดเรเดียล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8" descr="10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7416824" cy="25202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366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2951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34506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28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วงจรการทำงานของมอเตอร์</a:t>
            </a:r>
            <a:r>
              <a:rPr lang="th-TH" sz="2800" b="1" u="sng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โบลว์เออร์</a:t>
            </a:r>
            <a:endParaRPr lang="th-TH" sz="2800" b="1" u="sng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Motor blower :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หน้าที่ดูดอากาศจากภายนอกหรือ อากาศที่หมุนเวียนภายในรถยนต์</a:t>
            </a:r>
          </a:p>
          <a:p>
            <a:pPr>
              <a:buFontTx/>
              <a:buChar char="-"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การทำงาน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กระแสไหลต่างกันเมื่อผ่านความต้านทานที่ค่าต่างกัน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แรงเคลื่อนไฟฟ้า  ไปยัง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Motor blower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เปลี่ยนแปลง =&gt; ความเร็วรอบของ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Blower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เปลี่ยน</a:t>
            </a:r>
          </a:p>
          <a:p>
            <a:endParaRPr lang="th-TH" dirty="0"/>
          </a:p>
        </p:txBody>
      </p:sp>
      <p:pic>
        <p:nvPicPr>
          <p:cNvPr id="4" name="Picture 8" descr="10-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55" y="3429000"/>
            <a:ext cx="4321175" cy="3227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366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2711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851920" y="1700808"/>
            <a:ext cx="5112568" cy="515719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Main relay :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เป็นตัวเชื่อมให้กระแสไฟจ่าย  เข้ายังวงจรไฟฟ้า และไม่มีผลกระทบต่อหน้าคอน</a:t>
            </a:r>
            <a:r>
              <a:rPr lang="th-TH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แท็กซ์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ของสวิตซ์จุดระเบิด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โครงสร้าง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ประกอบด้วยส่วนสำคัญ 2 ส่วน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1)ส่วนของขดลวด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2)หน้าคอน</a:t>
            </a:r>
            <a:r>
              <a:rPr lang="th-TH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แท็กซ์</a:t>
            </a:r>
            <a:endParaRPr lang="th-TH" sz="28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การทำงาน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กระแสไฟฟ้าไหลผ่านขดลวดของ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Relay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ดูดหน้าคอน</a:t>
            </a:r>
            <a:r>
              <a:rPr lang="th-TH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แท็กซ์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เข้ามาต่อกันกระแสไฟฟ้าจำนวนมากส่งไปยังวงจรไฟฟ้าของเครื่องปรับอากาศเมื่อปิดสวิตซ์จุดระเบิด(ดับเครื่องยนต์) =&gt; ไม่มีกระแสไฟเลี้ยงขดลวดของ </a:t>
            </a:r>
            <a:r>
              <a:rPr lang="en-US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Relay 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แรงดันสปริงดันหน้าคอ</a:t>
            </a:r>
            <a:r>
              <a:rPr lang="th-TH" sz="28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แท็กซ์</a:t>
            </a:r>
            <a:r>
              <a:rPr lang="th-TH" sz="28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แยกออก</a:t>
            </a:r>
          </a:p>
          <a:p>
            <a:endParaRPr lang="th-TH" dirty="0"/>
          </a:p>
        </p:txBody>
      </p:sp>
      <p:pic>
        <p:nvPicPr>
          <p:cNvPr id="4" name="Picture 8" descr="10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3" y="1628801"/>
            <a:ext cx="3745598" cy="48245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52366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4351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00291" y="1844825"/>
            <a:ext cx="4643709" cy="4625466"/>
          </a:xfrm>
        </p:spPr>
        <p:txBody>
          <a:bodyPr>
            <a:normAutofit fontScale="92500"/>
          </a:bodyPr>
          <a:lstStyle/>
          <a:p>
            <a:pPr marL="0" indent="0" algn="thaiDist">
              <a:buNone/>
            </a:pPr>
            <a:r>
              <a:rPr lang="en-US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Superheat switch </a:t>
            </a:r>
          </a:p>
          <a:p>
            <a:pPr algn="thaiDist">
              <a:buFont typeface="Wingdings" pitchFamily="2" charset="2"/>
              <a:buNone/>
            </a:pPr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อยู่ด้านความดันสูงของระบบ ทำหน้าที่</a:t>
            </a:r>
          </a:p>
          <a:p>
            <a:pPr algn="thaiDist">
              <a:buFont typeface="Wingdings" pitchFamily="2" charset="2"/>
              <a:buNone/>
            </a:pPr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ป้องกันคอมฯ ชำรุด กรณีสารทำ</a:t>
            </a: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</a:t>
            </a:r>
          </a:p>
          <a:p>
            <a:pPr algn="thaiDist">
              <a:buFont typeface="Wingdings" pitchFamily="2" charset="2"/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เย็นใน</a:t>
            </a:r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ระบบน้อย เพราะระบบรั่ว</a:t>
            </a:r>
          </a:p>
          <a:p>
            <a:pPr algn="thaiDist">
              <a:buFont typeface="Wingdings" pitchFamily="2" charset="2"/>
              <a:buNone/>
            </a:pPr>
            <a:endParaRPr lang="th-TH" sz="35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>
              <a:buFont typeface="Wingdings" pitchFamily="2" charset="2"/>
              <a:buNone/>
            </a:pPr>
            <a:r>
              <a:rPr lang="en-US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Superheat </a:t>
            </a:r>
            <a:r>
              <a:rPr lang="en-US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switch </a:t>
            </a:r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เปิดสวิตซ์ทางวงจรไฟฟ้า  </a:t>
            </a: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ต่อเข้า </a:t>
            </a:r>
            <a:r>
              <a:rPr lang="en-US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Magnetic clutch </a:t>
            </a:r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 ผ่าน </a:t>
            </a:r>
            <a:r>
              <a:rPr lang="en-US" sz="35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Thermalimiter</a:t>
            </a:r>
            <a:r>
              <a:rPr lang="th-TH" sz="35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5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เป็นตัวเชื่อม</a:t>
            </a:r>
          </a:p>
          <a:p>
            <a:endParaRPr lang="th-TH" dirty="0"/>
          </a:p>
        </p:txBody>
      </p:sp>
      <p:pic>
        <p:nvPicPr>
          <p:cNvPr id="4" name="Picture 9" descr="10-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7"/>
            <a:ext cx="3024187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10-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499571"/>
            <a:ext cx="4270375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052366" y="548680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6158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คลัตซ์ (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Clutch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มี 2 แบบ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1. แบบสนามแม่เหล็กอยู่กับที่ (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Stationary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field clutch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th-TH" sz="32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		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2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ส่วนประกอบ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ขดลวดสนามแม่เหล็กยึด				    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ติดกับคอมฯ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Rotor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ถูกยึดไว้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บนแกน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 		   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เพลา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ที่หมุนขับคอมฯ</a:t>
            </a:r>
          </a:p>
          <a:p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56342" y="332656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0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852936"/>
            <a:ext cx="4324756" cy="296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003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419475" y="549275"/>
            <a:ext cx="2519363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แผ่นแรงดัน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5" descr="DSCN968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28" y="1700808"/>
            <a:ext cx="5904656" cy="44281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96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635375" y="549275"/>
            <a:ext cx="18732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พูลเลย์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5" descr="DSCN968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99665" cy="4575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499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059113" y="549275"/>
            <a:ext cx="29527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ขดลวดสเตเตอร์</a:t>
            </a:r>
            <a:endParaRPr lang="th-TH" sz="3600">
              <a:latin typeface="Angsana New" pitchFamily="18" charset="-34"/>
            </a:endParaRPr>
          </a:p>
        </p:txBody>
      </p:sp>
      <p:pic>
        <p:nvPicPr>
          <p:cNvPr id="5" name="Picture 10" descr="DSCN969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03" y="1628800"/>
            <a:ext cx="6424170" cy="48184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1947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283968" y="2348880"/>
            <a:ext cx="7804389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000" b="1" u="sng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การทำงาน</a:t>
            </a:r>
            <a:r>
              <a:rPr lang="th-TH" sz="3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เมื่อเปิดสวิตซ์ป้อน					กระแสไฟฟ้าเข้า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ขดลวด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สนามแม่เหล็ก				ไฟฟ้า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เหนี่ยวนำ</a:t>
            </a: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Rotor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เข้ามา =&gt; 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				แกนเพลา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คอมฯหมุน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เมื่อปิด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สวิตซ์หน้า				คอน</a:t>
            </a:r>
            <a:r>
              <a:rPr lang="th-TH" sz="30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แท็กซ์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ไม่สัมผัส =&gt; 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กระแสไฟฟ้าถูก				ตัด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อำนาจการเหนี่ยวนำ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ของ					สนามแม่เหล็ก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หมด =&gt; </a:t>
            </a:r>
            <a:r>
              <a:rPr lang="en-US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Rotor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แยกออก 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				 </a:t>
            </a:r>
            <a:r>
              <a:rPr lang="th-TH" sz="3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=&gt; เครื่องยนต์หมุนฟรี =&gt; คอมฯหยุด				การ</a:t>
            </a:r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ทำงาน</a:t>
            </a:r>
            <a:endParaRPr lang="th-TH" sz="3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endParaRPr lang="th-TH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99541" y="723318"/>
            <a:ext cx="4895850" cy="7207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ระบบไฟฟ้า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เครื่องปรับอากาศรถยนต์</a:t>
            </a:r>
            <a:endParaRPr lang="th-TH" sz="3600" dirty="0">
              <a:latin typeface="Angsana New" pitchFamily="18" charset="-34"/>
            </a:endParaRPr>
          </a:p>
        </p:txBody>
      </p:sp>
      <p:pic>
        <p:nvPicPr>
          <p:cNvPr id="5" name="Picture 8" descr="10-05-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00685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79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189</TotalTime>
  <Words>1067</Words>
  <Application>Microsoft Office PowerPoint</Application>
  <PresentationFormat>นำเสนอทางหน้าจอ (4:3)</PresentationFormat>
  <Paragraphs>149</Paragraphs>
  <Slides>46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รูปคลื่น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AUT-TT</dc:creator>
  <cp:lastModifiedBy>HP</cp:lastModifiedBy>
  <cp:revision>24</cp:revision>
  <dcterms:created xsi:type="dcterms:W3CDTF">2012-12-24T15:24:06Z</dcterms:created>
  <dcterms:modified xsi:type="dcterms:W3CDTF">2022-01-23T16:03:24Z</dcterms:modified>
</cp:coreProperties>
</file>