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83AA6-DBDA-4C31-A5A0-B274A6F0F5F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8807D-EB28-457E-812C-B184200B6BB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231080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1D9505-F19B-4C61-9AA3-08B1A4157AE9}" type="slidenum">
              <a:rPr lang="en-US"/>
              <a:pPr/>
              <a:t>2</a:t>
            </a:fld>
            <a:endParaRPr lang="th-TH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AB9C9-4896-4CC8-9148-CE862D73C98B}" type="slidenum">
              <a:rPr lang="en-US"/>
              <a:pPr/>
              <a:t>11</a:t>
            </a:fld>
            <a:endParaRPr lang="th-TH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E6E83-7A88-4449-B631-242BC47332FC}" type="slidenum">
              <a:rPr lang="en-US"/>
              <a:pPr/>
              <a:t>12</a:t>
            </a:fld>
            <a:endParaRPr lang="th-TH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981CEC-9DB4-46FF-AD5B-0840AA9985C9}" type="slidenum">
              <a:rPr lang="en-US"/>
              <a:pPr/>
              <a:t>13</a:t>
            </a:fld>
            <a:endParaRPr lang="th-TH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1E3683-2672-4654-B2E5-A95301795A2D}" type="slidenum">
              <a:rPr lang="en-US"/>
              <a:pPr/>
              <a:t>14</a:t>
            </a:fld>
            <a:endParaRPr lang="th-TH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1341D-11FC-4098-9028-E7686776F118}" type="slidenum">
              <a:rPr lang="en-US"/>
              <a:pPr/>
              <a:t>15</a:t>
            </a:fld>
            <a:endParaRPr lang="th-TH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8422C4-6F75-4FF0-B5B3-028EE81550F3}" type="slidenum">
              <a:rPr lang="en-US"/>
              <a:pPr/>
              <a:t>16</a:t>
            </a:fld>
            <a:endParaRPr lang="th-TH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44430-F1D8-4317-A858-2AD8D25E4BC0}" type="slidenum">
              <a:rPr lang="en-US"/>
              <a:pPr/>
              <a:t>17</a:t>
            </a:fld>
            <a:endParaRPr lang="th-TH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847303-B378-4EFF-A489-76C91DFBEF11}" type="slidenum">
              <a:rPr lang="en-US"/>
              <a:pPr/>
              <a:t>18</a:t>
            </a:fld>
            <a:endParaRPr lang="th-TH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D8806-37B0-4E3F-B627-4E7E75664D2E}" type="slidenum">
              <a:rPr lang="en-US"/>
              <a:pPr/>
              <a:t>19</a:t>
            </a:fld>
            <a:endParaRPr lang="th-TH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84308C-EBBF-4130-AE47-EB6C5B84C5C8}" type="slidenum">
              <a:rPr lang="en-US"/>
              <a:pPr/>
              <a:t>20</a:t>
            </a:fld>
            <a:endParaRPr lang="th-TH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CE30D5-3635-4039-8AA0-71A1168418D3}" type="slidenum">
              <a:rPr lang="en-US"/>
              <a:pPr/>
              <a:t>3</a:t>
            </a:fld>
            <a:endParaRPr lang="th-TH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D17072-A4D0-4A47-8E4F-3DF5798471DE}" type="slidenum">
              <a:rPr lang="en-US"/>
              <a:pPr/>
              <a:t>21</a:t>
            </a:fld>
            <a:endParaRPr lang="th-TH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CF3C4-E324-4BF8-9F47-23E88C04653B}" type="slidenum">
              <a:rPr lang="en-US"/>
              <a:pPr/>
              <a:t>22</a:t>
            </a:fld>
            <a:endParaRPr lang="th-TH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15D35A-CAAC-41E9-8CA1-4BFC3C04764E}" type="slidenum">
              <a:rPr lang="en-US"/>
              <a:pPr/>
              <a:t>4</a:t>
            </a:fld>
            <a:endParaRPr lang="th-TH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FFD47C-E8DC-4119-91D7-23F7B9194F5C}" type="slidenum">
              <a:rPr lang="en-US"/>
              <a:pPr/>
              <a:t>5</a:t>
            </a:fld>
            <a:endParaRPr lang="th-TH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A5D41-58B2-42C8-B1AB-4E578A63F164}" type="slidenum">
              <a:rPr lang="en-US"/>
              <a:pPr/>
              <a:t>6</a:t>
            </a:fld>
            <a:endParaRPr lang="th-TH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33967-6C60-496F-8222-70AE4D91B1F2}" type="slidenum">
              <a:rPr lang="en-US"/>
              <a:pPr/>
              <a:t>7</a:t>
            </a:fld>
            <a:endParaRPr lang="th-TH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D516D2-1F8F-4AEC-A61F-EE717F95908B}" type="slidenum">
              <a:rPr lang="en-US"/>
              <a:pPr/>
              <a:t>8</a:t>
            </a:fld>
            <a:endParaRPr lang="th-TH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D5A2D4-73EE-401B-B91B-F5CBCF1D7CC8}" type="slidenum">
              <a:rPr lang="en-US"/>
              <a:pPr/>
              <a:t>9</a:t>
            </a:fld>
            <a:endParaRPr lang="th-TH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FCAA6F-92DB-4ED6-9903-FFDA7D6B61A4}" type="slidenum">
              <a:rPr lang="en-US"/>
              <a:pPr/>
              <a:t>10</a:t>
            </a:fld>
            <a:endParaRPr lang="th-TH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9B75DF9-7AA0-4EA5-9D72-B946C2019052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117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แทน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แทน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แทนเนื้อหา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ตัวแทน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แทน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18" name="ตัวแทน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D1CAE7-0E98-480C-8C6B-B1E5A3A0F0D1}" type="datetimeFigureOut">
              <a:rPr lang="th-TH" smtClean="0"/>
              <a:pPr/>
              <a:t>09/02/58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E1488E3-25B1-4BB1-91E0-2FCD9B4E107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ำดับงาน: หลายเอกสาร 3"/>
          <p:cNvSpPr/>
          <p:nvPr/>
        </p:nvSpPr>
        <p:spPr>
          <a:xfrm>
            <a:off x="179512" y="908720"/>
            <a:ext cx="8856984" cy="3888432"/>
          </a:xfrm>
          <a:prstGeom prst="flowChartMultidocumen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การตรวจแก้ไขระบบเครื่องปรับอากาศรถยนต์</a:t>
            </a:r>
          </a:p>
        </p:txBody>
      </p:sp>
    </p:spTree>
    <p:extLst>
      <p:ext uri="{BB962C8B-B14F-4D97-AF65-F5344CB8AC3E}">
        <p14:creationId xmlns:p14="http://schemas.microsoft.com/office/powerpoint/2010/main" xmlns="" val="3051029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9" name="AutoShape 7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33480" name="Text Box 8"/>
          <p:cNvSpPr txBox="1">
            <a:spLocks noChangeArrowheads="1"/>
          </p:cNvSpPr>
          <p:nvPr/>
        </p:nvSpPr>
        <p:spPr bwMode="auto">
          <a:xfrm>
            <a:off x="1239838" y="1268413"/>
            <a:ext cx="28273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h-TH" sz="3200" b="1">
                <a:solidFill>
                  <a:schemeClr val="folHlink"/>
                </a:solidFill>
                <a:latin typeface="Angsana New" pitchFamily="18" charset="-34"/>
              </a:rPr>
              <a:t>ระบบมีความเย็นน้อย</a:t>
            </a:r>
          </a:p>
        </p:txBody>
      </p:sp>
      <p:sp>
        <p:nvSpPr>
          <p:cNvPr id="233481" name="Text Box 9"/>
          <p:cNvSpPr txBox="1">
            <a:spLocks noChangeArrowheads="1"/>
          </p:cNvSpPr>
          <p:nvPr/>
        </p:nvSpPr>
        <p:spPr bwMode="auto">
          <a:xfrm>
            <a:off x="3563938" y="1685925"/>
            <a:ext cx="3384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ก. สาเหตุทางไฟฟ้า</a:t>
            </a:r>
          </a:p>
        </p:txBody>
      </p:sp>
      <p:graphicFrame>
        <p:nvGraphicFramePr>
          <p:cNvPr id="233534" name="Rectangle 6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1524249521"/>
              </p:ext>
            </p:extLst>
          </p:nvPr>
        </p:nvGraphicFramePr>
        <p:xfrm>
          <a:off x="395288" y="2681288"/>
          <a:ext cx="8435975" cy="1972883"/>
        </p:xfrm>
        <a:graphic>
          <a:graphicData uri="http://schemas.openxmlformats.org/drawingml/2006/table">
            <a:tbl>
              <a:tblPr/>
              <a:tblGrid>
                <a:gridCol w="2813050"/>
                <a:gridCol w="2809875"/>
                <a:gridCol w="281305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45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มอเตอร์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โบลว์เออร์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หมุนช้าผิดปกติ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ลมส่งออกมาน้อย อาจมีเสียงดังที่มอเตอร์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ถอดมอเตอร์ออกซ่อมหรือเปลี่ยน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989225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5" name="AutoShape 9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34506" name="Text Box 10"/>
          <p:cNvSpPr txBox="1">
            <a:spLocks noChangeArrowheads="1"/>
          </p:cNvSpPr>
          <p:nvPr/>
        </p:nvSpPr>
        <p:spPr bwMode="auto">
          <a:xfrm>
            <a:off x="3563938" y="1412875"/>
            <a:ext cx="3384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ข. สาเหตุทางกล</a:t>
            </a:r>
          </a:p>
        </p:txBody>
      </p:sp>
      <p:graphicFrame>
        <p:nvGraphicFramePr>
          <p:cNvPr id="234540" name="Rectangle 4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529948835"/>
              </p:ext>
            </p:extLst>
          </p:nvPr>
        </p:nvGraphicFramePr>
        <p:xfrm>
          <a:off x="107950" y="2546350"/>
          <a:ext cx="8893175" cy="3908045"/>
        </p:xfrm>
        <a:graphic>
          <a:graphicData uri="http://schemas.openxmlformats.org/drawingml/2006/table">
            <a:tbl>
              <a:tblPr/>
              <a:tblGrid>
                <a:gridCol w="2963863"/>
                <a:gridCol w="2965450"/>
                <a:gridCol w="2963862"/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38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ลื่น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มีอะไรอุดขวางทางลม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ฟิลเตอร์กรองอากาศอุดตัน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ช่องรับอากาศจากนอกรถเปิด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ระบายความร้อนไม่ออกเพราะคอมเดน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เซอร์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ครีบอุดตัน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อีวา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พอเรเตอร์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อุดตัน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มองเห็น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โบล์วเออร์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รอบสูงสุดแต่ลมน้อย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ลมส่งของอากาศน้อย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ขณะรถวิ่งเร็ว ความเย็นน้อย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ไม่ค่อยเย็น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High side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อ่านได้สูงเกินเกณฑ์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ครีบของอีวา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พอเรเตอร์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อุดตันด้วยฝุ่น เศษผ้า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ถอดคลัตซ์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เปลี่ยน/ซ่อม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ตรวจสอบสิ่งตกค้าง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ถอดฟิลเตอร์ออกล้าง/เปลี่ยน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ปิดช่องรับอากาศ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ทำความสะอาดหม้อน้ำรถและแผงคอนเดนเซอร์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ทำความสะอาดโดยใช้อากาศเป่า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463659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6" name="AutoShape 6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35527" name="Text Box 7"/>
          <p:cNvSpPr txBox="1">
            <a:spLocks noChangeArrowheads="1"/>
          </p:cNvSpPr>
          <p:nvPr/>
        </p:nvSpPr>
        <p:spPr bwMode="auto">
          <a:xfrm>
            <a:off x="3419475" y="1196975"/>
            <a:ext cx="3384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ค. สาเหตุจากสารความเย็น</a:t>
            </a:r>
          </a:p>
        </p:txBody>
      </p:sp>
      <p:graphicFrame>
        <p:nvGraphicFramePr>
          <p:cNvPr id="235578" name="Rectangle 5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1617387515"/>
              </p:ext>
            </p:extLst>
          </p:nvPr>
        </p:nvGraphicFramePr>
        <p:xfrm>
          <a:off x="287338" y="1700213"/>
          <a:ext cx="8532812" cy="5066412"/>
        </p:xfrm>
        <a:graphic>
          <a:graphicData uri="http://schemas.openxmlformats.org/drawingml/2006/table">
            <a:tbl>
              <a:tblPr/>
              <a:tblGrid>
                <a:gridCol w="2843212"/>
                <a:gridCol w="2846388"/>
                <a:gridCol w="2843212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2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สารความเย็นมีน้อย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อุดตันที่</a:t>
                      </a:r>
                      <a:r>
                        <a:rPr kumimoji="0" lang="th-TH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เอ็กซ์แพนชั่น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วาล์ว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สารความเย็นที่ปลายกระเปาะ</a:t>
                      </a:r>
                      <a:r>
                        <a:rPr kumimoji="0" lang="th-TH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เอ็กซ์แพนชั่น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วาล์วแตก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อุดตันที่รี</a:t>
                      </a:r>
                      <a:r>
                        <a:rPr kumimoji="0" lang="th-TH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ซีฟเวอร์ดรายเออร์</a:t>
                      </a: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มีความชื้นอยู่ในระบบ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มีอากาศในระบบ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7. </a:t>
                      </a:r>
                      <a:r>
                        <a:rPr kumimoji="0" lang="th-TH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เทอร์โมส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ตัดชำรุดหรือตั้งไม่ดี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มีฟองอากาศที่กระจกมอง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High Side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มีค่าต่ำ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High Side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ปกติหรือสูงเกิน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Low Side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ต่ำกว่าเกณฑ์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High Side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สูงกว่าเกณฑ์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Low Side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ต่ำกว่าเกณฑ์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High Side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สูงกว่าเกณฑ์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Low Side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ต่ำกว่าเกณฑ์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High Side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สูงเกิน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High Side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สูงเกินมีฟองอากาศ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7.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Low Side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ยังสูงขณะที่</a:t>
                      </a:r>
                      <a:r>
                        <a:rPr kumimoji="0" lang="th-TH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ตัดต่อ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ชาร์จสารความเย็น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ดูดเก็บสารความเย็นออก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ถอดตะแกรงออกล้าง/เปลี่ยน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ดูดเก็บสารความเย็นออกและเปลี่ยน</a:t>
                      </a:r>
                      <a:r>
                        <a:rPr kumimoji="0" lang="th-TH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เอ็กซ์แพนชั่น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วาล์ว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ดูดเก็บสารความเย็นออกและเปลี่ยน    รี</a:t>
                      </a:r>
                      <a:r>
                        <a:rPr kumimoji="0" lang="th-TH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ซีฟเวอร์ดรายเออร์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ดูดเก็บสารความเย็น ทำ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VAC 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เปลี่ยน  รี</a:t>
                      </a:r>
                      <a:r>
                        <a:rPr kumimoji="0" lang="th-TH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ซีฟเวอร์ดรายเออร์</a:t>
                      </a:r>
                      <a:endParaRPr kumimoji="0" lang="th-TH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7. ปรับตั้ง</a:t>
                      </a:r>
                      <a:r>
                        <a:rPr kumimoji="0" lang="th-TH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เทอร์โมส</a:t>
                      </a:r>
                      <a:r>
                        <a:rPr kumimoji="0" lang="th-TH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ตัดใหม่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691693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53" name="AutoShape 9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36554" name="Text Box 10"/>
          <p:cNvSpPr txBox="1">
            <a:spLocks noChangeArrowheads="1"/>
          </p:cNvSpPr>
          <p:nvPr/>
        </p:nvSpPr>
        <p:spPr bwMode="auto">
          <a:xfrm>
            <a:off x="539750" y="1336675"/>
            <a:ext cx="4411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h-TH" sz="3200" b="1">
                <a:solidFill>
                  <a:schemeClr val="folHlink"/>
                </a:solidFill>
                <a:latin typeface="Angsana New" pitchFamily="18" charset="-34"/>
              </a:rPr>
              <a:t>ระบบมีความเย็นไม่สม่ำเสมอ</a:t>
            </a:r>
          </a:p>
        </p:txBody>
      </p:sp>
      <p:sp>
        <p:nvSpPr>
          <p:cNvPr id="236555" name="Text Box 11"/>
          <p:cNvSpPr txBox="1">
            <a:spLocks noChangeArrowheads="1"/>
          </p:cNvSpPr>
          <p:nvPr/>
        </p:nvSpPr>
        <p:spPr bwMode="auto">
          <a:xfrm>
            <a:off x="3563938" y="1830388"/>
            <a:ext cx="3384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ก. สาเหตุทางไฟฟ้า</a:t>
            </a:r>
          </a:p>
        </p:txBody>
      </p:sp>
      <p:graphicFrame>
        <p:nvGraphicFramePr>
          <p:cNvPr id="236596" name="Rectangle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37596009"/>
              </p:ext>
            </p:extLst>
          </p:nvPr>
        </p:nvGraphicFramePr>
        <p:xfrm>
          <a:off x="395288" y="2701925"/>
          <a:ext cx="8397875" cy="3747708"/>
        </p:xfrm>
        <a:graphic>
          <a:graphicData uri="http://schemas.openxmlformats.org/drawingml/2006/table">
            <a:tbl>
              <a:tblPr/>
              <a:tblGrid>
                <a:gridCol w="2797175"/>
                <a:gridCol w="2803525"/>
                <a:gridCol w="2797175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27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ตัว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เซอร์กิต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เบรก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เกอร์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ไม่ทำงานหรือสวิตซ์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โบลว์เออร์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หรือตัวมอเตอร์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โบลว์เออร์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ไม่ทำงาน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วงจรไฟฟ้าขาดตอน สายกราวด์ไม่แน่น หรือสายต่อเข้า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แม็กเนติกคลัตซ์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หลุดหลวม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อุปกรณ์ทางไฟฟ้าทำงานไม่สม่ำเสมอ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แม็กเนติกคลัตซ์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จับตัวไม่ดี ขณะที่ระบบทำงาน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ถอดอุปกรณ์ที่ชำรุดออกซ่อมหรือเปลี่ยน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ตรวจขั้วสายเข้า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แม็กเนติก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หรือถอด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แม็กเนติกคลัตซ์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ออกเพื่อซ่อมหรือเปลี่ยนใหม่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31673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AutoShape 2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3563938" y="1685925"/>
            <a:ext cx="3384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ข. สาเหตุทางกล</a:t>
            </a:r>
          </a:p>
        </p:txBody>
      </p:sp>
      <p:graphicFrame>
        <p:nvGraphicFramePr>
          <p:cNvPr id="248866" name="Rectangle 3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505578250"/>
              </p:ext>
            </p:extLst>
          </p:nvPr>
        </p:nvGraphicFramePr>
        <p:xfrm>
          <a:off x="395288" y="2636838"/>
          <a:ext cx="8424862" cy="3046033"/>
        </p:xfrm>
        <a:graphic>
          <a:graphicData uri="http://schemas.openxmlformats.org/drawingml/2006/table">
            <a:tbl>
              <a:tblPr/>
              <a:tblGrid>
                <a:gridCol w="2806700"/>
                <a:gridCol w="2811462"/>
                <a:gridCol w="280670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25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ลื่น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ตรวจดูด้วยตา เดินระบบแล้วดูเก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จทาง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ด้านความดันสูงว่านานเท่าไร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จึงเริ่มจะลื่นซึ่งอาจจะมีเสียงหรือไม่มีเสียงดังก็ได้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ถ้าคลัตซ์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ลื่นเมื่อความดันสูงขึ้น แสดงว่า จะต้อง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ถอดคลัตซ์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ออกซ่อม หรือปรับตั้งช่วงความห่างเสียใหม่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966991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AutoShape 2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49860" name="Text Box 4"/>
          <p:cNvSpPr txBox="1">
            <a:spLocks noChangeArrowheads="1"/>
          </p:cNvSpPr>
          <p:nvPr/>
        </p:nvSpPr>
        <p:spPr bwMode="auto">
          <a:xfrm>
            <a:off x="3492500" y="1341438"/>
            <a:ext cx="3384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ค. สาเหตุจากสารความเย็น</a:t>
            </a:r>
          </a:p>
        </p:txBody>
      </p:sp>
      <p:graphicFrame>
        <p:nvGraphicFramePr>
          <p:cNvPr id="249893" name="Rectangle 3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1199363055"/>
              </p:ext>
            </p:extLst>
          </p:nvPr>
        </p:nvGraphicFramePr>
        <p:xfrm>
          <a:off x="323850" y="1905000"/>
          <a:ext cx="8569325" cy="4352925"/>
        </p:xfrm>
        <a:graphic>
          <a:graphicData uri="http://schemas.openxmlformats.org/drawingml/2006/table">
            <a:tbl>
              <a:tblPr/>
              <a:tblGrid>
                <a:gridCol w="2855913"/>
                <a:gridCol w="2857500"/>
                <a:gridCol w="2855912"/>
              </a:tblGrid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75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ระบบมีน้ำแข็งจับอาจเป็นเพราะในระบบมีความชื้นหรือตั้งซูเปอร์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ฮีต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ที่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เอ็กซ์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เพรส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ชั่น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วาล์วไม่ถูกต้องหรือตั้ง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เทอร์โมส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ตัดอยู่ในตำแหน่งเย็นจัดเกินไป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เทอร์โมส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ตัดไม่ทำงาน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ระบบมีน้ำแข็งจับไม่สม่ำเสมอ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ค่าความดันเก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จด้าน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ความดันต่ำ อาจต่ำเกินเกณฑ์หรือสูงเกินเกณฑ์ การปรับตั้ง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เทอร์โมส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ตัดอาจไม่ถูกต้อง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ถอดเปลี่ยน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เอ็กซ์แพนชั่น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วาล์ว ถอดเปลี่ยนรี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ซีฟเวอร์ดรายเออร์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ถ้าพบว่าในระบบมีความชื้น ให้ปรับตั้ง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เทอร์โมส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ตัดใหม่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2.ถอดเปลี่ยน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เทอร์โมส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ตัด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239266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AutoShape 2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50884" name="Text Box 4"/>
          <p:cNvSpPr txBox="1">
            <a:spLocks noChangeArrowheads="1"/>
          </p:cNvSpPr>
          <p:nvPr/>
        </p:nvSpPr>
        <p:spPr bwMode="auto">
          <a:xfrm>
            <a:off x="539750" y="1336675"/>
            <a:ext cx="4411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h-TH" sz="3200" b="1">
                <a:solidFill>
                  <a:schemeClr val="folHlink"/>
                </a:solidFill>
                <a:latin typeface="Angsana New" pitchFamily="18" charset="-34"/>
              </a:rPr>
              <a:t>ระบบมีเสียงดังผิดปกติ</a:t>
            </a:r>
          </a:p>
        </p:txBody>
      </p:sp>
      <p:sp>
        <p:nvSpPr>
          <p:cNvPr id="250885" name="Text Box 5"/>
          <p:cNvSpPr txBox="1">
            <a:spLocks noChangeArrowheads="1"/>
          </p:cNvSpPr>
          <p:nvPr/>
        </p:nvSpPr>
        <p:spPr bwMode="auto">
          <a:xfrm>
            <a:off x="3563938" y="1773238"/>
            <a:ext cx="3384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ก. สาเหตุทางไฟฟ้า</a:t>
            </a:r>
          </a:p>
        </p:txBody>
      </p:sp>
      <p:graphicFrame>
        <p:nvGraphicFramePr>
          <p:cNvPr id="250916" name="Rectangle 3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1926182425"/>
              </p:ext>
            </p:extLst>
          </p:nvPr>
        </p:nvGraphicFramePr>
        <p:xfrm>
          <a:off x="684213" y="2636838"/>
          <a:ext cx="7715250" cy="3025395"/>
        </p:xfrm>
        <a:graphic>
          <a:graphicData uri="http://schemas.openxmlformats.org/drawingml/2006/table">
            <a:tbl>
              <a:tblPr/>
              <a:tblGrid>
                <a:gridCol w="2571750"/>
                <a:gridCol w="2571750"/>
                <a:gridCol w="257175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เดินสายไฟไม่ถูกต้อง หรือการต่อสายไฟเข้า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แม็กเนติกคลัตซ์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ไม่ถูกต้อง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ตรวจดูด้วยตาเปล่า ดูการสั่นของ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แม็กเนติกคลัตซ์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ถอดเปลี่ยนหรือซ่อมส่วนที่จำเป็น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92752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AutoShape 2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51908" name="Text Box 4"/>
          <p:cNvSpPr txBox="1">
            <a:spLocks noChangeArrowheads="1"/>
          </p:cNvSpPr>
          <p:nvPr/>
        </p:nvSpPr>
        <p:spPr bwMode="auto">
          <a:xfrm>
            <a:off x="3563938" y="1196975"/>
            <a:ext cx="3384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ข. สาเหตุทางกล</a:t>
            </a:r>
          </a:p>
        </p:txBody>
      </p:sp>
      <p:graphicFrame>
        <p:nvGraphicFramePr>
          <p:cNvPr id="251963" name="Rectangle 5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4215195172"/>
              </p:ext>
            </p:extLst>
          </p:nvPr>
        </p:nvGraphicFramePr>
        <p:xfrm>
          <a:off x="250825" y="1685925"/>
          <a:ext cx="8686800" cy="5064000"/>
        </p:xfrm>
        <a:graphic>
          <a:graphicData uri="http://schemas.openxmlformats.org/drawingml/2006/table">
            <a:tbl>
              <a:tblPr/>
              <a:tblGrid>
                <a:gridCol w="2808288"/>
                <a:gridCol w="2984500"/>
                <a:gridCol w="2894012"/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4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ใช้สายพานผิดขนาดหรือหย่อน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เสียงดังที่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เสียงดังที่คอมเพรสเซอร์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ตัวยึดอุปกรณ์ของระบบต่างๆหลุดหลวม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น้ำมันคอมเพรสเซอร์น้อย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เสียงดังที่พัดลม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โบลว์เออร์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7. เกิดขัดข้องที่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พูลเลย์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และแบ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ริ่ง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สายพานลื่นและมีเสียงดัง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อาจลื่นหรือไม่ลื่นก็ได้แต่มีเสียงดังขณะทำงาน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นอตยึดคอมเพรสเซอร์อาจหลุดหลวม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อุปกรณ์ต่างๆ สั่นและมีเสียงดังขณะที่ระบบทำงาน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คอมเพรสเซอร์เกิดเสียงดังขณะทำงาน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มอเตอร์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โบลว์เออร์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เกิดเสียงดังขณะทำงาน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7. เกิดเสียงดังผิดปกติขณะระบบทำงาน ขณะทดลองหมุนด้วยมือ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พูลเลย์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จะฝืด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ตั้งสายพานให้ตึงตามกำหนดหรือเปลี่ยนใหม่ให้ได้ตามขนาด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ถอดคลัตซ์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ออกซ่อมหรือเปลี่ยน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ขันนอตยึดคอมเพรสเซอร์ให้แน่น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ตรวจสอบและใส่ตัวจับยึดต่างๆของระบบที่หลุดหายให้ครบ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เติมน้ำมันคอมเพรสเซอร์ให้ได้ตามกำหนด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ถอดมอเตอร์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โบลว์เออร์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ออกซ่อมหรือเปลี่ยนถ้าจำเป็น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7. ถอดแบ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ริ่ง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และตรวจดู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พูลเลย์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แล้วซ่อมหรือเปลี่ยนใหม่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692554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AutoShape 2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3203575" y="1268413"/>
            <a:ext cx="3384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ค. สาเหตุจากสารความเย็น</a:t>
            </a:r>
          </a:p>
        </p:txBody>
      </p:sp>
      <p:graphicFrame>
        <p:nvGraphicFramePr>
          <p:cNvPr id="253003" name="Rectangle 7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73453183"/>
              </p:ext>
            </p:extLst>
          </p:nvPr>
        </p:nvGraphicFramePr>
        <p:xfrm>
          <a:off x="141288" y="1700213"/>
          <a:ext cx="8856662" cy="4849115"/>
        </p:xfrm>
        <a:graphic>
          <a:graphicData uri="http://schemas.openxmlformats.org/drawingml/2006/table">
            <a:tbl>
              <a:tblPr/>
              <a:tblGrid>
                <a:gridCol w="2951162"/>
                <a:gridCol w="2954338"/>
                <a:gridCol w="2951162"/>
              </a:tblGrid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8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ชาร์จสารความเย็นเข้าระบบมากเกินเกณฑ์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ชาร์จสารความเย็นเข้าระบบน้อยเกินเกณฑ์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มีความชื้นในระบบ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ปิดวาล์วบริการด้านความดันสูงไว้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เกิดเสียงดังเนื่องจากการสั่นที่ท่อด้านความดันสูง มีเสียงดังในคอมเพรสเซอร์ ค่าความดันด้านความดันสูงและด้านความดันต่ำ-สูงเกินเกณฑ์ทั้งคู่ เห็นฟองอากาศที่กระจกมองสารความเย็น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เกิดเสียงดังจากการฉีดสารความเย็นที่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เอ็กซ์แพนชั่น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วาล์ว เห็นฟองอากาศที่กระจกมองสารความเย็น ค่าความดัน  เก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จด้าน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ความดันสูง-ต่ำเกินเกณฑ์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เกิดเสียงดังที่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เอ็กซ์แพนชั่น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วาล์ว ค่าความดันด้านความดันต่ำ-ต่ำเกินเกณฑ์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4.คอมเพรสเซอร์เกิดเสียงดังผิดปกติ   เก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จด้าน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ความดันสูงอ่านได้ค่าปกติ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1.ดูดเก็บสารความเย็นออกจากระบบจนกว่าค่าความดันเก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จของ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ระบบจะอยู่ตามเกณฑ์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ตรวจหาที่รั่วของระบบ ชาร์จสารความเย็นเพิ่มเข้าในระบบ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ถอดเปลี่ยนรี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ซีฟเวอร์ดรายเออร์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ดูดเก็บสารความเย็นในระบบ ทำสุญญากาศและชาร์จสารความเย็นเข้าในระบบ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เปิดวาล์วบริการทันที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49501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AutoShape 2"/>
          <p:cNvSpPr>
            <a:spLocks noChangeArrowheads="1"/>
          </p:cNvSpPr>
          <p:nvPr/>
        </p:nvSpPr>
        <p:spPr bwMode="auto">
          <a:xfrm>
            <a:off x="1368425" y="208829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67312" name="Text Box 48"/>
          <p:cNvSpPr txBox="1">
            <a:spLocks noChangeArrowheads="1"/>
          </p:cNvSpPr>
          <p:nvPr/>
        </p:nvSpPr>
        <p:spPr bwMode="auto">
          <a:xfrm>
            <a:off x="2919413" y="6469033"/>
            <a:ext cx="2656496" cy="40011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000" b="1" dirty="0">
                <a:latin typeface="Angsana New" pitchFamily="18" charset="-34"/>
              </a:rPr>
              <a:t>แรงดันทั้งด้านสูงและต่ำ-ต่ำมากเกินไป</a:t>
            </a:r>
          </a:p>
        </p:txBody>
      </p:sp>
      <p:sp>
        <p:nvSpPr>
          <p:cNvPr id="267314" name="Text Box 50"/>
          <p:cNvSpPr txBox="1">
            <a:spLocks noChangeArrowheads="1"/>
          </p:cNvSpPr>
          <p:nvPr/>
        </p:nvSpPr>
        <p:spPr bwMode="auto">
          <a:xfrm>
            <a:off x="5936271" y="6407478"/>
            <a:ext cx="2063385" cy="52322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b="1" dirty="0">
                <a:latin typeface="Angsana New" pitchFamily="18" charset="-34"/>
              </a:rPr>
              <a:t>-</a:t>
            </a:r>
            <a:r>
              <a:rPr lang="th-TH" sz="2000" b="1" dirty="0">
                <a:latin typeface="Angsana New" pitchFamily="18" charset="-34"/>
              </a:rPr>
              <a:t>สารทำความเย็นไม่เพียงพอ</a:t>
            </a:r>
          </a:p>
        </p:txBody>
      </p:sp>
      <p:sp>
        <p:nvSpPr>
          <p:cNvPr id="267319" name="Text Box 55"/>
          <p:cNvSpPr txBox="1">
            <a:spLocks noChangeArrowheads="1"/>
          </p:cNvSpPr>
          <p:nvPr/>
        </p:nvSpPr>
        <p:spPr bwMode="auto">
          <a:xfrm>
            <a:off x="5912785" y="4613275"/>
            <a:ext cx="2559050" cy="1323975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1600" b="1" dirty="0">
                <a:latin typeface="Angsana New" pitchFamily="18" charset="-34"/>
              </a:rPr>
              <a:t>-สารทำความเย็นไม่เพียงพอ</a:t>
            </a:r>
          </a:p>
          <a:p>
            <a:r>
              <a:rPr lang="th-TH" sz="1600" b="1" dirty="0">
                <a:latin typeface="Angsana New" pitchFamily="18" charset="-34"/>
              </a:rPr>
              <a:t>-ท่อกระเปาะของ</a:t>
            </a:r>
            <a:r>
              <a:rPr lang="th-TH" sz="1600" b="1" dirty="0" err="1">
                <a:latin typeface="Angsana New" pitchFamily="18" charset="-34"/>
              </a:rPr>
              <a:t>เอ็กซ์</a:t>
            </a:r>
            <a:r>
              <a:rPr lang="th-TH" sz="1600" b="1" dirty="0">
                <a:latin typeface="Angsana New" pitchFamily="18" charset="-34"/>
              </a:rPr>
              <a:t>แพนชันวาล์วมีการรั่ว</a:t>
            </a:r>
          </a:p>
          <a:p>
            <a:r>
              <a:rPr lang="th-TH" sz="1600" b="1" dirty="0">
                <a:latin typeface="Angsana New" pitchFamily="18" charset="-34"/>
              </a:rPr>
              <a:t>-มีน้ำแข็งเกาะที่อีวา</a:t>
            </a:r>
            <a:r>
              <a:rPr lang="th-TH" sz="1600" b="1" dirty="0" err="1">
                <a:latin typeface="Angsana New" pitchFamily="18" charset="-34"/>
              </a:rPr>
              <a:t>พอเรเตอร์</a:t>
            </a:r>
            <a:endParaRPr lang="th-TH" sz="1600" b="1" dirty="0">
              <a:latin typeface="Angsana New" pitchFamily="18" charset="-34"/>
            </a:endParaRPr>
          </a:p>
          <a:p>
            <a:r>
              <a:rPr lang="th-TH" sz="1600" b="1" dirty="0">
                <a:latin typeface="Angsana New" pitchFamily="18" charset="-34"/>
              </a:rPr>
              <a:t>-ท่อแรงดันต่ำบกพร่อง</a:t>
            </a:r>
          </a:p>
          <a:p>
            <a:r>
              <a:rPr lang="th-TH" sz="1600" b="1" dirty="0">
                <a:latin typeface="Angsana New" pitchFamily="18" charset="-34"/>
              </a:rPr>
              <a:t>-</a:t>
            </a:r>
            <a:r>
              <a:rPr lang="th-TH" sz="1600" b="1" dirty="0" err="1">
                <a:latin typeface="Angsana New" pitchFamily="18" charset="-34"/>
              </a:rPr>
              <a:t>เอ็กซ์</a:t>
            </a:r>
            <a:r>
              <a:rPr lang="th-TH" sz="1600" b="1" dirty="0">
                <a:latin typeface="Angsana New" pitchFamily="18" charset="-34"/>
              </a:rPr>
              <a:t>แพนชันวาล์วอุดตัน</a:t>
            </a:r>
          </a:p>
        </p:txBody>
      </p:sp>
      <p:sp>
        <p:nvSpPr>
          <p:cNvPr id="267283" name="Rectangle 19"/>
          <p:cNvSpPr>
            <a:spLocks noChangeArrowheads="1"/>
          </p:cNvSpPr>
          <p:nvPr/>
        </p:nvSpPr>
        <p:spPr bwMode="auto">
          <a:xfrm>
            <a:off x="177801" y="1042770"/>
            <a:ext cx="542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800" b="1" dirty="0">
                <a:solidFill>
                  <a:schemeClr val="folHlink"/>
                </a:solidFill>
                <a:latin typeface="Angsana New" pitchFamily="18" charset="-34"/>
              </a:rPr>
              <a:t>ขั้นตอนการแก้ไขข้อขัดข้อง การทำความเย็นไม่เพียงพอ</a:t>
            </a:r>
          </a:p>
        </p:txBody>
      </p:sp>
      <p:sp>
        <p:nvSpPr>
          <p:cNvPr id="267313" name="Text Box 49"/>
          <p:cNvSpPr txBox="1">
            <a:spLocks noChangeArrowheads="1"/>
          </p:cNvSpPr>
          <p:nvPr/>
        </p:nvSpPr>
        <p:spPr bwMode="auto">
          <a:xfrm>
            <a:off x="5841710" y="1374199"/>
            <a:ext cx="2085975" cy="835025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1600" b="1" dirty="0">
                <a:latin typeface="Angsana New" pitchFamily="18" charset="-34"/>
              </a:rPr>
              <a:t>-มีอากาศปนอยู่ภายใน</a:t>
            </a:r>
          </a:p>
          <a:p>
            <a:r>
              <a:rPr lang="th-TH" sz="1600" b="1" dirty="0">
                <a:latin typeface="Angsana New" pitchFamily="18" charset="-34"/>
              </a:rPr>
              <a:t>-สารทำความเย็นมากเกินไป</a:t>
            </a:r>
          </a:p>
          <a:p>
            <a:r>
              <a:rPr lang="th-TH" sz="1600" b="1" dirty="0">
                <a:latin typeface="Angsana New" pitchFamily="18" charset="-34"/>
              </a:rPr>
              <a:t>-มีฝุ่นสกปรกปกคลุมคอนเดนเซอร์</a:t>
            </a:r>
          </a:p>
        </p:txBody>
      </p:sp>
      <p:sp>
        <p:nvSpPr>
          <p:cNvPr id="267321" name="Line 57"/>
          <p:cNvSpPr>
            <a:spLocks noChangeShapeType="1"/>
          </p:cNvSpPr>
          <p:nvPr/>
        </p:nvSpPr>
        <p:spPr bwMode="auto">
          <a:xfrm>
            <a:off x="2888457" y="1936749"/>
            <a:ext cx="0" cy="4921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67285" name="Text Box 21"/>
          <p:cNvSpPr txBox="1">
            <a:spLocks noChangeArrowheads="1"/>
          </p:cNvSpPr>
          <p:nvPr/>
        </p:nvSpPr>
        <p:spPr bwMode="auto">
          <a:xfrm>
            <a:off x="173578" y="1993612"/>
            <a:ext cx="1782762" cy="406400"/>
          </a:xfrm>
          <a:prstGeom prst="rect">
            <a:avLst/>
          </a:prstGeom>
          <a:solidFill>
            <a:schemeClr val="bg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000" b="1" dirty="0">
                <a:solidFill>
                  <a:srgbClr val="FF3300"/>
                </a:solidFill>
                <a:latin typeface="Angsana New" pitchFamily="18" charset="-34"/>
              </a:rPr>
              <a:t>การไหลของอากาศปกติ</a:t>
            </a:r>
          </a:p>
        </p:txBody>
      </p:sp>
      <p:sp>
        <p:nvSpPr>
          <p:cNvPr id="267286" name="Text Box 22"/>
          <p:cNvSpPr txBox="1">
            <a:spLocks noChangeArrowheads="1"/>
          </p:cNvSpPr>
          <p:nvPr/>
        </p:nvSpPr>
        <p:spPr bwMode="auto">
          <a:xfrm>
            <a:off x="7074" y="3729038"/>
            <a:ext cx="1593850" cy="7112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h-TH" sz="2000" b="1" dirty="0">
                <a:latin typeface="Angsana New" pitchFamily="18" charset="-34"/>
              </a:rPr>
              <a:t>คอมเพรสเซอร์</a:t>
            </a:r>
          </a:p>
          <a:p>
            <a:pPr algn="ctr"/>
            <a:r>
              <a:rPr lang="th-TH" sz="2000" b="1" dirty="0">
                <a:latin typeface="Angsana New" pitchFamily="18" charset="-34"/>
              </a:rPr>
              <a:t>หมุนปกติ</a:t>
            </a:r>
          </a:p>
        </p:txBody>
      </p:sp>
      <p:sp>
        <p:nvSpPr>
          <p:cNvPr id="267295" name="Text Box 31"/>
          <p:cNvSpPr txBox="1">
            <a:spLocks noChangeArrowheads="1"/>
          </p:cNvSpPr>
          <p:nvPr/>
        </p:nvSpPr>
        <p:spPr bwMode="auto">
          <a:xfrm>
            <a:off x="1621129" y="2582863"/>
            <a:ext cx="126732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sz="2400" b="1" dirty="0">
                <a:latin typeface="Angsana New" pitchFamily="18" charset="-34"/>
              </a:rPr>
              <a:t>แรงดันปกติ</a:t>
            </a:r>
          </a:p>
        </p:txBody>
      </p:sp>
      <p:sp>
        <p:nvSpPr>
          <p:cNvPr id="267296" name="Text Box 32"/>
          <p:cNvSpPr txBox="1">
            <a:spLocks noChangeArrowheads="1"/>
          </p:cNvSpPr>
          <p:nvPr/>
        </p:nvSpPr>
        <p:spPr bwMode="auto">
          <a:xfrm>
            <a:off x="1600924" y="5070052"/>
            <a:ext cx="1260477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sz="2000" b="1" dirty="0">
                <a:latin typeface="Angsana New" pitchFamily="18" charset="-34"/>
              </a:rPr>
              <a:t>แรงดันผิดปกติ</a:t>
            </a:r>
          </a:p>
        </p:txBody>
      </p:sp>
      <p:sp>
        <p:nvSpPr>
          <p:cNvPr id="267307" name="Text Box 43"/>
          <p:cNvSpPr txBox="1">
            <a:spLocks noChangeArrowheads="1"/>
          </p:cNvSpPr>
          <p:nvPr/>
        </p:nvSpPr>
        <p:spPr bwMode="auto">
          <a:xfrm>
            <a:off x="2919413" y="1748631"/>
            <a:ext cx="2512226" cy="400110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000" b="1" dirty="0">
                <a:latin typeface="Angsana New" pitchFamily="18" charset="-34"/>
              </a:rPr>
              <a:t>แรงดันด้านแรงดันสูง-สูงมากเกินไป</a:t>
            </a:r>
          </a:p>
        </p:txBody>
      </p:sp>
      <p:sp>
        <p:nvSpPr>
          <p:cNvPr id="267308" name="Text Box 44"/>
          <p:cNvSpPr txBox="1">
            <a:spLocks noChangeArrowheads="1"/>
          </p:cNvSpPr>
          <p:nvPr/>
        </p:nvSpPr>
        <p:spPr bwMode="auto">
          <a:xfrm>
            <a:off x="2919413" y="2844473"/>
            <a:ext cx="2523448" cy="4001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000" b="1" dirty="0">
                <a:latin typeface="Angsana New" pitchFamily="18" charset="-34"/>
              </a:rPr>
              <a:t>แรงดันด้านแรงดันสูง-ต่ำมากเกินไป</a:t>
            </a:r>
          </a:p>
        </p:txBody>
      </p:sp>
      <p:sp>
        <p:nvSpPr>
          <p:cNvPr id="267309" name="Text Box 45"/>
          <p:cNvSpPr txBox="1">
            <a:spLocks noChangeArrowheads="1"/>
          </p:cNvSpPr>
          <p:nvPr/>
        </p:nvSpPr>
        <p:spPr bwMode="auto">
          <a:xfrm>
            <a:off x="2888457" y="3816320"/>
            <a:ext cx="2523448" cy="40011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000" b="1" dirty="0">
                <a:latin typeface="Angsana New" pitchFamily="18" charset="-34"/>
              </a:rPr>
              <a:t>แรงดันด้านแรงดันต่ำ-สูงมากเกินไป</a:t>
            </a:r>
          </a:p>
        </p:txBody>
      </p:sp>
      <p:sp>
        <p:nvSpPr>
          <p:cNvPr id="267310" name="Text Box 46"/>
          <p:cNvSpPr txBox="1">
            <a:spLocks noChangeArrowheads="1"/>
          </p:cNvSpPr>
          <p:nvPr/>
        </p:nvSpPr>
        <p:spPr bwMode="auto">
          <a:xfrm>
            <a:off x="2877237" y="4933458"/>
            <a:ext cx="2534668" cy="400110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000" b="1" dirty="0">
                <a:latin typeface="Angsana New" pitchFamily="18" charset="-34"/>
              </a:rPr>
              <a:t>แรงดันด้านแรงดันต่ำ-ต่ำมากเกินไป</a:t>
            </a:r>
          </a:p>
        </p:txBody>
      </p:sp>
      <p:sp>
        <p:nvSpPr>
          <p:cNvPr id="267311" name="Text Box 47"/>
          <p:cNvSpPr txBox="1">
            <a:spLocks noChangeArrowheads="1"/>
          </p:cNvSpPr>
          <p:nvPr/>
        </p:nvSpPr>
        <p:spPr bwMode="auto">
          <a:xfrm>
            <a:off x="2877516" y="5761130"/>
            <a:ext cx="2374368" cy="40011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000" b="1" dirty="0">
                <a:latin typeface="Angsana New" pitchFamily="18" charset="-34"/>
              </a:rPr>
              <a:t>แรงดันทั้งด้านสูงและต่ำ-สูงเกินไป</a:t>
            </a:r>
          </a:p>
        </p:txBody>
      </p:sp>
      <p:sp>
        <p:nvSpPr>
          <p:cNvPr id="267315" name="Text Box 51"/>
          <p:cNvSpPr txBox="1">
            <a:spLocks noChangeArrowheads="1"/>
          </p:cNvSpPr>
          <p:nvPr/>
        </p:nvSpPr>
        <p:spPr bwMode="auto">
          <a:xfrm>
            <a:off x="6372225" y="5937250"/>
            <a:ext cx="2005677" cy="400110"/>
          </a:xfrm>
          <a:prstGeom prst="rect">
            <a:avLst/>
          </a:prstGeom>
          <a:noFill/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000" b="1" dirty="0">
                <a:latin typeface="Angsana New" pitchFamily="18" charset="-34"/>
              </a:rPr>
              <a:t>-สารทำความเย็นมากเกินไป</a:t>
            </a:r>
          </a:p>
        </p:txBody>
      </p:sp>
      <p:sp>
        <p:nvSpPr>
          <p:cNvPr id="267316" name="Text Box 52"/>
          <p:cNvSpPr txBox="1">
            <a:spLocks noChangeArrowheads="1"/>
          </p:cNvSpPr>
          <p:nvPr/>
        </p:nvSpPr>
        <p:spPr bwMode="auto">
          <a:xfrm>
            <a:off x="5876249" y="2504778"/>
            <a:ext cx="2100262" cy="10795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1600" b="1">
                <a:latin typeface="Angsana New" pitchFamily="18" charset="-34"/>
              </a:rPr>
              <a:t>-สารทำความเย็นไม่เพียงพอ</a:t>
            </a:r>
          </a:p>
          <a:p>
            <a:r>
              <a:rPr lang="th-TH" sz="1600" b="1">
                <a:latin typeface="Angsana New" pitchFamily="18" charset="-34"/>
              </a:rPr>
              <a:t>-ลิ้นด้านอัดคอมเพรสเซอร์ชำรุด</a:t>
            </a:r>
          </a:p>
          <a:p>
            <a:r>
              <a:rPr lang="th-TH" sz="1600" b="1">
                <a:latin typeface="Angsana New" pitchFamily="18" charset="-34"/>
              </a:rPr>
              <a:t>-ปะเก็นขาด (คอมเพรสเซอร์)</a:t>
            </a:r>
          </a:p>
          <a:p>
            <a:r>
              <a:rPr lang="th-TH" sz="1600" b="1">
                <a:latin typeface="Angsana New" pitchFamily="18" charset="-34"/>
              </a:rPr>
              <a:t>-ท่อแรงดันต่ำบกพร่อง (บุบ,อุดตัน)</a:t>
            </a:r>
          </a:p>
        </p:txBody>
      </p:sp>
      <p:sp>
        <p:nvSpPr>
          <p:cNvPr id="267318" name="Text Box 54"/>
          <p:cNvSpPr txBox="1">
            <a:spLocks noChangeArrowheads="1"/>
          </p:cNvSpPr>
          <p:nvPr/>
        </p:nvSpPr>
        <p:spPr bwMode="auto">
          <a:xfrm>
            <a:off x="5938185" y="3667125"/>
            <a:ext cx="2508250" cy="8350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1600" b="1">
                <a:latin typeface="Angsana New" pitchFamily="18" charset="-34"/>
              </a:rPr>
              <a:t>-เอ็กซ์แพนชั่นวาล์วเปิดมากเกินไป</a:t>
            </a:r>
          </a:p>
          <a:p>
            <a:r>
              <a:rPr lang="th-TH" sz="1600" b="1">
                <a:latin typeface="Angsana New" pitchFamily="18" charset="-34"/>
              </a:rPr>
              <a:t>-ท่อกระเปาะของเอ็กแพนชั่นวาล์วบกพร่อง</a:t>
            </a:r>
          </a:p>
          <a:p>
            <a:r>
              <a:rPr lang="th-TH" sz="1600" b="1">
                <a:latin typeface="Angsana New" pitchFamily="18" charset="-34"/>
              </a:rPr>
              <a:t>-สารทำความเย็นมากเกินไป</a:t>
            </a:r>
          </a:p>
        </p:txBody>
      </p:sp>
      <p:sp>
        <p:nvSpPr>
          <p:cNvPr id="267320" name="Line 56"/>
          <p:cNvSpPr>
            <a:spLocks noChangeShapeType="1"/>
          </p:cNvSpPr>
          <p:nvPr/>
        </p:nvSpPr>
        <p:spPr bwMode="auto">
          <a:xfrm>
            <a:off x="1621129" y="2689225"/>
            <a:ext cx="0" cy="265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67323" name="Line 59"/>
          <p:cNvSpPr>
            <a:spLocks noChangeShapeType="1"/>
          </p:cNvSpPr>
          <p:nvPr/>
        </p:nvSpPr>
        <p:spPr bwMode="auto">
          <a:xfrm>
            <a:off x="3203575" y="18637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67331" name="Line 67"/>
          <p:cNvSpPr>
            <a:spLocks noChangeShapeType="1"/>
          </p:cNvSpPr>
          <p:nvPr/>
        </p:nvSpPr>
        <p:spPr bwMode="auto">
          <a:xfrm>
            <a:off x="5442861" y="4061402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67332" name="Line 68"/>
          <p:cNvSpPr>
            <a:spLocks noChangeShapeType="1"/>
          </p:cNvSpPr>
          <p:nvPr/>
        </p:nvSpPr>
        <p:spPr bwMode="auto">
          <a:xfrm>
            <a:off x="5451692" y="516255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67334" name="Line 70"/>
          <p:cNvSpPr>
            <a:spLocks noChangeShapeType="1"/>
          </p:cNvSpPr>
          <p:nvPr/>
        </p:nvSpPr>
        <p:spPr bwMode="auto">
          <a:xfrm>
            <a:off x="5219701" y="6095999"/>
            <a:ext cx="1152524" cy="413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67335" name="Line 71"/>
          <p:cNvSpPr>
            <a:spLocks noChangeShapeType="1"/>
          </p:cNvSpPr>
          <p:nvPr/>
        </p:nvSpPr>
        <p:spPr bwMode="auto">
          <a:xfrm>
            <a:off x="5575909" y="670051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4" name="Line 67"/>
          <p:cNvSpPr>
            <a:spLocks noChangeShapeType="1"/>
          </p:cNvSpPr>
          <p:nvPr/>
        </p:nvSpPr>
        <p:spPr bwMode="auto">
          <a:xfrm>
            <a:off x="5451692" y="3044528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5" name="Line 67"/>
          <p:cNvSpPr>
            <a:spLocks noChangeShapeType="1"/>
          </p:cNvSpPr>
          <p:nvPr/>
        </p:nvSpPr>
        <p:spPr bwMode="auto">
          <a:xfrm>
            <a:off x="5451692" y="1938769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2413042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AutoShape 5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/>
          </a:p>
        </p:txBody>
      </p:sp>
      <p:sp>
        <p:nvSpPr>
          <p:cNvPr id="118858" name="Text Box 74"/>
          <p:cNvSpPr txBox="1">
            <a:spLocks noChangeArrowheads="1"/>
          </p:cNvSpPr>
          <p:nvPr/>
        </p:nvSpPr>
        <p:spPr bwMode="auto">
          <a:xfrm>
            <a:off x="592138" y="2273300"/>
            <a:ext cx="4340225" cy="650875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thaiDist"/>
            <a:r>
              <a:rPr lang="th-TH" sz="3600" b="1">
                <a:solidFill>
                  <a:srgbClr val="FF3300"/>
                </a:solidFill>
              </a:rPr>
              <a:t>  การอ่านความดันเกจของระบบ</a:t>
            </a:r>
            <a:endParaRPr lang="th-TH" sz="3600">
              <a:solidFill>
                <a:srgbClr val="FF3300"/>
              </a:solidFill>
            </a:endParaRPr>
          </a:p>
        </p:txBody>
      </p:sp>
      <p:sp>
        <p:nvSpPr>
          <p:cNvPr id="118859" name="Text Box 75"/>
          <p:cNvSpPr txBox="1">
            <a:spLocks noChangeArrowheads="1"/>
          </p:cNvSpPr>
          <p:nvPr/>
        </p:nvSpPr>
        <p:spPr bwMode="auto">
          <a:xfrm>
            <a:off x="755576" y="4292600"/>
            <a:ext cx="4195837" cy="1200329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thaiDist"/>
            <a:r>
              <a:rPr lang="th-TH" sz="3600" b="1" dirty="0">
                <a:solidFill>
                  <a:srgbClr val="FF3300"/>
                </a:solidFill>
              </a:rPr>
              <a:t>แปลความหมายเพื่อหาข้อขัดข้อง</a:t>
            </a:r>
            <a:endParaRPr lang="th-TH" sz="3600" dirty="0">
              <a:solidFill>
                <a:srgbClr val="FF3300"/>
              </a:solidFill>
            </a:endParaRPr>
          </a:p>
        </p:txBody>
      </p:sp>
      <p:sp>
        <p:nvSpPr>
          <p:cNvPr id="118860" name="Text Box 76"/>
          <p:cNvSpPr txBox="1">
            <a:spLocks noChangeArrowheads="1"/>
          </p:cNvSpPr>
          <p:nvPr/>
        </p:nvSpPr>
        <p:spPr bwMode="auto">
          <a:xfrm>
            <a:off x="6013450" y="3911600"/>
            <a:ext cx="2879725" cy="1749425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3600" b="1">
                <a:solidFill>
                  <a:srgbClr val="FF3300"/>
                </a:solidFill>
              </a:rPr>
              <a:t>  ความรู้เกี่ยวกับอุณหภูมิและความดันของสารความเย็น</a:t>
            </a:r>
            <a:endParaRPr lang="th-TH" sz="3600">
              <a:solidFill>
                <a:srgbClr val="FF3300"/>
              </a:solidFill>
            </a:endParaRPr>
          </a:p>
        </p:txBody>
      </p:sp>
      <p:sp>
        <p:nvSpPr>
          <p:cNvPr id="118861" name="AutoShape 77"/>
          <p:cNvSpPr>
            <a:spLocks noChangeArrowheads="1"/>
          </p:cNvSpPr>
          <p:nvPr/>
        </p:nvSpPr>
        <p:spPr bwMode="auto">
          <a:xfrm>
            <a:off x="2268538" y="2998788"/>
            <a:ext cx="863600" cy="935037"/>
          </a:xfrm>
          <a:prstGeom prst="downArrow">
            <a:avLst>
              <a:gd name="adj1" fmla="val 50000"/>
              <a:gd name="adj2" fmla="val 270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18862" name="AutoShape 78"/>
          <p:cNvSpPr>
            <a:spLocks noChangeArrowheads="1"/>
          </p:cNvSpPr>
          <p:nvPr/>
        </p:nvSpPr>
        <p:spPr bwMode="auto">
          <a:xfrm>
            <a:off x="5148263" y="4292600"/>
            <a:ext cx="792162" cy="720725"/>
          </a:xfrm>
          <a:prstGeom prst="leftArrow">
            <a:avLst>
              <a:gd name="adj1" fmla="val 50000"/>
              <a:gd name="adj2" fmla="val 274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7293644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AutoShape 2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/>
          </a:p>
        </p:txBody>
      </p:sp>
      <p:grpSp>
        <p:nvGrpSpPr>
          <p:cNvPr id="268332" name="Group 44"/>
          <p:cNvGrpSpPr>
            <a:grpSpLocks/>
          </p:cNvGrpSpPr>
          <p:nvPr/>
        </p:nvGrpSpPr>
        <p:grpSpPr bwMode="auto">
          <a:xfrm>
            <a:off x="88901" y="1843087"/>
            <a:ext cx="8859839" cy="3917950"/>
            <a:chOff x="56" y="1161"/>
            <a:chExt cx="5581" cy="2468"/>
          </a:xfrm>
        </p:grpSpPr>
        <p:sp>
          <p:nvSpPr>
            <p:cNvPr id="268304" name="Text Box 16"/>
            <p:cNvSpPr txBox="1">
              <a:spLocks noChangeArrowheads="1"/>
            </p:cNvSpPr>
            <p:nvPr/>
          </p:nvSpPr>
          <p:spPr bwMode="auto">
            <a:xfrm>
              <a:off x="3853" y="1161"/>
              <a:ext cx="1784" cy="1958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b="1" dirty="0">
                  <a:latin typeface="Angsana New" pitchFamily="18" charset="-34"/>
                </a:rPr>
                <a:t>- แบตเตอรี่มีไฟน้อย</a:t>
              </a:r>
            </a:p>
            <a:p>
              <a:r>
                <a:rPr lang="th-TH" b="1" dirty="0">
                  <a:latin typeface="Angsana New" pitchFamily="18" charset="-34"/>
                </a:rPr>
                <a:t>- โร</a:t>
              </a:r>
              <a:r>
                <a:rPr lang="th-TH" b="1" dirty="0" err="1">
                  <a:latin typeface="Angsana New" pitchFamily="18" charset="-34"/>
                </a:rPr>
                <a:t>เตอร์และส</a:t>
              </a:r>
              <a:r>
                <a:rPr lang="th-TH" b="1" dirty="0">
                  <a:latin typeface="Angsana New" pitchFamily="18" charset="-34"/>
                </a:rPr>
                <a:t>เต</a:t>
              </a:r>
              <a:r>
                <a:rPr lang="th-TH" b="1" dirty="0" err="1">
                  <a:latin typeface="Angsana New" pitchFamily="18" charset="-34"/>
                </a:rPr>
                <a:t>เตอร์ชอร์ต</a:t>
              </a:r>
              <a:endParaRPr lang="th-TH" b="1" dirty="0">
                <a:latin typeface="Angsana New" pitchFamily="18" charset="-34"/>
              </a:endParaRPr>
            </a:p>
            <a:p>
              <a:r>
                <a:rPr lang="th-TH" b="1" dirty="0">
                  <a:latin typeface="Angsana New" pitchFamily="18" charset="-34"/>
                </a:rPr>
                <a:t>- สายขาด,ขั้วต่อหลุดหลวม</a:t>
              </a:r>
            </a:p>
            <a:p>
              <a:r>
                <a:rPr lang="th-TH" b="1" dirty="0">
                  <a:latin typeface="Angsana New" pitchFamily="18" charset="-34"/>
                </a:rPr>
                <a:t>- รีเลย์บกพร่อง</a:t>
              </a:r>
            </a:p>
            <a:p>
              <a:r>
                <a:rPr lang="th-TH" b="1" dirty="0">
                  <a:latin typeface="Angsana New" pitchFamily="18" charset="-34"/>
                </a:rPr>
                <a:t>- </a:t>
              </a:r>
              <a:r>
                <a:rPr lang="th-TH" b="1" dirty="0" err="1">
                  <a:latin typeface="Angsana New" pitchFamily="18" charset="-34"/>
                </a:rPr>
                <a:t>ชอร์</a:t>
              </a:r>
              <a:r>
                <a:rPr lang="th-TH" b="1" dirty="0">
                  <a:latin typeface="Angsana New" pitchFamily="18" charset="-34"/>
                </a:rPr>
                <a:t>ตระ</a:t>
              </a:r>
              <a:r>
                <a:rPr lang="th-TH" b="1" dirty="0" err="1">
                  <a:latin typeface="Angsana New" pitchFamily="18" charset="-34"/>
                </a:rPr>
                <a:t>หว่าง</a:t>
              </a:r>
              <a:r>
                <a:rPr lang="th-TH" b="1" dirty="0">
                  <a:latin typeface="Angsana New" pitchFamily="18" charset="-34"/>
                </a:rPr>
                <a:t>ชั้นของขดลวด</a:t>
              </a:r>
            </a:p>
            <a:p>
              <a:r>
                <a:rPr lang="th-TH" b="1" dirty="0">
                  <a:latin typeface="Angsana New" pitchFamily="18" charset="-34"/>
                </a:rPr>
                <a:t>- จุดลงกราวด์ไม่ดี</a:t>
              </a:r>
            </a:p>
            <a:p>
              <a:r>
                <a:rPr lang="th-TH" b="1" dirty="0">
                  <a:latin typeface="Angsana New" pitchFamily="18" charset="-34"/>
                </a:rPr>
                <a:t>- ขดลวดขาด</a:t>
              </a:r>
            </a:p>
          </p:txBody>
        </p:sp>
        <p:sp>
          <p:nvSpPr>
            <p:cNvPr id="268291" name="Text Box 3"/>
            <p:cNvSpPr txBox="1">
              <a:spLocks noChangeArrowheads="1"/>
            </p:cNvSpPr>
            <p:nvPr/>
          </p:nvSpPr>
          <p:spPr bwMode="auto">
            <a:xfrm>
              <a:off x="56" y="1595"/>
              <a:ext cx="1454" cy="29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sz="2400" b="1" dirty="0">
                  <a:latin typeface="Angsana New" pitchFamily="18" charset="-34"/>
                </a:rPr>
                <a:t>คอมเพรสเซอร์หมุนผิดปกติ</a:t>
              </a:r>
            </a:p>
          </p:txBody>
        </p:sp>
        <p:sp>
          <p:nvSpPr>
            <p:cNvPr id="268294" name="Text Box 6"/>
            <p:cNvSpPr txBox="1">
              <a:spLocks noChangeArrowheads="1"/>
            </p:cNvSpPr>
            <p:nvPr/>
          </p:nvSpPr>
          <p:spPr bwMode="auto">
            <a:xfrm>
              <a:off x="571" y="2875"/>
              <a:ext cx="430" cy="33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b="1" dirty="0">
                  <a:latin typeface="Angsana New" pitchFamily="18" charset="-34"/>
                </a:rPr>
                <a:t>อื่นๆ</a:t>
              </a:r>
              <a:r>
                <a:rPr lang="th-TH" sz="2000" b="1" dirty="0">
                  <a:solidFill>
                    <a:srgbClr val="FF3300"/>
                  </a:solidFill>
                  <a:latin typeface="Angsana New" pitchFamily="18" charset="-34"/>
                </a:rPr>
                <a:t> </a:t>
              </a:r>
            </a:p>
          </p:txBody>
        </p:sp>
        <p:sp>
          <p:nvSpPr>
            <p:cNvPr id="268296" name="Text Box 8"/>
            <p:cNvSpPr txBox="1">
              <a:spLocks noChangeArrowheads="1"/>
            </p:cNvSpPr>
            <p:nvPr/>
          </p:nvSpPr>
          <p:spPr bwMode="auto">
            <a:xfrm>
              <a:off x="1776" y="2757"/>
              <a:ext cx="2029" cy="8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b="1" dirty="0">
                  <a:latin typeface="Angsana New" pitchFamily="18" charset="-34"/>
                </a:rPr>
                <a:t>- มีอากาศรั่วจากภายนอกเข้ามา</a:t>
              </a:r>
            </a:p>
            <a:p>
              <a:r>
                <a:rPr lang="th-TH" b="1" dirty="0">
                  <a:latin typeface="Angsana New" pitchFamily="18" charset="-34"/>
                </a:rPr>
                <a:t>- ระบบควบคุมความเย็นบกพร่อง</a:t>
              </a:r>
            </a:p>
            <a:p>
              <a:r>
                <a:rPr lang="th-TH" b="1" dirty="0">
                  <a:latin typeface="Angsana New" pitchFamily="18" charset="-34"/>
                </a:rPr>
                <a:t>- เครื่องทำความร้อนทำงาน</a:t>
              </a:r>
            </a:p>
          </p:txBody>
        </p:sp>
        <p:sp>
          <p:nvSpPr>
            <p:cNvPr id="268303" name="Text Box 15"/>
            <p:cNvSpPr txBox="1">
              <a:spLocks noChangeArrowheads="1"/>
            </p:cNvSpPr>
            <p:nvPr/>
          </p:nvSpPr>
          <p:spPr bwMode="auto">
            <a:xfrm>
              <a:off x="1776" y="1169"/>
              <a:ext cx="1730" cy="1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th-TH" b="1" dirty="0">
                  <a:latin typeface="Angsana New" pitchFamily="18" charset="-34"/>
                </a:rPr>
                <a:t>- ชิ้นส่วนในคอมเพรสเซอร์บกพร่อง</a:t>
              </a:r>
            </a:p>
            <a:p>
              <a:r>
                <a:rPr lang="th-TH" b="1" dirty="0">
                  <a:latin typeface="Angsana New" pitchFamily="18" charset="-34"/>
                </a:rPr>
                <a:t>- </a:t>
              </a:r>
              <a:r>
                <a:rPr lang="th-TH" b="1" dirty="0" err="1">
                  <a:latin typeface="Angsana New" pitchFamily="18" charset="-34"/>
                </a:rPr>
                <a:t>แม็กเนติกคลัตซ์</a:t>
              </a:r>
              <a:endParaRPr lang="th-TH" b="1" dirty="0">
                <a:latin typeface="Angsana New" pitchFamily="18" charset="-34"/>
              </a:endParaRPr>
            </a:p>
            <a:p>
              <a:r>
                <a:rPr lang="th-TH" b="1" dirty="0">
                  <a:latin typeface="Angsana New" pitchFamily="18" charset="-34"/>
                </a:rPr>
                <a:t>- สายพานลื่น</a:t>
              </a:r>
            </a:p>
          </p:txBody>
        </p:sp>
        <p:sp>
          <p:nvSpPr>
            <p:cNvPr id="268305" name="Line 17"/>
            <p:cNvSpPr>
              <a:spLocks noChangeShapeType="1"/>
            </p:cNvSpPr>
            <p:nvPr/>
          </p:nvSpPr>
          <p:spPr bwMode="auto">
            <a:xfrm flipV="1">
              <a:off x="1488" y="173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268306" name="Line 18"/>
            <p:cNvSpPr>
              <a:spLocks noChangeShapeType="1"/>
            </p:cNvSpPr>
            <p:nvPr/>
          </p:nvSpPr>
          <p:spPr bwMode="auto">
            <a:xfrm>
              <a:off x="943" y="3015"/>
              <a:ext cx="833" cy="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268310" name="Line 22"/>
            <p:cNvSpPr>
              <a:spLocks noChangeShapeType="1"/>
            </p:cNvSpPr>
            <p:nvPr/>
          </p:nvSpPr>
          <p:spPr bwMode="auto">
            <a:xfrm>
              <a:off x="3506" y="171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xmlns="" val="15986448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AutoShape 2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grpSp>
        <p:nvGrpSpPr>
          <p:cNvPr id="269363" name="Group 51"/>
          <p:cNvGrpSpPr>
            <a:grpSpLocks/>
          </p:cNvGrpSpPr>
          <p:nvPr/>
        </p:nvGrpSpPr>
        <p:grpSpPr bwMode="auto">
          <a:xfrm>
            <a:off x="119425" y="1504156"/>
            <a:ext cx="8845064" cy="5291139"/>
            <a:chOff x="345" y="977"/>
            <a:chExt cx="5840" cy="3333"/>
          </a:xfrm>
        </p:grpSpPr>
        <p:sp>
          <p:nvSpPr>
            <p:cNvPr id="269343" name="Text Box 31"/>
            <p:cNvSpPr txBox="1">
              <a:spLocks noChangeArrowheads="1"/>
            </p:cNvSpPr>
            <p:nvPr/>
          </p:nvSpPr>
          <p:spPr bwMode="auto">
            <a:xfrm>
              <a:off x="345" y="977"/>
              <a:ext cx="1409" cy="40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sz="3600" b="1" dirty="0">
                  <a:solidFill>
                    <a:srgbClr val="FF3300"/>
                  </a:solidFill>
                  <a:latin typeface="Angsana New" pitchFamily="18" charset="-34"/>
                </a:rPr>
                <a:t>อากาศไม่เพียงพอ</a:t>
              </a:r>
            </a:p>
          </p:txBody>
        </p:sp>
        <p:sp>
          <p:nvSpPr>
            <p:cNvPr id="269344" name="Text Box 32"/>
            <p:cNvSpPr txBox="1">
              <a:spLocks noChangeArrowheads="1"/>
            </p:cNvSpPr>
            <p:nvPr/>
          </p:nvSpPr>
          <p:spPr bwMode="auto">
            <a:xfrm>
              <a:off x="391" y="1728"/>
              <a:ext cx="1582" cy="33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พัดลมและมอเตอร์ปกติ</a:t>
              </a:r>
            </a:p>
          </p:txBody>
        </p:sp>
        <p:sp>
          <p:nvSpPr>
            <p:cNvPr id="269345" name="Text Box 33"/>
            <p:cNvSpPr txBox="1">
              <a:spLocks noChangeArrowheads="1"/>
            </p:cNvSpPr>
            <p:nvPr/>
          </p:nvSpPr>
          <p:spPr bwMode="auto">
            <a:xfrm>
              <a:off x="369" y="2982"/>
              <a:ext cx="1385" cy="60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พัดลมและมอเตอร์บกพร่อง</a:t>
              </a:r>
            </a:p>
          </p:txBody>
        </p:sp>
        <p:sp>
          <p:nvSpPr>
            <p:cNvPr id="269346" name="Text Box 34"/>
            <p:cNvSpPr txBox="1">
              <a:spLocks noChangeArrowheads="1"/>
            </p:cNvSpPr>
            <p:nvPr/>
          </p:nvSpPr>
          <p:spPr bwMode="auto">
            <a:xfrm>
              <a:off x="2365" y="1134"/>
              <a:ext cx="1775" cy="14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th-TH" b="1" dirty="0">
                  <a:latin typeface="Angsana New" pitchFamily="18" charset="-34"/>
                </a:rPr>
                <a:t>- </a:t>
              </a:r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มีวัตถุติดขัดอยู่ใกล้กับช่องลมกลับ</a:t>
              </a:r>
            </a:p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มีน้ำแข็งที่อีวา</a:t>
              </a:r>
              <a:r>
                <a:rPr lang="th-TH" b="1" dirty="0" err="1">
                  <a:latin typeface="Angsana New" pitchFamily="18" charset="-34"/>
                  <a:cs typeface="Angsana New" pitchFamily="18" charset="-34"/>
                </a:rPr>
                <a:t>พอเรเตอร์</a:t>
              </a:r>
              <a:endParaRPr lang="th-TH" b="1" dirty="0">
                <a:latin typeface="Angsana New" pitchFamily="18" charset="-34"/>
                <a:cs typeface="Angsana New" pitchFamily="18" charset="-34"/>
              </a:endParaRPr>
            </a:p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ตัวกรองอุดตัน</a:t>
              </a:r>
            </a:p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ท่ออากาศอุดตัน,หลว</a:t>
              </a:r>
              <a:r>
                <a:rPr lang="th-TH" b="1" dirty="0">
                  <a:latin typeface="Angsana New" pitchFamily="18" charset="-34"/>
                </a:rPr>
                <a:t>ม</a:t>
              </a:r>
            </a:p>
          </p:txBody>
        </p:sp>
        <p:sp>
          <p:nvSpPr>
            <p:cNvPr id="269347" name="Text Box 35"/>
            <p:cNvSpPr txBox="1">
              <a:spLocks noChangeArrowheads="1"/>
            </p:cNvSpPr>
            <p:nvPr/>
          </p:nvSpPr>
          <p:spPr bwMode="auto">
            <a:xfrm>
              <a:off x="2368" y="2614"/>
              <a:ext cx="1579" cy="6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th-TH" b="1" dirty="0">
                  <a:latin typeface="Angsana New" pitchFamily="18" charset="-34"/>
                </a:rPr>
                <a:t>-</a:t>
              </a:r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ชิ้นส่วนที่เกี่ยวข้องกับมอเตอร์พัดลม</a:t>
              </a:r>
            </a:p>
          </p:txBody>
        </p:sp>
        <p:sp>
          <p:nvSpPr>
            <p:cNvPr id="269350" name="Text Box 38"/>
            <p:cNvSpPr txBox="1">
              <a:spLocks noChangeArrowheads="1"/>
            </p:cNvSpPr>
            <p:nvPr/>
          </p:nvSpPr>
          <p:spPr bwMode="auto">
            <a:xfrm>
              <a:off x="4288" y="1570"/>
              <a:ext cx="1897" cy="1958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b="1" dirty="0">
                  <a:latin typeface="Angsana New" pitchFamily="18" charset="-34"/>
                </a:rPr>
                <a:t>- </a:t>
              </a:r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สวิตซ์บกพร่อง</a:t>
              </a:r>
            </a:p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ความต้านทานบกพร่อง</a:t>
              </a:r>
            </a:p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แบตเตอรี่มีไฟน้อย</a:t>
              </a:r>
            </a:p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ฟิวส์ขาด</a:t>
              </a:r>
            </a:p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สายไฟบกพร่อง,หลุดหลวม</a:t>
              </a:r>
            </a:p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หน้าสัมผัสแปรงถ่านสกปรก</a:t>
              </a:r>
            </a:p>
            <a:p>
              <a:endParaRPr lang="th-TH" b="1" dirty="0">
                <a:latin typeface="Angsana New" pitchFamily="18" charset="-34"/>
                <a:cs typeface="Angsana New" pitchFamily="18" charset="-34"/>
              </a:endParaRPr>
            </a:p>
          </p:txBody>
        </p:sp>
        <p:sp>
          <p:nvSpPr>
            <p:cNvPr id="269351" name="Text Box 39"/>
            <p:cNvSpPr txBox="1">
              <a:spLocks noChangeArrowheads="1"/>
            </p:cNvSpPr>
            <p:nvPr/>
          </p:nvSpPr>
          <p:spPr bwMode="auto">
            <a:xfrm>
              <a:off x="4156" y="3438"/>
              <a:ext cx="1603" cy="872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จุดยึดพัดลมหลุดหลวม</a:t>
              </a:r>
            </a:p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พัดลมกระแทกกับเสื้อ</a:t>
              </a:r>
            </a:p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พัดลมเสียรูปทรง</a:t>
              </a:r>
            </a:p>
          </p:txBody>
        </p:sp>
        <p:sp>
          <p:nvSpPr>
            <p:cNvPr id="269352" name="Rectangle 40"/>
            <p:cNvSpPr>
              <a:spLocks noChangeArrowheads="1"/>
            </p:cNvSpPr>
            <p:nvPr/>
          </p:nvSpPr>
          <p:spPr bwMode="auto">
            <a:xfrm>
              <a:off x="2419" y="3602"/>
              <a:ext cx="1555" cy="3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b="1" dirty="0">
                  <a:latin typeface="Angsana New" pitchFamily="18" charset="-34"/>
                  <a:cs typeface="Angsana New" pitchFamily="18" charset="-34"/>
                </a:rPr>
                <a:t>- จุดที่สัมพันธ์กับพัดลม</a:t>
              </a:r>
            </a:p>
          </p:txBody>
        </p:sp>
        <p:sp>
          <p:nvSpPr>
            <p:cNvPr id="269354" name="Line 42"/>
            <p:cNvSpPr>
              <a:spLocks noChangeShapeType="1"/>
            </p:cNvSpPr>
            <p:nvPr/>
          </p:nvSpPr>
          <p:spPr bwMode="auto">
            <a:xfrm>
              <a:off x="3948" y="2736"/>
              <a:ext cx="3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269355" name="Line 43"/>
            <p:cNvSpPr>
              <a:spLocks noChangeShapeType="1"/>
            </p:cNvSpPr>
            <p:nvPr/>
          </p:nvSpPr>
          <p:spPr bwMode="auto">
            <a:xfrm>
              <a:off x="3974" y="3702"/>
              <a:ext cx="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269356" name="Line 44"/>
            <p:cNvSpPr>
              <a:spLocks noChangeShapeType="1"/>
            </p:cNvSpPr>
            <p:nvPr/>
          </p:nvSpPr>
          <p:spPr bwMode="auto">
            <a:xfrm>
              <a:off x="1973" y="1842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269357" name="Line 45"/>
            <p:cNvSpPr>
              <a:spLocks noChangeShapeType="1"/>
            </p:cNvSpPr>
            <p:nvPr/>
          </p:nvSpPr>
          <p:spPr bwMode="auto">
            <a:xfrm>
              <a:off x="1968" y="2736"/>
              <a:ext cx="5" cy="9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269358" name="Line 46"/>
            <p:cNvSpPr>
              <a:spLocks noChangeShapeType="1"/>
            </p:cNvSpPr>
            <p:nvPr/>
          </p:nvSpPr>
          <p:spPr bwMode="auto">
            <a:xfrm flipV="1">
              <a:off x="1972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269359" name="Line 47"/>
            <p:cNvSpPr>
              <a:spLocks noChangeShapeType="1"/>
            </p:cNvSpPr>
            <p:nvPr/>
          </p:nvSpPr>
          <p:spPr bwMode="auto">
            <a:xfrm>
              <a:off x="1973" y="3702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269361" name="Line 49"/>
            <p:cNvSpPr>
              <a:spLocks noChangeShapeType="1"/>
            </p:cNvSpPr>
            <p:nvPr/>
          </p:nvSpPr>
          <p:spPr bwMode="auto">
            <a:xfrm>
              <a:off x="1754" y="3219"/>
              <a:ext cx="2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xmlns="" val="37692085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AutoShape 2"/>
          <p:cNvSpPr>
            <a:spLocks noChangeArrowheads="1"/>
          </p:cNvSpPr>
          <p:nvPr/>
        </p:nvSpPr>
        <p:spPr bwMode="auto">
          <a:xfrm>
            <a:off x="1568667" y="125413"/>
            <a:ext cx="5887027" cy="49527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200" dirty="0">
              <a:latin typeface="Angsana New" pitchFamily="18" charset="-34"/>
            </a:endParaRPr>
          </a:p>
        </p:txBody>
      </p:sp>
      <p:sp>
        <p:nvSpPr>
          <p:cNvPr id="270371" name="Text Box 35"/>
          <p:cNvSpPr txBox="1">
            <a:spLocks noChangeArrowheads="1"/>
          </p:cNvSpPr>
          <p:nvPr/>
        </p:nvSpPr>
        <p:spPr bwMode="auto">
          <a:xfrm>
            <a:off x="192192" y="620688"/>
            <a:ext cx="44910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3200" b="1" dirty="0">
                <a:solidFill>
                  <a:schemeClr val="folHlink"/>
                </a:solidFill>
                <a:latin typeface="Angsana New" pitchFamily="18" charset="-34"/>
              </a:rPr>
              <a:t>ขั้นตอนการแก้ไขปัญหา เสียงดังผิดปกติ</a:t>
            </a:r>
          </a:p>
        </p:txBody>
      </p:sp>
      <p:sp>
        <p:nvSpPr>
          <p:cNvPr id="270372" name="Text Box 36"/>
          <p:cNvSpPr txBox="1">
            <a:spLocks noChangeArrowheads="1"/>
          </p:cNvSpPr>
          <p:nvPr/>
        </p:nvSpPr>
        <p:spPr bwMode="auto">
          <a:xfrm>
            <a:off x="107504" y="3337869"/>
            <a:ext cx="1577676" cy="461665"/>
          </a:xfrm>
          <a:prstGeom prst="rect">
            <a:avLst/>
          </a:prstGeom>
          <a:solidFill>
            <a:schemeClr val="bg2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แหล่งกำเนิดเสียง</a:t>
            </a:r>
          </a:p>
        </p:txBody>
      </p:sp>
      <p:sp>
        <p:nvSpPr>
          <p:cNvPr id="270373" name="Text Box 37"/>
          <p:cNvSpPr txBox="1">
            <a:spLocks noChangeArrowheads="1"/>
          </p:cNvSpPr>
          <p:nvPr/>
        </p:nvSpPr>
        <p:spPr bwMode="auto">
          <a:xfrm>
            <a:off x="2798076" y="1515724"/>
            <a:ext cx="142859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คอมเพรสเซอร์</a:t>
            </a:r>
          </a:p>
        </p:txBody>
      </p:sp>
      <p:sp>
        <p:nvSpPr>
          <p:cNvPr id="270374" name="Text Box 38"/>
          <p:cNvSpPr txBox="1">
            <a:spLocks noChangeArrowheads="1"/>
          </p:cNvSpPr>
          <p:nvPr/>
        </p:nvSpPr>
        <p:spPr bwMode="auto">
          <a:xfrm>
            <a:off x="2798075" y="2392344"/>
            <a:ext cx="183594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2400" b="1" dirty="0" err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แม็กเนติกคลัตซ์</a:t>
            </a:r>
            <a:endParaRPr lang="th-TH" sz="2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70375" name="Text Box 39"/>
          <p:cNvSpPr txBox="1">
            <a:spLocks noChangeArrowheads="1"/>
          </p:cNvSpPr>
          <p:nvPr/>
        </p:nvSpPr>
        <p:spPr bwMode="auto">
          <a:xfrm>
            <a:off x="2798076" y="3518149"/>
            <a:ext cx="168507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มอเตอร์</a:t>
            </a:r>
            <a:r>
              <a:rPr lang="th-TH" sz="2400" b="1" dirty="0" err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โบล์วเออร์</a:t>
            </a:r>
            <a:endParaRPr lang="th-TH" sz="2400" b="1" dirty="0">
              <a:solidFill>
                <a:srgbClr val="FF33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70376" name="Text Box 40"/>
          <p:cNvSpPr txBox="1">
            <a:spLocks noChangeArrowheads="1"/>
          </p:cNvSpPr>
          <p:nvPr/>
        </p:nvSpPr>
        <p:spPr bwMode="auto">
          <a:xfrm>
            <a:off x="2758802" y="4206230"/>
            <a:ext cx="150714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 err="1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พูลเลย์</a:t>
            </a:r>
            <a:r>
              <a:rPr lang="th-TH" sz="2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ข้อเหวี่ยง</a:t>
            </a:r>
          </a:p>
        </p:txBody>
      </p:sp>
      <p:sp>
        <p:nvSpPr>
          <p:cNvPr id="270377" name="Text Box 41"/>
          <p:cNvSpPr txBox="1">
            <a:spLocks noChangeArrowheads="1"/>
          </p:cNvSpPr>
          <p:nvPr/>
        </p:nvSpPr>
        <p:spPr bwMode="auto">
          <a:xfrm>
            <a:off x="2807312" y="4771524"/>
            <a:ext cx="11525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2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สายพานขับ</a:t>
            </a:r>
          </a:p>
        </p:txBody>
      </p:sp>
      <p:sp>
        <p:nvSpPr>
          <p:cNvPr id="270378" name="Text Box 42"/>
          <p:cNvSpPr txBox="1">
            <a:spLocks noChangeArrowheads="1"/>
          </p:cNvSpPr>
          <p:nvPr/>
        </p:nvSpPr>
        <p:spPr bwMode="auto">
          <a:xfrm>
            <a:off x="2807312" y="5358755"/>
            <a:ext cx="220124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ล้อปรับความตึงสายพาน</a:t>
            </a:r>
          </a:p>
        </p:txBody>
      </p:sp>
      <p:sp>
        <p:nvSpPr>
          <p:cNvPr id="270379" name="Text Box 43"/>
          <p:cNvSpPr txBox="1">
            <a:spLocks noChangeArrowheads="1"/>
          </p:cNvSpPr>
          <p:nvPr/>
        </p:nvSpPr>
        <p:spPr bwMode="auto">
          <a:xfrm>
            <a:off x="2796820" y="5996421"/>
            <a:ext cx="219002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 dirty="0">
                <a:solidFill>
                  <a:srgbClr val="FF3300"/>
                </a:solidFill>
                <a:latin typeface="Angsana New" pitchFamily="18" charset="-34"/>
                <a:cs typeface="Angsana New" pitchFamily="18" charset="-34"/>
              </a:rPr>
              <a:t>ส่วนประกอบทางสายไฟ</a:t>
            </a:r>
          </a:p>
        </p:txBody>
      </p:sp>
      <p:sp>
        <p:nvSpPr>
          <p:cNvPr id="270380" name="Text Box 44"/>
          <p:cNvSpPr txBox="1">
            <a:spLocks noChangeArrowheads="1"/>
          </p:cNvSpPr>
          <p:nvPr/>
        </p:nvSpPr>
        <p:spPr bwMode="auto">
          <a:xfrm>
            <a:off x="4694985" y="1100225"/>
            <a:ext cx="2789546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ลูกปืนสึกหรอหรือเสียหาย</a:t>
            </a:r>
          </a:p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กระบอกสูบหรือเพลาบกพร่อง</a:t>
            </a:r>
          </a:p>
        </p:txBody>
      </p:sp>
      <p:sp>
        <p:nvSpPr>
          <p:cNvPr id="270381" name="Text Box 45"/>
          <p:cNvSpPr txBox="1">
            <a:spLocks noChangeArrowheads="1"/>
          </p:cNvSpPr>
          <p:nvPr/>
        </p:nvSpPr>
        <p:spPr bwMode="auto">
          <a:xfrm>
            <a:off x="5369610" y="2044745"/>
            <a:ext cx="3378854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ลูกสูบสึกหรอหรือเสียหาย</a:t>
            </a:r>
          </a:p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การจับของโร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เตอร์และส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เต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เตอร์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ไม่ดี</a:t>
            </a:r>
          </a:p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โบลต์ยึดส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เต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เตอร์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ไม่แน่น</a:t>
            </a:r>
          </a:p>
        </p:txBody>
      </p:sp>
      <p:sp>
        <p:nvSpPr>
          <p:cNvPr id="270382" name="Text Box 46"/>
          <p:cNvSpPr txBox="1">
            <a:spLocks noChangeArrowheads="1"/>
          </p:cNvSpPr>
          <p:nvPr/>
        </p:nvSpPr>
        <p:spPr bwMode="auto">
          <a:xfrm>
            <a:off x="5369610" y="3321726"/>
            <a:ext cx="2605074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ใบพัดลมเสียรูป</a:t>
            </a:r>
          </a:p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ขันนอตยึดพัดลมไม่แน่น</a:t>
            </a:r>
          </a:p>
        </p:txBody>
      </p:sp>
      <p:sp>
        <p:nvSpPr>
          <p:cNvPr id="270383" name="Text Box 47"/>
          <p:cNvSpPr txBox="1">
            <a:spLocks noChangeArrowheads="1"/>
          </p:cNvSpPr>
          <p:nvPr/>
        </p:nvSpPr>
        <p:spPr bwMode="auto">
          <a:xfrm>
            <a:off x="5770479" y="4206230"/>
            <a:ext cx="1188146" cy="46166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ขันไม่แน่น</a:t>
            </a:r>
          </a:p>
        </p:txBody>
      </p:sp>
      <p:sp>
        <p:nvSpPr>
          <p:cNvPr id="270384" name="Text Box 48"/>
          <p:cNvSpPr txBox="1">
            <a:spLocks noChangeArrowheads="1"/>
          </p:cNvSpPr>
          <p:nvPr/>
        </p:nvSpPr>
        <p:spPr bwMode="auto">
          <a:xfrm>
            <a:off x="5795963" y="4673235"/>
            <a:ext cx="819455" cy="46166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หย่อน</a:t>
            </a:r>
          </a:p>
        </p:txBody>
      </p:sp>
      <p:sp>
        <p:nvSpPr>
          <p:cNvPr id="270385" name="Text Box 49"/>
          <p:cNvSpPr txBox="1">
            <a:spLocks noChangeArrowheads="1"/>
          </p:cNvSpPr>
          <p:nvPr/>
        </p:nvSpPr>
        <p:spPr bwMode="auto">
          <a:xfrm>
            <a:off x="5724525" y="5174089"/>
            <a:ext cx="2952501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ติดตั้งไม่ดี</a:t>
            </a:r>
          </a:p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ลูกปืนสึกหรอหรือเสียหาย</a:t>
            </a:r>
          </a:p>
        </p:txBody>
      </p:sp>
      <p:sp>
        <p:nvSpPr>
          <p:cNvPr id="270386" name="Text Box 50"/>
          <p:cNvSpPr txBox="1">
            <a:spLocks noChangeArrowheads="1"/>
          </p:cNvSpPr>
          <p:nvPr/>
        </p:nvSpPr>
        <p:spPr bwMode="auto">
          <a:xfrm>
            <a:off x="5767388" y="5951538"/>
            <a:ext cx="3376612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- แผ่นยึด,แค</a:t>
            </a:r>
            <a:r>
              <a:rPr lang="th-TH" sz="2400" b="1" dirty="0" err="1">
                <a:latin typeface="Angsana New" pitchFamily="18" charset="-34"/>
                <a:cs typeface="Angsana New" pitchFamily="18" charset="-34"/>
              </a:rPr>
              <a:t>ลมป์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รัด ติดตั้งไม่ดีหรือขันไม่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แน่น ระยะไม่เหมาะสม</a:t>
            </a:r>
            <a:endParaRPr lang="th-TH" sz="24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70387" name="Line 51"/>
          <p:cNvSpPr>
            <a:spLocks noChangeShapeType="1"/>
          </p:cNvSpPr>
          <p:nvPr/>
        </p:nvSpPr>
        <p:spPr bwMode="auto">
          <a:xfrm flipH="1">
            <a:off x="2045543" y="1751431"/>
            <a:ext cx="9780" cy="448585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89" name="Line 53"/>
          <p:cNvSpPr>
            <a:spLocks noChangeShapeType="1"/>
          </p:cNvSpPr>
          <p:nvPr/>
        </p:nvSpPr>
        <p:spPr bwMode="auto">
          <a:xfrm>
            <a:off x="2077350" y="1777334"/>
            <a:ext cx="7207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90" name="Line 54"/>
          <p:cNvSpPr>
            <a:spLocks noChangeShapeType="1"/>
          </p:cNvSpPr>
          <p:nvPr/>
        </p:nvSpPr>
        <p:spPr bwMode="auto">
          <a:xfrm>
            <a:off x="2038078" y="2673918"/>
            <a:ext cx="720724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91" name="Line 55"/>
          <p:cNvSpPr>
            <a:spLocks noChangeShapeType="1"/>
          </p:cNvSpPr>
          <p:nvPr/>
        </p:nvSpPr>
        <p:spPr bwMode="auto">
          <a:xfrm>
            <a:off x="2077351" y="3780213"/>
            <a:ext cx="7207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92" name="Line 56"/>
          <p:cNvSpPr>
            <a:spLocks noChangeShapeType="1"/>
          </p:cNvSpPr>
          <p:nvPr/>
        </p:nvSpPr>
        <p:spPr bwMode="auto">
          <a:xfrm>
            <a:off x="2077349" y="6227254"/>
            <a:ext cx="7207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93" name="Line 57"/>
          <p:cNvSpPr>
            <a:spLocks noChangeShapeType="1"/>
          </p:cNvSpPr>
          <p:nvPr/>
        </p:nvSpPr>
        <p:spPr bwMode="auto">
          <a:xfrm>
            <a:off x="2077351" y="5589588"/>
            <a:ext cx="7207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94" name="Line 58"/>
          <p:cNvSpPr>
            <a:spLocks noChangeShapeType="1"/>
          </p:cNvSpPr>
          <p:nvPr/>
        </p:nvSpPr>
        <p:spPr bwMode="auto">
          <a:xfrm>
            <a:off x="2077351" y="5028257"/>
            <a:ext cx="7207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95" name="Line 59"/>
          <p:cNvSpPr>
            <a:spLocks noChangeShapeType="1"/>
          </p:cNvSpPr>
          <p:nvPr/>
        </p:nvSpPr>
        <p:spPr bwMode="auto">
          <a:xfrm>
            <a:off x="2005553" y="4508500"/>
            <a:ext cx="7207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96" name="Line 60"/>
          <p:cNvSpPr>
            <a:spLocks noChangeShapeType="1"/>
          </p:cNvSpPr>
          <p:nvPr/>
        </p:nvSpPr>
        <p:spPr bwMode="auto">
          <a:xfrm>
            <a:off x="1685180" y="3613886"/>
            <a:ext cx="3603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97" name="Line 61"/>
          <p:cNvSpPr>
            <a:spLocks noChangeShapeType="1"/>
          </p:cNvSpPr>
          <p:nvPr/>
        </p:nvSpPr>
        <p:spPr bwMode="auto">
          <a:xfrm>
            <a:off x="4226672" y="1741404"/>
            <a:ext cx="468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98" name="Line 62"/>
          <p:cNvSpPr>
            <a:spLocks noChangeShapeType="1"/>
          </p:cNvSpPr>
          <p:nvPr/>
        </p:nvSpPr>
        <p:spPr bwMode="auto">
          <a:xfrm>
            <a:off x="4658970" y="2644910"/>
            <a:ext cx="710640" cy="290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399" name="Line 63"/>
          <p:cNvSpPr>
            <a:spLocks noChangeShapeType="1"/>
          </p:cNvSpPr>
          <p:nvPr/>
        </p:nvSpPr>
        <p:spPr bwMode="auto">
          <a:xfrm flipV="1">
            <a:off x="4483153" y="3799532"/>
            <a:ext cx="8864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400" name="Line 64"/>
          <p:cNvSpPr>
            <a:spLocks noChangeShapeType="1"/>
          </p:cNvSpPr>
          <p:nvPr/>
        </p:nvSpPr>
        <p:spPr bwMode="auto">
          <a:xfrm>
            <a:off x="4284663" y="4437063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401" name="Line 65"/>
          <p:cNvSpPr>
            <a:spLocks noChangeShapeType="1"/>
          </p:cNvSpPr>
          <p:nvPr/>
        </p:nvSpPr>
        <p:spPr bwMode="auto">
          <a:xfrm>
            <a:off x="4067175" y="501332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402" name="Line 66"/>
          <p:cNvSpPr>
            <a:spLocks noChangeShapeType="1"/>
          </p:cNvSpPr>
          <p:nvPr/>
        </p:nvSpPr>
        <p:spPr bwMode="auto">
          <a:xfrm>
            <a:off x="5008556" y="5589588"/>
            <a:ext cx="71596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0403" name="Line 67"/>
          <p:cNvSpPr>
            <a:spLocks noChangeShapeType="1"/>
          </p:cNvSpPr>
          <p:nvPr/>
        </p:nvSpPr>
        <p:spPr bwMode="auto">
          <a:xfrm flipV="1">
            <a:off x="5014290" y="6237287"/>
            <a:ext cx="710235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604707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28" name="AutoShape 40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 b="1">
              <a:latin typeface="Angsana New" pitchFamily="18" charset="-34"/>
            </a:endParaRPr>
          </a:p>
        </p:txBody>
      </p:sp>
      <p:sp>
        <p:nvSpPr>
          <p:cNvPr id="140329" name="Text Box 41"/>
          <p:cNvSpPr txBox="1">
            <a:spLocks noChangeArrowheads="1"/>
          </p:cNvSpPr>
          <p:nvPr/>
        </p:nvSpPr>
        <p:spPr bwMode="auto">
          <a:xfrm>
            <a:off x="251520" y="1844824"/>
            <a:ext cx="904767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3200" b="1" u="sng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หลักการ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ความดันด้าน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High side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มักมีค่า 2 เท่าของอุณหภูมิที่คอนเดนเซอร์  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    เช่น อุณหภูมิ 90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F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ความดัน 185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Psi 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        	- ความดันที่เพิ่มขึ้น 1 ปอนด์ ด้าน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Low Side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จุดเดือดจนสูงขึ้น  1 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F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ด้วย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- อุณหภูมิจริงในอีวา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พอเรเตอร์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จะสูงกว่าด้านความดันที่อ่านจาก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เกจ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ด้าน </a:t>
            </a:r>
            <a:endParaRPr lang="en-US" sz="3200" b="1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                   Low Side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เล็กน้อย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- อุณหภูมิจริงจะต่ำกว่าความดันที่อ่านจากเก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High Side 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   ในคอนเดนเซอร์ เล็กน้อย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- อุณหภูมิอากาศที่เป่าผ่านอีวา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พอเรเตอร์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จะสูงกว่าอุณหภูมิ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   สารความเย็นในท่อเล็กน้อย</a:t>
            </a:r>
          </a:p>
        </p:txBody>
      </p:sp>
    </p:spTree>
    <p:extLst>
      <p:ext uri="{BB962C8B-B14F-4D97-AF65-F5344CB8AC3E}">
        <p14:creationId xmlns:p14="http://schemas.microsoft.com/office/powerpoint/2010/main" xmlns="" val="15000921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47" name="AutoShape 15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120848" name="Text Box 16"/>
          <p:cNvSpPr txBox="1">
            <a:spLocks noChangeArrowheads="1"/>
          </p:cNvSpPr>
          <p:nvPr/>
        </p:nvSpPr>
        <p:spPr bwMode="auto">
          <a:xfrm>
            <a:off x="1135063" y="1644650"/>
            <a:ext cx="6894836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32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การตรวจระบบทำความเย็น ตรวจสอบได้ 2 วิธี </a:t>
            </a:r>
          </a:p>
          <a:p>
            <a:r>
              <a:rPr lang="th-TH" sz="32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คือ ด้วยตา และการฟังเสียงและการอ่าน</a:t>
            </a:r>
            <a:r>
              <a:rPr lang="th-TH" sz="3200" b="1" dirty="0" err="1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เกจ</a:t>
            </a:r>
            <a:endParaRPr lang="th-TH" sz="3200" b="1" dirty="0">
              <a:solidFill>
                <a:schemeClr val="folHlink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1. การตรวจด้วยตาและฟังเสียง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- สายพานขับคอมเพรสเซอร์หย่อน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- เกิดเสียงดังที่คอมเพรสเซอร์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- ครีบคอมเพรสเซอร์อุดตันด้วยสิ่งสกปรก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- กรองอากาศที่ชุดทำความเย็นอุดตัน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- มีคราบน้ำมันที่จุดต่อต่างๆ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- เกิดเสียงดังใกล้ๆ พัดลม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	- การตรวจสอบสารทำความเย็นที่กระจกมอง</a:t>
            </a:r>
          </a:p>
        </p:txBody>
      </p:sp>
    </p:spTree>
    <p:extLst>
      <p:ext uri="{BB962C8B-B14F-4D97-AF65-F5344CB8AC3E}">
        <p14:creationId xmlns:p14="http://schemas.microsoft.com/office/powerpoint/2010/main" xmlns="" val="26936709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8" name="AutoShape 12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/>
          </a:p>
        </p:txBody>
      </p:sp>
      <p:sp>
        <p:nvSpPr>
          <p:cNvPr id="121869" name="Text Box 13"/>
          <p:cNvSpPr txBox="1">
            <a:spLocks noChangeArrowheads="1"/>
          </p:cNvSpPr>
          <p:nvPr/>
        </p:nvSpPr>
        <p:spPr bwMode="auto">
          <a:xfrm>
            <a:off x="468313" y="1600200"/>
            <a:ext cx="858279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2800" b="1" dirty="0">
                <a:latin typeface="Angsana New" pitchFamily="18" charset="-34"/>
              </a:rPr>
              <a:t>	2. การตรวจด้วยการอ่าน</a:t>
            </a:r>
            <a:r>
              <a:rPr lang="th-TH" sz="2800" b="1" dirty="0" err="1">
                <a:latin typeface="Angsana New" pitchFamily="18" charset="-34"/>
              </a:rPr>
              <a:t>เกจ</a:t>
            </a:r>
            <a:endParaRPr lang="th-TH" sz="2800" b="1" dirty="0">
              <a:latin typeface="Angsana New" pitchFamily="18" charset="-34"/>
            </a:endParaRPr>
          </a:p>
          <a:p>
            <a:endParaRPr lang="th-TH" sz="2800" b="1" dirty="0">
              <a:latin typeface="Angsana New" pitchFamily="18" charset="-34"/>
            </a:endParaRPr>
          </a:p>
          <a:p>
            <a:r>
              <a:rPr lang="th-TH" dirty="0">
                <a:solidFill>
                  <a:srgbClr val="C00000"/>
                </a:solidFill>
                <a:latin typeface="Angsana New" pitchFamily="18" charset="-34"/>
              </a:rPr>
              <a:t> </a:t>
            </a:r>
            <a:r>
              <a:rPr lang="th-TH" sz="2800" b="1" u="sng" dirty="0">
                <a:solidFill>
                  <a:srgbClr val="C00000"/>
                </a:solidFill>
                <a:latin typeface="Angsana New" pitchFamily="18" charset="-34"/>
              </a:rPr>
              <a:t>สภาวะ</a:t>
            </a:r>
            <a:r>
              <a:rPr lang="th-TH" sz="2800" b="1" dirty="0">
                <a:solidFill>
                  <a:srgbClr val="C00000"/>
                </a:solidFill>
                <a:latin typeface="Angsana New" pitchFamily="18" charset="-34"/>
              </a:rPr>
              <a:t> </a:t>
            </a:r>
            <a:r>
              <a:rPr lang="th-TH" sz="2800" b="1" dirty="0">
                <a:latin typeface="Angsana New" pitchFamily="18" charset="-34"/>
              </a:rPr>
              <a:t>อุณหภูมิที่ช่องดูด 30-35 </a:t>
            </a:r>
            <a:r>
              <a:rPr lang="en-US" sz="2800" b="1" dirty="0" smtClean="0">
                <a:latin typeface="Angsana New" pitchFamily="18" charset="-34"/>
              </a:rPr>
              <a:t>C </a:t>
            </a:r>
            <a:r>
              <a:rPr lang="th-TH" sz="2800" b="1" dirty="0">
                <a:latin typeface="Angsana New" pitchFamily="18" charset="-34"/>
              </a:rPr>
              <a:t>รอบเครื่องยนต์ 1,500 - 2,000 รอบต่อนาที</a:t>
            </a:r>
          </a:p>
          <a:p>
            <a:r>
              <a:rPr lang="th-TH" sz="2800" b="1" dirty="0">
                <a:latin typeface="Angsana New" pitchFamily="18" charset="-34"/>
              </a:rPr>
              <a:t>             ปรับความเย็นสูงสุด พัดลมรอบสูงสุด</a:t>
            </a:r>
          </a:p>
        </p:txBody>
      </p:sp>
      <p:pic>
        <p:nvPicPr>
          <p:cNvPr id="121871" name="Picture 15" descr="17-01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500438"/>
            <a:ext cx="3240087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933445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4" name="AutoShape 8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29385" name="Text Box 9"/>
          <p:cNvSpPr txBox="1">
            <a:spLocks noChangeArrowheads="1"/>
          </p:cNvSpPr>
          <p:nvPr/>
        </p:nvSpPr>
        <p:spPr bwMode="auto">
          <a:xfrm>
            <a:off x="950913" y="1412875"/>
            <a:ext cx="7292975" cy="149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3200" b="1">
                <a:latin typeface="Angsana New" pitchFamily="18" charset="-34"/>
              </a:rPr>
              <a:t>แนวทางการแก้ไขข้อขัดข้อง</a:t>
            </a:r>
          </a:p>
          <a:p>
            <a:endParaRPr lang="th-TH" sz="3200" b="1">
              <a:latin typeface="Angsana New" pitchFamily="18" charset="-34"/>
            </a:endParaRPr>
          </a:p>
          <a:p>
            <a:r>
              <a:rPr lang="th-TH" sz="2800" b="1" u="sng">
                <a:solidFill>
                  <a:schemeClr val="folHlink"/>
                </a:solidFill>
                <a:latin typeface="Angsana New" pitchFamily="18" charset="-34"/>
              </a:rPr>
              <a:t>สาเหตุ</a:t>
            </a:r>
            <a:r>
              <a:rPr lang="th-TH" sz="2800" b="1">
                <a:latin typeface="Angsana New" pitchFamily="18" charset="-34"/>
              </a:rPr>
              <a:t>  ลักษณะอาการ  และการแก้ไข ของความผิดปกติหลัก 4 อย่าง</a:t>
            </a:r>
          </a:p>
        </p:txBody>
      </p:sp>
      <p:sp>
        <p:nvSpPr>
          <p:cNvPr id="229386" name="Text Box 10"/>
          <p:cNvSpPr txBox="1">
            <a:spLocks noChangeArrowheads="1"/>
          </p:cNvSpPr>
          <p:nvPr/>
        </p:nvSpPr>
        <p:spPr bwMode="auto">
          <a:xfrm>
            <a:off x="179388" y="3706813"/>
            <a:ext cx="5060950" cy="1809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buFontTx/>
              <a:buAutoNum type="arabicPeriod"/>
            </a:pPr>
            <a:r>
              <a:rPr lang="th-TH" b="1" dirty="0">
                <a:solidFill>
                  <a:srgbClr val="FF3300"/>
                </a:solidFill>
                <a:latin typeface="Angsana New" pitchFamily="18" charset="-34"/>
              </a:rPr>
              <a:t>ระบบไม่มีความเย็น</a:t>
            </a:r>
          </a:p>
          <a:p>
            <a:pPr>
              <a:buFontTx/>
              <a:buAutoNum type="arabicPeriod"/>
            </a:pPr>
            <a:r>
              <a:rPr lang="th-TH" b="1" dirty="0">
                <a:solidFill>
                  <a:srgbClr val="FF3300"/>
                </a:solidFill>
                <a:latin typeface="Angsana New" pitchFamily="18" charset="-34"/>
              </a:rPr>
              <a:t>ระบบมีความเย็นน้อย</a:t>
            </a:r>
          </a:p>
          <a:p>
            <a:pPr>
              <a:buFontTx/>
              <a:buAutoNum type="arabicPeriod"/>
            </a:pPr>
            <a:r>
              <a:rPr lang="th-TH" b="1" dirty="0">
                <a:solidFill>
                  <a:srgbClr val="FF3300"/>
                </a:solidFill>
                <a:latin typeface="Angsana New" pitchFamily="18" charset="-34"/>
              </a:rPr>
              <a:t>ระบบมีความเย็นไม่สม่ำเสมอ</a:t>
            </a:r>
          </a:p>
          <a:p>
            <a:pPr>
              <a:buFontTx/>
              <a:buAutoNum type="arabicPeriod"/>
            </a:pPr>
            <a:r>
              <a:rPr lang="th-TH" b="1" dirty="0">
                <a:solidFill>
                  <a:srgbClr val="FF3300"/>
                </a:solidFill>
                <a:latin typeface="Angsana New" pitchFamily="18" charset="-34"/>
              </a:rPr>
              <a:t>ระบบมีเสียงดัง</a:t>
            </a:r>
          </a:p>
        </p:txBody>
      </p:sp>
      <p:sp>
        <p:nvSpPr>
          <p:cNvPr id="229387" name="Text Box 11"/>
          <p:cNvSpPr txBox="1">
            <a:spLocks noChangeArrowheads="1"/>
          </p:cNvSpPr>
          <p:nvPr/>
        </p:nvSpPr>
        <p:spPr bwMode="auto">
          <a:xfrm>
            <a:off x="6208713" y="3621088"/>
            <a:ext cx="1963737" cy="5286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2800" b="1" dirty="0">
                <a:solidFill>
                  <a:srgbClr val="FF3300"/>
                </a:solidFill>
                <a:latin typeface="Angsana New" pitchFamily="18" charset="-34"/>
              </a:rPr>
              <a:t>สาเหตุทางกล</a:t>
            </a:r>
          </a:p>
        </p:txBody>
      </p:sp>
      <p:sp>
        <p:nvSpPr>
          <p:cNvPr id="229388" name="Text Box 12"/>
          <p:cNvSpPr txBox="1">
            <a:spLocks noChangeArrowheads="1"/>
          </p:cNvSpPr>
          <p:nvPr/>
        </p:nvSpPr>
        <p:spPr bwMode="auto">
          <a:xfrm>
            <a:off x="6208713" y="4195763"/>
            <a:ext cx="1963737" cy="5286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2800" b="1" dirty="0">
                <a:solidFill>
                  <a:srgbClr val="FF3300"/>
                </a:solidFill>
                <a:latin typeface="Angsana New" pitchFamily="18" charset="-34"/>
              </a:rPr>
              <a:t>สาเหตุทางไฟฟ้า</a:t>
            </a:r>
          </a:p>
        </p:txBody>
      </p:sp>
      <p:sp>
        <p:nvSpPr>
          <p:cNvPr id="229389" name="Text Box 13"/>
          <p:cNvSpPr txBox="1">
            <a:spLocks noChangeArrowheads="1"/>
          </p:cNvSpPr>
          <p:nvPr/>
        </p:nvSpPr>
        <p:spPr bwMode="auto">
          <a:xfrm>
            <a:off x="6227763" y="4797425"/>
            <a:ext cx="2808287" cy="5286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2800" b="1" dirty="0">
                <a:solidFill>
                  <a:srgbClr val="FF3300"/>
                </a:solidFill>
                <a:latin typeface="Angsana New" pitchFamily="18" charset="-34"/>
              </a:rPr>
              <a:t>สาเหตุจากสารความเย็น</a:t>
            </a:r>
          </a:p>
        </p:txBody>
      </p:sp>
      <p:sp>
        <p:nvSpPr>
          <p:cNvPr id="229395" name="AutoShape 19"/>
          <p:cNvSpPr>
            <a:spLocks noChangeArrowheads="1"/>
          </p:cNvSpPr>
          <p:nvPr/>
        </p:nvSpPr>
        <p:spPr bwMode="auto">
          <a:xfrm>
            <a:off x="5292725" y="4005263"/>
            <a:ext cx="863600" cy="865187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2870265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4" name="AutoShape 14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122895" name="Text Box 15"/>
          <p:cNvSpPr txBox="1">
            <a:spLocks noChangeArrowheads="1"/>
          </p:cNvSpPr>
          <p:nvPr/>
        </p:nvSpPr>
        <p:spPr bwMode="auto">
          <a:xfrm>
            <a:off x="808038" y="1268413"/>
            <a:ext cx="28273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h-TH" sz="3200" b="1">
                <a:solidFill>
                  <a:schemeClr val="folHlink"/>
                </a:solidFill>
                <a:latin typeface="Angsana New" pitchFamily="18" charset="-34"/>
              </a:rPr>
              <a:t>ระบบไม่มีความเย็น</a:t>
            </a:r>
          </a:p>
        </p:txBody>
      </p:sp>
      <p:sp>
        <p:nvSpPr>
          <p:cNvPr id="122896" name="Text Box 16"/>
          <p:cNvSpPr txBox="1">
            <a:spLocks noChangeArrowheads="1"/>
          </p:cNvSpPr>
          <p:nvPr/>
        </p:nvSpPr>
        <p:spPr bwMode="auto">
          <a:xfrm>
            <a:off x="3635375" y="1628775"/>
            <a:ext cx="3384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ก. สาเหตุทางไฟฟ้า</a:t>
            </a:r>
          </a:p>
        </p:txBody>
      </p:sp>
      <p:graphicFrame>
        <p:nvGraphicFramePr>
          <p:cNvPr id="122961" name="Rectangle 81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4206048763"/>
              </p:ext>
            </p:extLst>
          </p:nvPr>
        </p:nvGraphicFramePr>
        <p:xfrm>
          <a:off x="250825" y="2276475"/>
          <a:ext cx="8748713" cy="4490976"/>
        </p:xfrm>
        <a:graphic>
          <a:graphicData uri="http://schemas.openxmlformats.org/drawingml/2006/table">
            <a:tbl>
              <a:tblPr/>
              <a:tblGrid>
                <a:gridCol w="2916238"/>
                <a:gridCol w="2916237"/>
                <a:gridCol w="2916238"/>
              </a:tblGrid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5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ฟิวส์ขาด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สายไฟหลุดหรือขาด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สายดินหลุดหรือขาด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ขด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ลวดคลัตซ์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ไหม้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สายดินเข้า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หลุด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หน้าคอน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แท็กซ์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ของ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เทอร์โมส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ตัดชำรุด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7. มอเตอร์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โบลว์เวอร์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ไหม้ไม่มีไฟเข้า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อุปกรณ์ไฟฟ้าไม่ทำงาน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อุปกรณ์ไฟฟ้าไม่ทำงาน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อุปกรณ์ไฟฟ้าไม่ทำงาน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ไม่จับ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ไม่จับ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ของคอมไม่ทำงาน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7. มอเตอร์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โบลว์เวอร์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ไม่ทำงาน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เปลี่ยนฟิวส์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ตรวจข้อต่อสาย เช็คสาย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ตรวจสายกราวด์ที่หลวม/ขาด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ตรวจดูว่าไฟเข้า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หรือไม่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เปลี่ยน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คลัตซ์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6. เปลี่ยน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เทอร์โมส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ตัด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7. ตรวจดูว่ามีกระแสเข้าหรือไม่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เปลี่ยน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โบลว์เวอร์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933576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33" name="AutoShape 9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31434" name="Text Box 10"/>
          <p:cNvSpPr txBox="1">
            <a:spLocks noChangeArrowheads="1"/>
          </p:cNvSpPr>
          <p:nvPr/>
        </p:nvSpPr>
        <p:spPr bwMode="auto">
          <a:xfrm>
            <a:off x="3492500" y="1412875"/>
            <a:ext cx="3384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ข. สาเหตุทางกล</a:t>
            </a:r>
          </a:p>
        </p:txBody>
      </p:sp>
      <p:graphicFrame>
        <p:nvGraphicFramePr>
          <p:cNvPr id="231469" name="Rectangle 4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3209490826"/>
              </p:ext>
            </p:extLst>
          </p:nvPr>
        </p:nvGraphicFramePr>
        <p:xfrm>
          <a:off x="457200" y="2041525"/>
          <a:ext cx="8229600" cy="419836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4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สายพาน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ขาด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คอมเพรสเซอร์ไม่ทำงาน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ลิ้นคอมเพรสเซอร์เสีย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ลิ้นคอมเพรส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ชั่น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วาล์วชำรุด     หรือเปิดตลอด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ตรวจดูด้วยตา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พูลเลย์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สายพานไม่หมุน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ความดันบนเก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จด้าน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High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และ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Low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ไม่ต่างกันเมื่อคอมทำงาน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ความดันด้าน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High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ปกติ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และ ด้าน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Low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สูงเกินเกณฑ์ สารความเย็นท่วมอีวา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พอเรเตอร์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เปลี่ยนสายพานใหม่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ถอดคอมออกซ่อม/เปลี่ยน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ซ่อมหรือถอดเปลี่ยนลิ้นคอมเพรสเซอร์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เปลี่ยนเอ็กแพนชั่น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วาล์ว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10104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4" name="AutoShape 6"/>
          <p:cNvSpPr>
            <a:spLocks noChangeArrowheads="1"/>
          </p:cNvSpPr>
          <p:nvPr/>
        </p:nvSpPr>
        <p:spPr bwMode="auto">
          <a:xfrm>
            <a:off x="1619250" y="547688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การแก้ไขข้อขัดข้องของระบบปรับอากาศรถยนต์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232455" name="Text Box 7"/>
          <p:cNvSpPr txBox="1">
            <a:spLocks noChangeArrowheads="1"/>
          </p:cNvSpPr>
          <p:nvPr/>
        </p:nvSpPr>
        <p:spPr bwMode="auto">
          <a:xfrm>
            <a:off x="3492500" y="1268413"/>
            <a:ext cx="3384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>
                <a:latin typeface="Angsana New" pitchFamily="18" charset="-34"/>
              </a:rPr>
              <a:t>ค. สาเหตุจากสารความเย็น</a:t>
            </a:r>
          </a:p>
        </p:txBody>
      </p:sp>
      <p:graphicFrame>
        <p:nvGraphicFramePr>
          <p:cNvPr id="232485" name="Rectangle 3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3435631304"/>
              </p:ext>
            </p:extLst>
          </p:nvPr>
        </p:nvGraphicFramePr>
        <p:xfrm>
          <a:off x="323850" y="1882775"/>
          <a:ext cx="8497888" cy="4723512"/>
        </p:xfrm>
        <a:graphic>
          <a:graphicData uri="http://schemas.openxmlformats.org/drawingml/2006/table">
            <a:tbl>
              <a:tblPr/>
              <a:tblGrid>
                <a:gridCol w="2832100"/>
                <a:gridCol w="2833688"/>
                <a:gridCol w="28321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สาเหตุ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อาการ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การแก้ไข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4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ท่อรั่ว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ปลั๊กหลอมละลายเปิด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รั่วในระบบ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รั่วซึมที่แกนเพลาคอมเพรสเซอร์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อุดตันภายในระบบ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ไม่มีสารความเย็น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ไม่มีสารความเย็น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ไม่มีความดันทั้ง 2 ด้าน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มีคราบน้ำมัน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จับคลัตซ์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และด้านหน้าคอม ไม่มีสารความเย็น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ความดันสูงปกติหรือสูงเกินเกณฑ์ ด้านต่ำต่ำมาก และมักมีน้ำแข็งจับจุดที่อุดตัน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1. ตรวจสอบท่อหาจุดรั่ว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2. ตรวจปลั๊กหลอมละลายและเปลี่ยนใหม่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3. ตรวจหารอยรั่ว ซ่อม ทำสุญญากาศและชาร์จสาร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4. เปลี่ยน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ปะเก็น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แกนเพลา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5. ซ่อมระบบ การเปิดซ่อมต้องเปลี่ยนรี</a:t>
                      </a: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ซีฟเวอร์ดรายเออร์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ใหม่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878829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2382</Words>
  <Application>Microsoft Office PowerPoint</Application>
  <PresentationFormat>นำเสนอทางหน้าจอ (4:3)</PresentationFormat>
  <Paragraphs>404</Paragraphs>
  <Slides>22</Slides>
  <Notes>21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22</vt:i4>
      </vt:variant>
    </vt:vector>
  </HeadingPairs>
  <TitlesOfParts>
    <vt:vector size="23" baseType="lpstr">
      <vt:lpstr>เฉลียง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ภาพนิ่ง 20</vt:lpstr>
      <vt:lpstr>ภาพนิ่ง 21</vt:lpstr>
      <vt:lpstr>ภาพนิ่ง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AUT-TT</dc:creator>
  <cp:lastModifiedBy>Surachat ROCK</cp:lastModifiedBy>
  <cp:revision>9</cp:revision>
  <dcterms:created xsi:type="dcterms:W3CDTF">2013-01-24T16:01:49Z</dcterms:created>
  <dcterms:modified xsi:type="dcterms:W3CDTF">2015-02-09T15:07:08Z</dcterms:modified>
</cp:coreProperties>
</file>