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1EF2F88-17B6-409B-93FE-523D8F6000C2}" type="datetimeFigureOut">
              <a:rPr lang="th-TH" smtClean="0"/>
              <a:t>21/12/55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B53085F-9340-45B5-A376-11D7CC99F0FC}" type="slidenum">
              <a:rPr lang="th-TH" smtClean="0"/>
              <a:t>‹#›</a:t>
            </a:fld>
            <a:endParaRPr lang="th-TH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ม้วนกระดาษแนวนอน 3"/>
          <p:cNvSpPr/>
          <p:nvPr/>
        </p:nvSpPr>
        <p:spPr>
          <a:xfrm>
            <a:off x="611560" y="1484784"/>
            <a:ext cx="8136904" cy="2736304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การวิเคราะห์ค่าความดันในระบบ</a:t>
            </a:r>
            <a:endParaRPr lang="th-TH" sz="6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9068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910937" y="548680"/>
            <a:ext cx="3108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มีอากาศในระบบ(ต่อ)</a:t>
            </a:r>
            <a:endParaRPr lang="th-TH" sz="4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72721" y="1700808"/>
            <a:ext cx="4392488" cy="410445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u="sng" dirty="0" smtClean="0">
                <a:solidFill>
                  <a:srgbClr val="002060"/>
                </a:solidFill>
                <a:latin typeface="Angsana New" pitchFamily="18" charset="-34"/>
              </a:rPr>
              <a:t>ระบบผิดปกติ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1. ผลความเย็นที่ </a:t>
            </a:r>
            <a:r>
              <a:rPr lang="en-US" b="1" dirty="0" smtClean="0">
                <a:solidFill>
                  <a:srgbClr val="002060"/>
                </a:solidFill>
                <a:latin typeface="Angsana New" pitchFamily="18" charset="-34"/>
              </a:rPr>
              <a:t>Evaporator 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ไม่คงที่และไม่ดีเท่าที่ควร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2. ค่าแรงดันทั้งด้านความดันสูงและต่ำของระบบ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     สูงเกินเกณฑ์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3. เห็นฟองอากาศที่กระจกมองสาร</a:t>
            </a:r>
            <a:r>
              <a:rPr lang="en-US" b="1" dirty="0" smtClean="0">
                <a:solidFill>
                  <a:srgbClr val="002060"/>
                </a:solidFill>
                <a:latin typeface="Angsana New" pitchFamily="18" charset="-34"/>
              </a:rPr>
              <a:t> </a:t>
            </a:r>
            <a:endParaRPr lang="th-TH" b="1" dirty="0">
              <a:solidFill>
                <a:srgbClr val="002060"/>
              </a:solidFill>
              <a:latin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644008" y="1700808"/>
            <a:ext cx="4392488" cy="41323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thaiDist"/>
            <a:r>
              <a:rPr lang="th-TH" b="1" u="sng" dirty="0" smtClean="0">
                <a:solidFill>
                  <a:srgbClr val="002060"/>
                </a:solidFill>
                <a:latin typeface="Angsana New" pitchFamily="18" charset="-34"/>
              </a:rPr>
              <a:t>การแก้ไข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1. ตรวจรอยรั่วของระบบ ดูดเก็บสาร ทำความเย็น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2. ตรวจระดับน้ำมันคอมเพรสเซอร์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3. ถอดเปลี่ยน </a:t>
            </a:r>
            <a:r>
              <a:rPr lang="en-US" b="1" dirty="0" smtClean="0">
                <a:solidFill>
                  <a:srgbClr val="002060"/>
                </a:solidFill>
                <a:latin typeface="Angsana New" pitchFamily="18" charset="-34"/>
              </a:rPr>
              <a:t>Receiver dryer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</a:rPr>
              <a:t>4. ทำสุญญากาศระบบ ชาร์จสารทำความเย็นใหม่เข้าระบบ</a:t>
            </a:r>
            <a:r>
              <a:rPr lang="en-US" b="1" dirty="0" smtClean="0">
                <a:solidFill>
                  <a:srgbClr val="002060"/>
                </a:solidFill>
                <a:latin typeface="Angsana New" pitchFamily="18" charset="-34"/>
              </a:rPr>
              <a:t> </a:t>
            </a:r>
            <a:endParaRPr lang="th-TH" b="1" dirty="0" smtClean="0">
              <a:solidFill>
                <a:srgbClr val="002060"/>
              </a:solidFill>
              <a:latin typeface="Angsana New" pitchFamily="18" charset="-34"/>
            </a:endParaRPr>
          </a:p>
          <a:p>
            <a:endParaRPr lang="th-TH" b="1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4860194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195736" y="799837"/>
            <a:ext cx="46810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อุดตันในระบบที่ท่อ</a:t>
            </a:r>
            <a:r>
              <a:rPr lang="en-US" sz="3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Receiver dryer </a:t>
            </a:r>
            <a:endParaRPr lang="th-TH" sz="3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184429" y="1916832"/>
            <a:ext cx="4572000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b="1" u="sng" dirty="0" err="1">
                <a:latin typeface="Angsana New" pitchFamily="18" charset="-34"/>
                <a:cs typeface="Angsana New" pitchFamily="18" charset="-34"/>
              </a:rPr>
              <a:t>เกจ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ด้านความดันต่ำมีค่า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15-30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นิ้ว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ด้านความดันสูงมีค่า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210-230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นิ้ว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ท่อ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Receiver dryer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อุดตัน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184429" y="4293096"/>
            <a:ext cx="48245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ข้อชี้อื่นๆ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1. 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อากาศที่ผ่าน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เป็นอากาศที่เย็นจัด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                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2. ท่อ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Receiver dryer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และท่อ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ลิควิดต้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องอุ่น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Picture 6" descr="16-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40" y="2060848"/>
            <a:ext cx="3979515" cy="342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338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619672" y="476672"/>
            <a:ext cx="58192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อุดตันในระบบที่ท่อ</a:t>
            </a:r>
            <a:r>
              <a:rPr lang="en-US" sz="4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Receiver dryer</a:t>
            </a:r>
            <a:r>
              <a:rPr lang="th-TH" sz="4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(ต่อ)</a:t>
            </a:r>
            <a:r>
              <a:rPr lang="en-US" sz="4000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</a:t>
            </a:r>
            <a:endParaRPr lang="th-TH" sz="4000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1403648" y="1203495"/>
            <a:ext cx="4968552" cy="29854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ระบบผิดปกติ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                                                 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                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1. 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ผลความเย็นที่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มีน้อย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          </a:t>
            </a:r>
          </a:p>
          <a:p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2. 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ค่าแรงดันด้านความดันต่ำอ่านค่าได้ต่ำ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   </a:t>
            </a:r>
          </a:p>
          <a:p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3.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ค่าแรงดันด้านความดันสูงอ่านค่าได้ต่ำ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4.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 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ท่อ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ลิควิด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มีหยดน้ำจับ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</a:rPr>
              <a:t>		            	</a:t>
            </a:r>
            <a:endParaRPr lang="en-US" sz="2800" b="1" dirty="0">
              <a:latin typeface="Angsana New" pitchFamily="18" charset="-34"/>
            </a:endParaRPr>
          </a:p>
          <a:p>
            <a:endParaRPr lang="th-TH" sz="2800" b="1" dirty="0">
              <a:latin typeface="Angsana New" pitchFamily="18" charset="-34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1403648" y="3884387"/>
            <a:ext cx="5760640" cy="3354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การ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แก้ไข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              </a:t>
            </a:r>
          </a:p>
          <a:p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. 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ดูดเก็บสารทำความเย็นจากระบบ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                           </a:t>
            </a:r>
          </a:p>
          <a:p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. 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ถอดท่อ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Receiver dryer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ออกและเปลี่ยนใหม่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3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.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ทำสุญญากาศระบบ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ชาร์จสารทำความเย็นใหม่   </a:t>
            </a:r>
            <a:r>
              <a:rPr lang="th-TH" sz="2800" b="1" dirty="0">
                <a:latin typeface="Angsana New" pitchFamily="18" charset="-34"/>
              </a:rPr>
              <a:t>		</a:t>
            </a:r>
            <a:endParaRPr lang="en-US" sz="2800" b="1" dirty="0">
              <a:latin typeface="Angsana New" pitchFamily="18" charset="-34"/>
            </a:endParaRPr>
          </a:p>
          <a:p>
            <a:r>
              <a:rPr lang="th-TH" sz="2800" b="1" dirty="0">
                <a:latin typeface="Angsana New" pitchFamily="18" charset="-34"/>
              </a:rPr>
              <a:t>	</a:t>
            </a:r>
            <a:endParaRPr lang="en-US" sz="2800" b="1" dirty="0">
              <a:latin typeface="Angsana New" pitchFamily="18" charset="-34"/>
            </a:endParaRPr>
          </a:p>
          <a:p>
            <a:endParaRPr lang="th-TH" sz="2800" b="1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186249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843808" y="332656"/>
            <a:ext cx="3096344" cy="9361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คอมเพรสเซอร์ชำรุด</a:t>
            </a: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</a:t>
            </a:r>
            <a:endParaRPr lang="th-TH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923928" y="1916832"/>
            <a:ext cx="522007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b="1" u="sng" dirty="0" err="1">
                <a:latin typeface="Angsana New" pitchFamily="18" charset="-34"/>
                <a:cs typeface="Angsana New" pitchFamily="18" charset="-34"/>
              </a:rPr>
              <a:t>เกจ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ด้านความดันต่ำมีค่า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15-30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นิ้ว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ด้านความดันสูงมีค่า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210-230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นิ้ว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เกิดการรั่วภายในตัวคอมฯ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หรือลิ้นของคอมฯ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ชำรุด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067944" y="4351264"/>
            <a:ext cx="47525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ข้อชี้อื่นๆ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1.  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ไม่มีฟองอากาศที่กระจกมองสาร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2.  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อากาศที่เป่าผ่าน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จะเป็น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อากาศ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ที่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เย็นจัด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8" name="Picture 6" descr="16-0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54722"/>
            <a:ext cx="3816424" cy="3390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4849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83851" y="1268760"/>
            <a:ext cx="4392488" cy="457250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u="sng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ระบบผิดปกติ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1. เก</a:t>
            </a:r>
            <a:r>
              <a:rPr lang="th-TH" b="1" dirty="0" err="1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ความดันต่ำของระบบอ่าน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   ค่าได้สูงเกินเกณฑ์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2. เก</a:t>
            </a:r>
            <a:r>
              <a:rPr lang="th-TH" b="1" dirty="0" err="1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ความดันสูงของระบบอ่าน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   ค่าได้ต่ำเกินเกณฑ์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3. ผลความเย็นที่ </a:t>
            </a:r>
            <a:r>
              <a:rPr lang="en-US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Evaporator 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ไม่ดี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    เท่าที่ควร</a:t>
            </a:r>
            <a:endParaRPr lang="th-TH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716017" y="2060848"/>
            <a:ext cx="4320479" cy="457250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th-TH" b="1" u="sng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b="1" u="sng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การแก้ไข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1. ดูดเก็บสารทำความเย็นจากระบบ 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    ถอดคอมฯ ออกซ่อม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2. เปลี่ยนวาล์ว</a:t>
            </a:r>
            <a:r>
              <a:rPr lang="th-TH" b="1" dirty="0" err="1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เพลต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และ/หรือ</a:t>
            </a:r>
            <a:r>
              <a:rPr lang="th-TH" b="1" dirty="0" err="1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ปะเก็น</a:t>
            </a:r>
            <a:endParaRPr lang="th-TH" b="1" dirty="0" smtClean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   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ฝาสูบ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3. ตรวจระดับน้ำมันคอมเพรสเซอร์</a:t>
            </a: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4. ถอดเปลี่ยน </a:t>
            </a:r>
            <a:r>
              <a:rPr lang="en-US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Receiver dryer </a:t>
            </a:r>
            <a:endParaRPr lang="th-TH" b="1" dirty="0" smtClean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5. ทำสุญญากาศระบบ ชาร์จสารทำ</a:t>
            </a:r>
          </a:p>
          <a:p>
            <a:r>
              <a:rPr lang="th-TH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   </a:t>
            </a:r>
            <a:r>
              <a:rPr lang="th-TH" b="1" dirty="0" smtClean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ความเย็นเข้าในระบบ</a:t>
            </a:r>
            <a:endParaRPr lang="th-TH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2695271" y="404664"/>
            <a:ext cx="40414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คอมเพรสเซอร์ชำรุด(ต่อ)</a:t>
            </a:r>
            <a:endParaRPr lang="th-TH" sz="4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54474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771799" y="474354"/>
            <a:ext cx="34948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อุดตันความชื้นในระบบ</a:t>
            </a:r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endParaRPr lang="th-TH" sz="4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995936" y="1772816"/>
            <a:ext cx="47880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b="1" u="sng" dirty="0" err="1">
                <a:latin typeface="Angsana New" pitchFamily="18" charset="-34"/>
                <a:cs typeface="Angsana New" pitchFamily="18" charset="-34"/>
              </a:rPr>
              <a:t>เกจ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ด้านความดันต่ำมีค่า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15-30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นิ้ว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ด้านความดันสูงมีค่า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210-230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นิ้ว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สารดูดความชื้นใน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Receiver dryer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ดูด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ความชื้นใน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ระบบไว้เต็มแล้ว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026024" y="4293096"/>
            <a:ext cx="493204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ข้อชี้อื่นๆ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1.  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มีสารทำความเย็นเหลวเต็มที่กระจกมองสาร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2.  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อากาศที่เป่าผ่าน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จะเป็นอากาศ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ที่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  เย็น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จัด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Picture 5" descr="16-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62" y="2132856"/>
            <a:ext cx="3816424" cy="33033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98191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627784" y="764704"/>
            <a:ext cx="413125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อุดตันความชื้นในระบบ(ต่อ)</a:t>
            </a:r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endParaRPr lang="th-TH" sz="4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341784" y="1844824"/>
            <a:ext cx="45720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3200" b="1" u="sng" dirty="0" smtClean="0">
                <a:latin typeface="Angsana New" pitchFamily="18" charset="-34"/>
                <a:cs typeface="Angsana New" pitchFamily="18" charset="-34"/>
              </a:rPr>
              <a:t>ระบบผิดปกติ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1. ผลความเย็นน้อยลง ขณะที่อุณหภูมิ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    อากาศภายนอกสูงขึ้น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2. เก</a:t>
            </a:r>
            <a:r>
              <a:rPr lang="th-TH" sz="3200" b="1" dirty="0" err="1" smtClean="0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ความดันต่ำอ่านค่าได้น้อยหรือ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    อาจลงสุญญากาศ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3. ลมส่งที่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Evaporator 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อุ่น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4. ถ้านำผ้าชุบน้ำร้อนโปะที่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Expansion </a:t>
            </a:r>
          </a:p>
          <a:p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   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valve 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สักครู่ความดัน</a:t>
            </a:r>
            <a:r>
              <a:rPr lang="th-TH" sz="3200" b="1" dirty="0" err="1" smtClean="0">
                <a:latin typeface="Angsana New" pitchFamily="18" charset="-34"/>
                <a:cs typeface="Angsana New" pitchFamily="18" charset="-34"/>
              </a:rPr>
              <a:t>เกจ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ทั้งคู่จะปกติ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5033067" y="1873086"/>
            <a:ext cx="42302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u="sng" dirty="0" smtClean="0">
                <a:latin typeface="Angsana New" pitchFamily="18" charset="-34"/>
                <a:cs typeface="Angsana New" pitchFamily="18" charset="-34"/>
              </a:rPr>
              <a:t>การแก้ไข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1. ดูดเก็บสารทำความเย็นจากระบบ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2. ถอดเปลี่ยนท่อ 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Receiver dryer</a:t>
            </a:r>
          </a:p>
          <a:p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3. ทำสุญญากาศ ชาร์จสารทำความ</a:t>
            </a: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เย็นใหม่เข้าระบบ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8293925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843808" y="476672"/>
            <a:ext cx="329609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ขัดข้องที่คอนเดนเซอร์</a:t>
            </a:r>
            <a:endParaRPr lang="en-US" sz="4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211960" y="1184558"/>
            <a:ext cx="48245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b="1" u="sng" dirty="0" err="1">
                <a:latin typeface="Angsana New" pitchFamily="18" charset="-34"/>
                <a:cs typeface="Angsana New" pitchFamily="18" charset="-34"/>
              </a:rPr>
              <a:t>เกจ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ด้านความดันต่ำมีค่า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15-30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นิ้ว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ด้านความดันสูงมีค่า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210-230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นิ้ว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การระบายความร้อนที่คอนเดนเซอร์ไม่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ดี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ค่าความดันเก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ความดัน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สูงอ่าน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ค่าได้สูงผิดปกติ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ทำให้ความเย็นลดลง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130588" y="4509120"/>
            <a:ext cx="49059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ข้อชี้อื่นๆ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1. 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ไม่เห็นมีฟองอากาศที่กระจกมองสาร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ท่อ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ลิควิด</a:t>
            </a:r>
            <a:endParaRPr lang="th-TH" b="1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อุ่น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แต่ไม่ร้อน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2. 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อากาศที่เป่าผ่าน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จะเป็นอากาศ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ที่ 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เย็น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จัด</a:t>
            </a:r>
            <a:endParaRPr lang="en-US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7" name="Picture 6" descr="16-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799"/>
            <a:ext cx="3951076" cy="3871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05717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555776" y="332656"/>
            <a:ext cx="39645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ขัดข้องที่คอนเดนเซอร์(ต่อ)</a:t>
            </a:r>
            <a:endParaRPr lang="th-TH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38839" y="1434449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ระบบผิดปกติ</a:t>
            </a:r>
          </a:p>
          <a:p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1.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เก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ความดันต่ำของระบบอ่านค่าได้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สูง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 ผิดปกติ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2. เก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ความดันสูงของระบบอ่านค่าได้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สูง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เกิน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เกณฑ์มาก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3. ไม่มีผลความเย็น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4. ท่อ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Suction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ร้อน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5. เห็นฟองอากาศที่กระจกมองสาร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6. เครื่องยนต์อาจร้อน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 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710839" y="1412776"/>
            <a:ext cx="4572000" cy="48320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การแก้ไข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1. ตรวจดูคอนเดนเซอร์ว่าอุดตันจากแมลง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  หรือฝุ่นติดตั้งคอนเดนเซอร์ชิดหม้อน้ำรถ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  เกินไปหรือไม่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2. ตรวจสอบสายพานว่าหย่อนหรือขาด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3. ตรวจฝาครอบหม้อน้ำว่าทำงานปกติหรือไม่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4. ตรวจว่าชาร์จสารทำความเย็นเข้าระบบมาก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ไป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หรือไม่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5. ถ้าความดัน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เกจ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ที่อ่านได้ยังคงสูงผิดปกติ 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   อาจเกิด การอุดตันน้ำมันในคอนเดนเซอร์</a:t>
            </a:r>
          </a:p>
          <a:p>
            <a:endParaRPr lang="th-TH" b="1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219784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1835696" y="476672"/>
            <a:ext cx="5793574" cy="6047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h-TH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สารทำความเย็นมีสิ่งแปลกปลอมผสมอยู่</a:t>
            </a:r>
            <a:endParaRPr lang="th-TH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198524" y="1854559"/>
            <a:ext cx="482453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buFontTx/>
              <a:buNone/>
            </a:pPr>
            <a:r>
              <a:rPr lang="th-TH" b="1" u="sng" dirty="0" smtClean="0"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b="1" u="sng" dirty="0" err="1" smtClean="0">
                <a:latin typeface="Angsana New" pitchFamily="18" charset="-34"/>
                <a:cs typeface="Angsana New" pitchFamily="18" charset="-34"/>
              </a:rPr>
              <a:t>เกจ</a:t>
            </a:r>
            <a:endParaRPr lang="th-TH" b="1" u="sng" dirty="0" smtClean="0">
              <a:latin typeface="Angsana New" pitchFamily="18" charset="-34"/>
              <a:cs typeface="Angsana New" pitchFamily="18" charset="-34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ด้านความดันต่ำมีค่า 15-30 ปอนด์/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.นิ้ว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ด้านความดันสูงมีค่า 210-230 ปอนด์/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.นิ้ว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270532" y="3573016"/>
            <a:ext cx="468052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buFontTx/>
              <a:buNone/>
            </a:pPr>
            <a:r>
              <a:rPr lang="th-TH" b="1" u="sng" dirty="0" smtClean="0"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มีอากาศหรือความชื้นในระบบ ทำให้สารทำความเย็นในระบบเป็นกรด</a:t>
            </a:r>
            <a:endParaRPr lang="th-TH" b="1" u="sng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09212" y="5157192"/>
            <a:ext cx="8424936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buFontTx/>
              <a:buNone/>
            </a:pPr>
            <a:r>
              <a:rPr lang="th-TH" b="1" u="sng" dirty="0" smtClean="0">
                <a:latin typeface="Angsana New" pitchFamily="18" charset="-34"/>
                <a:cs typeface="Angsana New" pitchFamily="18" charset="-34"/>
              </a:rPr>
              <a:t>ข้อชี้อื่นๆ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1. ไม่มีฟองอากาศที่กระจกมองสารแต่จะมีสารทำความเย็นเหลวอยู่เต็ม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2.  อากาศที่เป่าผ่าน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evaporator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จะเป็นอากาศที่เย็นจัด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9" name="Picture 5" descr="16-09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317" y="1261923"/>
            <a:ext cx="3888432" cy="357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56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619250" y="332656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การวิเคราะห์ค่าความดันในระบบที่อ่านได้จาก</a:t>
            </a:r>
            <a:r>
              <a:rPr lang="th-TH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เกจ</a:t>
            </a:r>
            <a:endParaRPr lang="th-TH" sz="3600" dirty="0"/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016858"/>
              </p:ext>
            </p:extLst>
          </p:nvPr>
        </p:nvGraphicFramePr>
        <p:xfrm>
          <a:off x="251520" y="1268760"/>
          <a:ext cx="8712968" cy="5344190"/>
        </p:xfrm>
        <a:graphic>
          <a:graphicData uri="http://schemas.openxmlformats.org/drawingml/2006/table">
            <a:tbl>
              <a:tblPr/>
              <a:tblGrid>
                <a:gridCol w="4356484"/>
                <a:gridCol w="4356484"/>
              </a:tblGrid>
              <a:tr h="5010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ค่าความดันที่ผิดปกติ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สาเหตุที่เป็นไปได้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371485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 ความดัน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เกจ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                                                    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ด้านความดันต่ำ-ต่ำเกินไป</a:t>
                      </a:r>
                    </a:p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ด้านความดันสูง-ปกติ</a:t>
                      </a:r>
                      <a:endParaRPr kumimoji="0" lang="th-TH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 ขัดข้องที่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เทอร์โมสตัต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 เกิดการอุดตันที่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เอ๊กซ์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แพนชันวาล์ว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3. ช่วงระหว่างรี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ซีฟเวอร์และเอ็ก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แพนชันวาล์วใกล้กันเกินไป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4. มีความชื้นในระบบ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5. ถ้าเก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จด้าน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ความดันต่ำลงสุญญากาศ แสดงว่าลิ้นของ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เอ็กซ์แพนชั่น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วาล์วปิด</a:t>
                      </a:r>
                      <a:endParaRPr kumimoji="0" lang="th-TH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3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 ความดันเกจ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ด้านความดันต่ำ-สูงเกินไป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    ด้านความดันสูง-ปกติ</a:t>
                      </a:r>
                      <a:endParaRPr kumimoji="0" lang="th-TH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 การทำงานของ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เอ้กซ์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แพนชันวาล์วไม่ถูกต้อง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 กระเปาะของ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เอ็กซ์</a:t>
                      </a: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แพนชันวาล์วขัดข้องหรือติดตั้งไม่ถูกต้อง</a:t>
                      </a:r>
                      <a:endParaRPr kumimoji="0" lang="th-TH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1235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3. ความดัน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เกจ</a:t>
                      </a:r>
                      <a:endParaRPr kumimoji="0" lang="th-TH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ค้านความดันต่ำ-สูงเกินไป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ด้านความดันสูง-ต่ำกว่าปกติ</a:t>
                      </a:r>
                      <a:endParaRPr kumimoji="0" lang="th-TH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1. ขัดข้องที่คอมเพรสเซอร์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th-TH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2. ขัดข้องที่ลิ้นของคอมเพรส</a:t>
                      </a:r>
                      <a:r>
                        <a:rPr kumimoji="0" lang="th-TH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ngsana New" pitchFamily="18" charset="-34"/>
                          <a:cs typeface="Angsana New" pitchFamily="18" charset="-34"/>
                        </a:rPr>
                        <a:t>เวอร์</a:t>
                      </a:r>
                      <a:endParaRPr kumimoji="0" lang="th-TH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904822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03040" y="908720"/>
            <a:ext cx="8640960" cy="45259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th-TH" sz="4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สารทำความเย็นมีสิ่งแปลกปลอมผสมอยู่(ต่อ)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th-TH" sz="2800" b="1" dirty="0">
              <a:solidFill>
                <a:schemeClr val="folHlink"/>
              </a:solidFill>
              <a:latin typeface="Angsana New" pitchFamily="18" charset="-34"/>
              <a:cs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ระบบผิดปกติ</a:t>
            </a: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		</a:t>
            </a:r>
            <a:r>
              <a:rPr lang="th-TH" sz="28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การแก้ไข</a:t>
            </a: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	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1. เก</a:t>
            </a:r>
            <a:r>
              <a:rPr lang="th-TH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ความดันต่ำของระบบอ่านค่า	1. ดูดเก็บสารทำความ</a:t>
            </a:r>
            <a:r>
              <a:rPr lang="th-TH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เย็นจากระบบ</a:t>
            </a:r>
            <a:endParaRPr lang="th-TH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ได้สูงกว่าปกติ			 	2. ถอดเปลี่ยน </a:t>
            </a:r>
            <a:r>
              <a:rPr lang="en-US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Receiver dryer</a:t>
            </a:r>
            <a:endParaRPr lang="th-TH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2. เก</a:t>
            </a:r>
            <a:r>
              <a:rPr lang="th-TH" sz="2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ความดันสูงของระบบอ่านค่า	3. ทำสุญญากาศ ชาร์จสารทำ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  ได้สูงกว่าปกติ			        	     ความเย็นเข้าในระบบ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3. ผลความเย็นไม่ดีพอ			4. เกิดฟองอากาศเห็นที่กระจกมองสาร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6004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6192688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</a:pPr>
            <a:r>
              <a:rPr lang="th-TH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ขัดข้องที่ </a:t>
            </a:r>
            <a:r>
              <a:rPr 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(1)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latin typeface="Angsana New" pitchFamily="18" charset="-34"/>
              </a:rPr>
              <a:t>					</a:t>
            </a:r>
            <a:r>
              <a:rPr lang="th-TH" sz="2800" b="1" u="sng" dirty="0">
                <a:solidFill>
                  <a:srgbClr val="002060"/>
                </a:solidFill>
                <a:latin typeface="Angsana New" pitchFamily="18" charset="-34"/>
              </a:rPr>
              <a:t>ระบบปกติจะแสดงค่าความดัน</a:t>
            </a:r>
            <a:r>
              <a:rPr lang="th-TH" sz="2800" b="1" u="sng" dirty="0" err="1">
                <a:solidFill>
                  <a:srgbClr val="002060"/>
                </a:solidFill>
                <a:latin typeface="Angsana New" pitchFamily="18" charset="-34"/>
              </a:rPr>
              <a:t>เกจ</a:t>
            </a:r>
            <a:endParaRPr lang="th-TH" sz="2800" b="1" u="sng" dirty="0">
              <a:solidFill>
                <a:srgbClr val="002060"/>
              </a:solidFill>
              <a:latin typeface="Angsana New" pitchFamily="18" charset="-34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					ด้านความดันต่ำมีค่า 15-30 ปอนด์/</a:t>
            </a:r>
            <a:r>
              <a:rPr lang="th-TH" sz="2800" b="1" dirty="0" err="1">
                <a:solidFill>
                  <a:srgbClr val="002060"/>
                </a:solidFill>
                <a:latin typeface="Angsana New" pitchFamily="18" charset="-34"/>
              </a:rPr>
              <a:t>ตร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.นิ้ว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					ด้านความดันสูงมีค่า 210-230 ปอนด์/</a:t>
            </a:r>
            <a:r>
              <a:rPr lang="th-TH" sz="2800" b="1" dirty="0" err="1">
                <a:solidFill>
                  <a:srgbClr val="002060"/>
                </a:solidFill>
                <a:latin typeface="Angsana New" pitchFamily="18" charset="-34"/>
              </a:rPr>
              <a:t>ตร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.นิ้ว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h-TH" sz="2800" b="1" dirty="0">
              <a:solidFill>
                <a:srgbClr val="002060"/>
              </a:solidFill>
              <a:latin typeface="Angsana New" pitchFamily="18" charset="-34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					</a:t>
            </a:r>
            <a:r>
              <a:rPr lang="th-TH" sz="2800" b="1" u="sng" dirty="0">
                <a:solidFill>
                  <a:srgbClr val="002060"/>
                </a:solidFill>
                <a:latin typeface="Angsana New" pitchFamily="18" charset="-34"/>
              </a:rPr>
              <a:t>สาเหตุ 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ลิ้นของ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</a:rPr>
              <a:t> Expansion valve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 เปิดกว้างมาก				ทำให้สารทำความเย็นเข้าไปท่วม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</a:rPr>
              <a:t> Evaporator</a:t>
            </a:r>
            <a:endParaRPr lang="th-TH" sz="2800" b="1" dirty="0">
              <a:solidFill>
                <a:srgbClr val="002060"/>
              </a:solidFill>
              <a:latin typeface="Angsana New" pitchFamily="18" charset="-34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u="sng" dirty="0">
                <a:solidFill>
                  <a:srgbClr val="002060"/>
                </a:solidFill>
                <a:latin typeface="Angsana New" pitchFamily="18" charset="-34"/>
              </a:rPr>
              <a:t>ข้อชี้อื่นๆ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	1. เมื่ออากาศมีความชื้นสัมพัทธ์ 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</a:rPr>
              <a:t>&lt;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 60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</a:rPr>
              <a:t>%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 จะมีหยดน้ำจับส่วนที่เป็นโลหะของท่อ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ngsana New" pitchFamily="18" charset="-34"/>
              </a:rPr>
              <a:t>Suction</a:t>
            </a:r>
            <a:r>
              <a:rPr lang="th-TH" sz="2800" b="1" dirty="0" smtClean="0">
                <a:solidFill>
                  <a:srgbClr val="002060"/>
                </a:solidFill>
                <a:latin typeface="Angsana New" pitchFamily="18" charset="-34"/>
              </a:rPr>
              <a:t>เมื่อ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อากาศมีความชื้นสัมพัทธ์ 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</a:rPr>
              <a:t>&gt;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  60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</a:rPr>
              <a:t>%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 จะมีหยดน้ำเกาะน้อยลงหรือไม่มีเลย</a:t>
            </a:r>
            <a:endParaRPr lang="en-US" sz="2800" b="1" dirty="0">
              <a:solidFill>
                <a:srgbClr val="002060"/>
              </a:solidFill>
              <a:latin typeface="Angsana New" pitchFamily="18" charset="-34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	2. อากาศที่เป่าผ่าน 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</a:rPr>
              <a:t>Evaporator 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</a:rPr>
              <a:t>จะเป็นอากาศที่เย็นจัด</a:t>
            </a:r>
          </a:p>
          <a:p>
            <a:endParaRPr lang="th-TH" dirty="0"/>
          </a:p>
        </p:txBody>
      </p:sp>
      <p:pic>
        <p:nvPicPr>
          <p:cNvPr id="4" name="Picture 8" descr="16-10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48" y="980729"/>
            <a:ext cx="3574811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071177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979712" y="361836"/>
            <a:ext cx="5299849" cy="6617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th-TH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ขัดข้องที่ </a:t>
            </a:r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Expansion valve</a:t>
            </a:r>
            <a:r>
              <a:rPr lang="th-TH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(1)  (ต่อ)</a:t>
            </a:r>
            <a:endParaRPr lang="th-TH" sz="4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403647" y="1412776"/>
            <a:ext cx="64519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u="sng" dirty="0" smtClean="0">
                <a:latin typeface="Angsana New" pitchFamily="18" charset="-34"/>
                <a:cs typeface="Angsana New" pitchFamily="18" charset="-34"/>
              </a:rPr>
              <a:t>ระบบผิดปกติ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				</a:t>
            </a:r>
          </a:p>
          <a:p>
            <a:pPr>
              <a:lnSpc>
                <a:spcPct val="90000"/>
              </a:lnSpc>
            </a:pP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ไม่มีการทำความเย็นภายในรถ		</a:t>
            </a:r>
          </a:p>
          <a:p>
            <a:pPr>
              <a:lnSpc>
                <a:spcPct val="90000"/>
              </a:lnSpc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2. ค่าแรงดันด้านความดันต่ำอ่านได้สูงเกินเกณฑ์	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90000"/>
              </a:lnSpc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3. ค่าแรงดันด้านความดันสูงอ่านได้สูงเกินเกณฑ์			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475656" y="3645024"/>
            <a:ext cx="7848872" cy="1865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u="sng" dirty="0" smtClean="0">
                <a:latin typeface="Angsana New" pitchFamily="18" charset="-34"/>
                <a:cs typeface="Angsana New" pitchFamily="18" charset="-34"/>
              </a:rPr>
              <a:t>การแก้ไข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1. ตรวจสอบการทำงานของลิ้น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2. เปลี่ยน</a:t>
            </a:r>
            <a:r>
              <a:rPr lang="en-US" sz="3200" b="1" dirty="0" smtClean="0"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ใหม่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3. ทำสุญญากาศระบบ ชาร์จ สารทำความเย็นเข้าในระบบใหม่</a:t>
            </a:r>
            <a:endParaRPr lang="th-TH" sz="3200" b="1" dirty="0"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21839157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899226" y="221462"/>
            <a:ext cx="2888932" cy="6047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3400" indent="-533400">
              <a:lnSpc>
                <a:spcPct val="90000"/>
              </a:lnSpc>
            </a:pPr>
            <a:r>
              <a:rPr lang="th-TH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ขัดข้องที่ </a:t>
            </a:r>
            <a:r>
              <a:rPr 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Thermostat</a:t>
            </a:r>
            <a:endParaRPr lang="en-US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378942" y="1484784"/>
            <a:ext cx="4536504" cy="1255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u="sng" dirty="0" smtClean="0">
                <a:latin typeface="Angsana New" pitchFamily="18" charset="-34"/>
                <a:cs typeface="Angsana New" pitchFamily="18" charset="-34"/>
              </a:rPr>
              <a:t>ระบบผิดปกติจะแสดงค่าความดัน</a:t>
            </a:r>
            <a:r>
              <a:rPr lang="th-TH" b="1" u="sng" dirty="0" err="1" smtClean="0">
                <a:latin typeface="Angsana New" pitchFamily="18" charset="-34"/>
                <a:cs typeface="Angsana New" pitchFamily="18" charset="-34"/>
              </a:rPr>
              <a:t>เกจ</a:t>
            </a:r>
            <a:endParaRPr lang="th-TH" b="1" u="sng" dirty="0" smtClean="0">
              <a:latin typeface="Angsana New" pitchFamily="18" charset="-34"/>
              <a:cs typeface="Angsana New" pitchFamily="18" charset="-34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ด้านความดันต่ำมีค่า 15-30 ปอนด์/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.นิ้ว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ด้านความดันสูงมีค่า 210-230 ปอนด์/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.นิ้ว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378942" y="2922270"/>
            <a:ext cx="44522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 smtClean="0"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magnetic clutch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ตัดต่ออย่างรวดเร็วตลอดเวลา เนื่องจาก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 Thermostat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ขัดข้อง</a:t>
            </a:r>
            <a:endParaRPr lang="th-TH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79512" y="4365104"/>
            <a:ext cx="8964488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u="sng" dirty="0" smtClean="0">
                <a:latin typeface="Angsana New" pitchFamily="18" charset="-34"/>
                <a:cs typeface="Angsana New" pitchFamily="18" charset="-34"/>
              </a:rPr>
              <a:t>ข้อชี้อื่นๆ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1. ที่ตัว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จะอุ่น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2. อากาศที่เป่าผ่าน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Evaporator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จะเป็นอากาศที่เย็นจัด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3. ค่าแรงดันเก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ความดันต่ำควรมีค่า 12-15 ปอนด์/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.นิ้วเมื่อ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thermostat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“ตัด”  และ              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มีค่า38-41 ปอนด์/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.นิ้ว เมื่อ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thermostat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“ต่อ” และมีช่วงพักเครื่องประมาณ 24-28 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ปอนด์/</a:t>
            </a:r>
            <a:r>
              <a:rPr lang="th-TH" b="1" dirty="0" err="1" smtClean="0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.นิ้ว	</a:t>
            </a:r>
            <a:endParaRPr lang="th-TH" b="1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9" name="Picture 6" descr="16-11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89" y="1329968"/>
            <a:ext cx="3528392" cy="282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0062005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645374" y="764704"/>
            <a:ext cx="391485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</a:pPr>
            <a:r>
              <a:rPr lang="th-TH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ขัดข้องที่</a:t>
            </a:r>
            <a:r>
              <a:rPr lang="en-US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Thermostat </a:t>
            </a:r>
            <a:r>
              <a:rPr lang="th-TH" sz="4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(ต่อ</a:t>
            </a:r>
            <a:r>
              <a:rPr lang="th-TH" sz="4000" b="1" dirty="0" smtClean="0">
                <a:solidFill>
                  <a:schemeClr val="folHlink"/>
                </a:solidFill>
                <a:latin typeface="Angsana New" pitchFamily="18" charset="-34"/>
              </a:rPr>
              <a:t>)</a:t>
            </a:r>
            <a:endParaRPr lang="th-TH" sz="4000" b="1" dirty="0">
              <a:solidFill>
                <a:schemeClr val="folHlink"/>
              </a:solidFill>
              <a:latin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1193629" y="1916832"/>
            <a:ext cx="7128792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b="1" u="sng" dirty="0" smtClean="0">
                <a:latin typeface="Angsana New" pitchFamily="18" charset="-34"/>
              </a:rPr>
              <a:t>ระบบผิดปกติ</a:t>
            </a:r>
            <a:r>
              <a:rPr lang="th-TH" b="1" dirty="0" smtClean="0">
                <a:latin typeface="Angsana New" pitchFamily="18" charset="-34"/>
              </a:rPr>
              <a:t>				</a:t>
            </a:r>
            <a:endParaRPr lang="en-US" b="1" dirty="0" smtClean="0">
              <a:latin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latin typeface="Angsana New" pitchFamily="18" charset="-34"/>
              </a:rPr>
              <a:t>1. Magnetic clutch </a:t>
            </a:r>
            <a:r>
              <a:rPr lang="th-TH" b="1" dirty="0" smtClean="0">
                <a:latin typeface="Angsana New" pitchFamily="18" charset="-34"/>
              </a:rPr>
              <a:t>ตัด – ต่อเวลา	      	</a:t>
            </a:r>
            <a:endParaRPr lang="th-TH" b="1" dirty="0">
              <a:latin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</a:rPr>
              <a:t>2. ค่าแรงดันเก</a:t>
            </a:r>
            <a:r>
              <a:rPr lang="th-TH" b="1" dirty="0" err="1" smtClean="0">
                <a:latin typeface="Angsana New" pitchFamily="18" charset="-34"/>
              </a:rPr>
              <a:t>จด้าน</a:t>
            </a:r>
            <a:r>
              <a:rPr lang="th-TH" b="1" dirty="0" smtClean="0">
                <a:latin typeface="Angsana New" pitchFamily="18" charset="-34"/>
              </a:rPr>
              <a:t>ความดันต่ำอ่านได้สูงเกินเกณฑ์	      </a:t>
            </a:r>
            <a:endParaRPr lang="th-TH" b="1" dirty="0">
              <a:latin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</a:rPr>
              <a:t>3 .ค่าแรงดันเก</a:t>
            </a:r>
            <a:r>
              <a:rPr lang="th-TH" b="1" dirty="0" err="1" smtClean="0">
                <a:latin typeface="Angsana New" pitchFamily="18" charset="-34"/>
              </a:rPr>
              <a:t>จด้าน</a:t>
            </a:r>
            <a:r>
              <a:rPr lang="th-TH" b="1" dirty="0" smtClean="0">
                <a:latin typeface="Angsana New" pitchFamily="18" charset="-34"/>
              </a:rPr>
              <a:t>ความดันสูง	       	</a:t>
            </a:r>
            <a:endParaRPr lang="en-US" b="1" dirty="0">
              <a:latin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1187624" y="4077071"/>
            <a:ext cx="7704856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b="1" u="sng" dirty="0" smtClean="0">
                <a:latin typeface="Angsana New" pitchFamily="18" charset="-34"/>
              </a:rPr>
              <a:t>การแก้ไข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</a:rPr>
              <a:t>1. ดับเครื่องยนต์ ปิดระบบ เครื่องปรับอากาศ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</a:rPr>
              <a:t>2. เปลี่ยน </a:t>
            </a:r>
            <a:r>
              <a:rPr lang="en-US" b="1" dirty="0" smtClean="0">
                <a:latin typeface="Angsana New" pitchFamily="18" charset="-34"/>
              </a:rPr>
              <a:t>thermostat </a:t>
            </a:r>
            <a:r>
              <a:rPr lang="th-TH" b="1" dirty="0" smtClean="0">
                <a:latin typeface="Angsana New" pitchFamily="18" charset="-34"/>
              </a:rPr>
              <a:t>ใหม่ต้องแน่ใจว่าปลายกระเปาะของ </a:t>
            </a:r>
            <a:r>
              <a:rPr lang="en-US" b="1" dirty="0" smtClean="0">
                <a:latin typeface="Angsana New" pitchFamily="18" charset="-34"/>
              </a:rPr>
              <a:t>Thermostat</a:t>
            </a:r>
            <a:endParaRPr lang="th-TH" b="1" dirty="0">
              <a:latin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b="1" dirty="0" smtClean="0">
                <a:latin typeface="Angsana New" pitchFamily="18" charset="-34"/>
              </a:rPr>
              <a:t>     อยู่ที่เดิม</a:t>
            </a:r>
          </a:p>
        </p:txBody>
      </p:sp>
    </p:spTree>
    <p:extLst>
      <p:ext uri="{BB962C8B-B14F-4D97-AF65-F5344CB8AC3E}">
        <p14:creationId xmlns:p14="http://schemas.microsoft.com/office/powerpoint/2010/main" val="30882620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899592" y="764704"/>
            <a:ext cx="8640960" cy="511256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th-TH" sz="3600" b="1" u="sng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ขัดข้องที่ </a:t>
            </a:r>
            <a:r>
              <a:rPr lang="en-US" sz="3600" b="1" u="sng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sz="3600" b="1" u="sng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(2)</a:t>
            </a:r>
            <a:endParaRPr lang="th-TH" sz="3600" b="1" u="sng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b="1" dirty="0">
                <a:latin typeface="Angsana New" pitchFamily="18" charset="-34"/>
                <a:cs typeface="Angsana New" pitchFamily="18" charset="-34"/>
              </a:rPr>
              <a:t>					</a:t>
            </a:r>
            <a:r>
              <a:rPr lang="th-TH" sz="2800" b="1" u="sng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sz="2800" b="1" u="sng" dirty="0" err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เกจ</a:t>
            </a:r>
            <a:endParaRPr lang="th-TH" sz="2800" b="1" u="sng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				ด้านความดันต่ำมีค่า 15-30 ปอนด์/</a:t>
            </a:r>
            <a:r>
              <a:rPr lang="th-TH" sz="2800" b="1" dirty="0" err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.นิ้ว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				ด้านความดันสูงมีค่า210-230ปอนด์/</a:t>
            </a:r>
            <a:r>
              <a:rPr lang="th-TH" sz="2800" b="1" dirty="0" err="1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.นิ้ว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h-TH" sz="2800" b="1" dirty="0">
              <a:solidFill>
                <a:srgbClr val="002060"/>
              </a:solidFill>
              <a:latin typeface="Angsana New" pitchFamily="18" charset="-34"/>
              <a:cs typeface="Angsana New" pitchFamily="18" charset="-34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				</a:t>
            </a:r>
            <a:r>
              <a:rPr lang="th-TH" sz="2800" b="1" u="sng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เกิดการอุดตันที่ 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Expansion valve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					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เพราะวาล์วติดขัดหรือกระเปาะชำรุดทำ				               ให้สารทำความเย็นภายในรั่วออกหมด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u="sng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ข้อชี้อื่นๆ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1.	ท่อทางเข้าและตัว 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 อุ่น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2.	อากาศที่เป่าผ่าน </a:t>
            </a:r>
            <a:r>
              <a:rPr lang="en-US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Evaporator </a:t>
            </a:r>
            <a:r>
              <a:rPr lang="th-TH" sz="2800" b="1" dirty="0">
                <a:solidFill>
                  <a:srgbClr val="002060"/>
                </a:solidFill>
                <a:latin typeface="Angsana New" pitchFamily="18" charset="-34"/>
                <a:cs typeface="Angsana New" pitchFamily="18" charset="-34"/>
              </a:rPr>
              <a:t>จะเป็นอากาศที่เย็นจัด</a:t>
            </a:r>
          </a:p>
          <a:p>
            <a:endParaRPr lang="th-TH" dirty="0"/>
          </a:p>
        </p:txBody>
      </p:sp>
      <p:pic>
        <p:nvPicPr>
          <p:cNvPr id="4" name="Picture 6" descr="16-12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493614"/>
            <a:ext cx="3744416" cy="2520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626285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357418" y="97821"/>
            <a:ext cx="4984057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80000"/>
              </a:lnSpc>
            </a:pPr>
            <a:r>
              <a:rPr lang="th-TH" sz="4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ขัดข้องที่ </a:t>
            </a:r>
            <a:r>
              <a:rPr lang="en-US" sz="4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sz="40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(2) (ต่อ)</a:t>
            </a:r>
            <a:endParaRPr lang="th-TH" sz="40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67544" y="908720"/>
            <a:ext cx="525658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>
                <a:latin typeface="Angsana New" pitchFamily="18" charset="-34"/>
                <a:cs typeface="Angsana New" pitchFamily="18" charset="-34"/>
              </a:rPr>
              <a:t>ระบบผิดปกติ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ท่อทางเข้า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Expansion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valve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มี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น้ำแข็งจับ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2. ผลการทำความเย็นที่ </a:t>
            </a:r>
            <a:r>
              <a:rPr lang="en-US" b="1" dirty="0" smtClean="0">
                <a:latin typeface="Angsana New" pitchFamily="18" charset="-34"/>
                <a:cs typeface="Angsana New" pitchFamily="18" charset="-34"/>
              </a:rPr>
              <a:t>Evaporator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ไม่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คงที่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3. ค่าแรงดันเก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ความดัน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ต่ำอ่าน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ได้ต่ำผิดปกติ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4. ค่าแรงดันเก</a:t>
            </a:r>
            <a:r>
              <a:rPr lang="th-TH" b="1" dirty="0" err="1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ความดัน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สูงอ่านได้ต่ำผิดปกติ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67544" y="3501008"/>
            <a:ext cx="867645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u="sng" dirty="0"/>
              <a:t>การแก้ไข</a:t>
            </a:r>
            <a:endParaRPr lang="en-US" dirty="0"/>
          </a:p>
          <a:p>
            <a:r>
              <a:rPr lang="en-US" b="1" dirty="0">
                <a:latin typeface="Angsana New" pitchFamily="18" charset="-34"/>
                <a:cs typeface="Angsana New" pitchFamily="18" charset="-34"/>
              </a:rPr>
              <a:t>1.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ถ้าท่อทางเข้า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Expansion valve 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มีน้ำแข็งจับให้ดูดเก็บสารทำความเย็น  แล้วถอดตระแกรงกรองมาล้างและติดกลับเข้าที่ ทำสุญญากาศและชาร์จสารทำความเย็นเข้าระบบ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2. ถ้าท่อทางเข้า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อุ่นให้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ออกมา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ทดสอบการ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ทำงาน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3. ถ้า </a:t>
            </a:r>
            <a:r>
              <a:rPr lang="en-US" b="1" dirty="0">
                <a:latin typeface="Angsana New" pitchFamily="18" charset="-34"/>
                <a:cs typeface="Angsana New" pitchFamily="18" charset="-34"/>
              </a:rPr>
              <a:t>Expansion valve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 ไม่ทำงานให้เปลี่ยนใหม่ ทำสุญญากาศและชาร์จสารทำความ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เย็น</a:t>
            </a:r>
          </a:p>
          <a:p>
            <a:r>
              <a:rPr lang="th-TH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b="1" dirty="0" smtClean="0">
                <a:latin typeface="Angsana New" pitchFamily="18" charset="-34"/>
                <a:cs typeface="Angsana New" pitchFamily="18" charset="-34"/>
              </a:rPr>
              <a:t>    เข้า</a:t>
            </a:r>
            <a:r>
              <a:rPr lang="th-TH" b="1" dirty="0">
                <a:latin typeface="Angsana New" pitchFamily="18" charset="-34"/>
                <a:cs typeface="Angsana New" pitchFamily="18" charset="-34"/>
              </a:rPr>
              <a:t>ระบบ</a:t>
            </a:r>
            <a:endParaRPr lang="en-US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dirty="0">
                <a:latin typeface="Angsana New" pitchFamily="18" charset="-34"/>
                <a:cs typeface="Angsana New" pitchFamily="18" charset="-34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7655880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39552" y="476672"/>
            <a:ext cx="8229600" cy="5904656"/>
          </a:xfrm>
        </p:spPr>
        <p:txBody>
          <a:bodyPr>
            <a:noAutofit/>
          </a:bodyPr>
          <a:lstStyle/>
          <a:p>
            <a:pPr marL="0" indent="0" algn="ctr">
              <a:lnSpc>
                <a:spcPct val="80000"/>
              </a:lnSpc>
              <a:buNone/>
            </a:pPr>
            <a:r>
              <a:rPr lang="th-TH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ปรับตั้ง </a:t>
            </a:r>
            <a:r>
              <a:rPr 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Thermostat </a:t>
            </a:r>
            <a:r>
              <a:rPr lang="th-TH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ไม่</a:t>
            </a:r>
            <a:r>
              <a:rPr lang="th-TH" sz="3600" b="1" u="sng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ถูกต้อง</a:t>
            </a:r>
          </a:p>
          <a:p>
            <a:pPr marL="0" indent="0" algn="ctr">
              <a:lnSpc>
                <a:spcPct val="80000"/>
              </a:lnSpc>
              <a:buNone/>
            </a:pPr>
            <a:endParaRPr lang="th-TH" sz="3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3200" b="1" dirty="0">
                <a:latin typeface="Angsana New" pitchFamily="18" charset="-34"/>
              </a:rPr>
              <a:t>	</a:t>
            </a:r>
            <a:r>
              <a:rPr lang="th-TH" sz="3200" b="1" dirty="0" smtClean="0">
                <a:latin typeface="Angsana New" pitchFamily="18" charset="-34"/>
              </a:rPr>
              <a:t>				</a:t>
            </a:r>
            <a:r>
              <a:rPr lang="th-TH" sz="2800" b="1" u="sng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ระบบ</a:t>
            </a:r>
            <a:r>
              <a:rPr lang="th-TH" sz="28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ผิดปกติจะแสดงค่าความดัน</a:t>
            </a:r>
            <a:r>
              <a:rPr lang="th-TH" sz="2800" b="1" u="sng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เกจ</a:t>
            </a:r>
            <a:endParaRPr lang="th-TH" sz="2800" b="1" u="sng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			ด้านความดันต่ำมีค่า 15-30 ปอนด์/</a:t>
            </a:r>
            <a:r>
              <a:rPr lang="th-TH" sz="28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.นิ้ว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			ด้านความดันสูงมีค่า 210-230 ปอนด์/</a:t>
            </a:r>
            <a:r>
              <a:rPr lang="th-TH" sz="28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.นิ้ว				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			</a:t>
            </a:r>
            <a:r>
              <a:rPr lang="th-TH" sz="28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Thermostat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ปรับตั้งไม่ถูกต้อง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endParaRPr lang="th-TH" sz="2800" b="1" u="sng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u="sng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ข้อ</a:t>
            </a:r>
            <a:r>
              <a:rPr lang="th-TH" sz="28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ชี้อื่นๆ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1. ที่ตัว </a:t>
            </a:r>
            <a:r>
              <a:rPr lang="en-US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Expansion valve 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จะอุ่น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2. อากาศที่เป่าผ่าน </a:t>
            </a:r>
            <a:r>
              <a:rPr lang="en-US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Evaporator 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จะเป็นอากาศที่เย็นจัด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3. ค่าแรงดันเก</a:t>
            </a:r>
            <a:r>
              <a:rPr lang="th-TH" sz="28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ความดันต่ำควรมีค่า 12-15 ปอนด์/</a:t>
            </a:r>
            <a:r>
              <a:rPr lang="th-TH" sz="28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.นิ้วเมื่อ </a:t>
            </a:r>
            <a:r>
              <a:rPr lang="en-US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Thermostat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“ตัด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และมีค่า 38-41 ปอนด์/</a:t>
            </a:r>
            <a:r>
              <a:rPr lang="th-TH" sz="28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.นิ้วเมื่อ </a:t>
            </a:r>
            <a:r>
              <a:rPr lang="en-US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Thermostat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“ต่อ” และมีช่วงพักเครื่องประมาณ  </a:t>
            </a:r>
          </a:p>
          <a:p>
            <a:pPr marL="533400" indent="-533400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24-28 ปอนด์/</a:t>
            </a:r>
            <a:r>
              <a:rPr lang="th-TH" sz="2800" b="1" dirty="0" err="1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.นิ้ว</a:t>
            </a:r>
          </a:p>
          <a:p>
            <a:endParaRPr lang="th-TH" sz="2800" dirty="0"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4" name="Picture 6" descr="16-13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3384376" cy="27945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4525701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611559" y="1772816"/>
            <a:ext cx="8176089" cy="4525963"/>
          </a:xfrm>
        </p:spPr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th-TH" sz="2800" b="1" dirty="0">
              <a:solidFill>
                <a:schemeClr val="folHlink"/>
              </a:solidFill>
              <a:latin typeface="Angsana New" pitchFamily="18" charset="-34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ระบบผิดปกติ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			</a:t>
            </a:r>
            <a:r>
              <a:rPr lang="th-TH" sz="2800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การแก้ไข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1. Thermostat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หยุดการทำงานของ         </a:t>
            </a:r>
            <a:r>
              <a:rPr lang="th-TH" sz="28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1. สตาร์ทเครื่องยนต์เดินเครื่อง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คอมฯทั้งที่อุณหภูมิในรถยังสูง</a:t>
            </a:r>
            <a:r>
              <a:rPr lang="th-TH" sz="28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อยู่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   จนค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วามเร็วรอบมีค่า 1,750 					        </a:t>
            </a:r>
            <a:r>
              <a:rPr lang="th-TH" sz="28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รอบ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/นาที เปิดระบบเครื่องปรับ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				</a:t>
            </a:r>
            <a:r>
              <a:rPr lang="th-TH" sz="28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           อากาศ 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ที่ตำแหน่งความเย็นสูงสุด 		      </a:t>
            </a:r>
            <a:r>
              <a:rPr lang="th-TH" sz="28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                2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. ปรับตั้ง </a:t>
            </a:r>
            <a:r>
              <a:rPr lang="en-US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Thermostat </a:t>
            </a:r>
            <a:r>
              <a:rPr lang="th-TH" sz="2800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ให้ถูกต้อง 						</a:t>
            </a:r>
          </a:p>
          <a:p>
            <a:endParaRPr lang="th-TH" dirty="0"/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2483768" y="908720"/>
            <a:ext cx="4556055" cy="6047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09600" indent="-609600">
              <a:lnSpc>
                <a:spcPct val="90000"/>
              </a:lnSpc>
            </a:pPr>
            <a:r>
              <a:rPr lang="th-TH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ปรับตั้ง</a:t>
            </a:r>
            <a:r>
              <a:rPr lang="en-US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Thermostat </a:t>
            </a:r>
            <a:r>
              <a:rPr lang="th-TH" sz="36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ไม่ถูกต้อง(ต่อ)</a:t>
            </a:r>
            <a:endParaRPr lang="th-TH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89592612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1601413" y="332656"/>
            <a:ext cx="6265863" cy="720725"/>
          </a:xfrm>
          <a:prstGeom prst="roundRect">
            <a:avLst>
              <a:gd name="adj" fmla="val 16667"/>
            </a:avLst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th-TH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ngsana New" pitchFamily="18" charset="-34"/>
                <a:cs typeface="AngsanaUPC" pitchFamily="18" charset="-34"/>
              </a:rPr>
              <a:t>การวิเคราะห์ค่าความดันในระบบที่อ่านได้จากเกจ</a:t>
            </a:r>
            <a:endParaRPr lang="th-TH" sz="3600"/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426954" y="1556792"/>
            <a:ext cx="8594892" cy="4824536"/>
            <a:chOff x="340" y="1298"/>
            <a:chExt cx="5208" cy="2590"/>
          </a:xfrm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2880" y="3020"/>
              <a:ext cx="2539" cy="868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endParaRPr lang="th-TH" sz="2000" b="1" dirty="0" smtClean="0">
                <a:solidFill>
                  <a:srgbClr val="000000"/>
                </a:solidFill>
                <a:latin typeface="Angsana New" pitchFamily="18" charset="-34"/>
              </a:endParaRP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 smtClean="0">
                  <a:solidFill>
                    <a:srgbClr val="000000"/>
                  </a:solidFill>
                  <a:latin typeface="Angsana New" pitchFamily="18" charset="-34"/>
                </a:rPr>
                <a:t>1</a:t>
              </a: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. สารความเย็นรั่วหรือมีน้อย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2. </a:t>
              </a:r>
              <a:r>
                <a:rPr lang="th-TH" sz="2000" b="1" dirty="0" err="1">
                  <a:solidFill>
                    <a:srgbClr val="000000"/>
                  </a:solidFill>
                  <a:latin typeface="Angsana New" pitchFamily="18" charset="-34"/>
                </a:rPr>
                <a:t>เอ็ก</a:t>
              </a: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แพนชันวาล์วชำรุด</a:t>
              </a: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40" y="3076"/>
              <a:ext cx="2540" cy="81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>
                  <a:solidFill>
                    <a:srgbClr val="000000"/>
                  </a:solidFill>
                  <a:latin typeface="Angsana New" pitchFamily="18" charset="-34"/>
                </a:rPr>
                <a:t>5. ความดันเกจ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>
                  <a:solidFill>
                    <a:srgbClr val="000000"/>
                  </a:solidFill>
                  <a:latin typeface="Angsana New" pitchFamily="18" charset="-34"/>
                </a:rPr>
                <a:t>   ด้านความดันสูง-ต่ำกว่าปกติ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>
                  <a:solidFill>
                    <a:srgbClr val="000000"/>
                  </a:solidFill>
                  <a:latin typeface="Angsana New" pitchFamily="18" charset="-34"/>
                </a:rPr>
                <a:t>   ด้านความดันต่ำ-ต่ำกว่าปกติ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2880" y="1633"/>
              <a:ext cx="2539" cy="144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1. มีอากาศในระบบหรือชาร์จสารความเย็นมากเกินไปในระบบ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2. เกิดการอุดตันภายนอกที่คอนเดนเซอร์ด้วยฝุ่นหรือแมลง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3. ช่วงระหว่างคอนเดนเซอร์ ตัวดูดความชื้น หรือท่อทางเดินสารความเย็น ด้านความดันสูงสั้นเกินไป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4. เติมน้ำมันคอมเพรสเซอร์มากเกินไป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5.เครื่องยนต์ร้อน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47" y="1633"/>
              <a:ext cx="2540" cy="144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4. ความดัน</a:t>
              </a:r>
              <a:r>
                <a:rPr lang="th-TH" sz="2000" b="1" dirty="0" err="1">
                  <a:solidFill>
                    <a:srgbClr val="000000"/>
                  </a:solidFill>
                  <a:latin typeface="Angsana New" pitchFamily="18" charset="-34"/>
                </a:rPr>
                <a:t>เกจ</a:t>
              </a:r>
              <a:endParaRPr lang="th-TH" sz="2000" b="1" dirty="0">
                <a:solidFill>
                  <a:srgbClr val="000000"/>
                </a:solidFill>
                <a:latin typeface="Angsana New" pitchFamily="18" charset="-34"/>
              </a:endParaRP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   ด้านความดันสูง-สูงเกินไป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   ด้านความดันต่ำ-ปกติ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2880" y="1298"/>
              <a:ext cx="2539" cy="33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สาเหตุที่เป็นไปได้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340" y="1298"/>
              <a:ext cx="2540" cy="335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>
                <a:spcBef>
                  <a:spcPct val="20000"/>
                </a:spcBef>
                <a:buClr>
                  <a:schemeClr val="hlink"/>
                </a:buClr>
                <a:buSzPct val="60000"/>
                <a:buFont typeface="Wingdings" pitchFamily="2" charset="2"/>
                <a:buNone/>
              </a:pPr>
              <a:r>
                <a:rPr lang="th-TH" sz="2000" b="1" dirty="0">
                  <a:solidFill>
                    <a:srgbClr val="000000"/>
                  </a:solidFill>
                  <a:latin typeface="Angsana New" pitchFamily="18" charset="-34"/>
                </a:rPr>
                <a:t>ค่าความดันที่ผิดปกติ</a:t>
              </a:r>
            </a:p>
          </p:txBody>
        </p:sp>
        <p:sp>
          <p:nvSpPr>
            <p:cNvPr id="13" name="Line 11"/>
            <p:cNvSpPr>
              <a:spLocks noChangeShapeType="1"/>
            </p:cNvSpPr>
            <p:nvPr/>
          </p:nvSpPr>
          <p:spPr bwMode="auto">
            <a:xfrm>
              <a:off x="469" y="1298"/>
              <a:ext cx="5079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>
              <a:off x="340" y="1633"/>
              <a:ext cx="5079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40" y="3888"/>
              <a:ext cx="5079" cy="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>
              <a:off x="340" y="1298"/>
              <a:ext cx="0" cy="259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2880" y="1298"/>
              <a:ext cx="0" cy="25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5419" y="1298"/>
              <a:ext cx="0" cy="2590"/>
            </a:xfrm>
            <a:prstGeom prst="line">
              <a:avLst/>
            </a:prstGeom>
            <a:noFill/>
            <a:ln w="28575" cap="sq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211156103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123728" y="476672"/>
            <a:ext cx="51058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u="sng" dirty="0" smtClean="0">
                <a:solidFill>
                  <a:srgbClr val="C00000"/>
                </a:solidFill>
                <a:latin typeface="Angsana New" pitchFamily="18" charset="-34"/>
                <a:cs typeface="Angsana New" pitchFamily="18" charset="-34"/>
              </a:rPr>
              <a:t>สารทำความเย็นในระบบน้อย (ระบบรั่ว)</a:t>
            </a:r>
            <a:endParaRPr lang="th-TH" sz="3600" b="1" u="sng" dirty="0">
              <a:solidFill>
                <a:srgbClr val="C00000"/>
              </a:solidFill>
              <a:latin typeface="Angsana New" pitchFamily="18" charset="-34"/>
              <a:cs typeface="Angsana New" pitchFamily="18" charset="-34"/>
            </a:endParaRPr>
          </a:p>
        </p:txBody>
      </p:sp>
      <p:pic>
        <p:nvPicPr>
          <p:cNvPr id="5" name="Picture 5" descr="16-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44" y="1527448"/>
            <a:ext cx="4055368" cy="3962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สี่เหลี่ยมผืนผ้า 5"/>
          <p:cNvSpPr/>
          <p:nvPr/>
        </p:nvSpPr>
        <p:spPr>
          <a:xfrm>
            <a:off x="4283968" y="1348800"/>
            <a:ext cx="486003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sz="3200" b="1" u="sng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เกจ</a:t>
            </a:r>
            <a:endParaRPr lang="th-TH" sz="3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ด้านความดันต่ำมีค่า 15-30 ปอนด์ /</a:t>
            </a:r>
            <a:r>
              <a:rPr 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นิ้วด้าน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ความดันสูงมีค่า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210-230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นิ้ว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</a:p>
          <a:p>
            <a:r>
              <a:rPr lang="th-TH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ข้อชี้อื่นๆ</a:t>
            </a:r>
            <a:endParaRPr lang="en-US" sz="32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ที่กระจกมองสารจะเห็นสารทำความเย็นเหลว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เต็มลม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ที่เป่าผ่าน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จะเป็นเย็น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จัด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en-US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มีสารทำความเย็นเหลือภายในระบบน้อย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อาจ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เกิดจากสารทำความเย็นรั่ว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360184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1475656" y="378521"/>
            <a:ext cx="6192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สารทำความเย็นในระบบน้อย (ระบบรั่ว)</a:t>
            </a:r>
            <a:r>
              <a:rPr 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</a:t>
            </a:r>
            <a:r>
              <a:rPr lang="th-TH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ต่อ</a:t>
            </a:r>
            <a:endParaRPr lang="th-TH" sz="36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349360"/>
            <a:ext cx="9144000" cy="40958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51520" y="1688416"/>
            <a:ext cx="8991600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ระบบผิดปกติ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                                                                 </a:t>
            </a:r>
            <a:r>
              <a:rPr lang="th-TH" sz="2800" b="1" u="sng" dirty="0">
                <a:latin typeface="Angsana New" pitchFamily="18" charset="-34"/>
                <a:cs typeface="Angsana New" pitchFamily="18" charset="-34"/>
              </a:rPr>
              <a:t>การแก้ไข</a:t>
            </a:r>
            <a:r>
              <a:rPr lang="en-US" sz="2800" b="1" u="sng" dirty="0">
                <a:latin typeface="Angsana New" pitchFamily="18" charset="-34"/>
                <a:cs typeface="Angsana New" pitchFamily="18" charset="-34"/>
              </a:rPr>
              <a:t>                </a:t>
            </a:r>
            <a:endParaRPr lang="en-US" sz="2800" b="1" dirty="0">
              <a:latin typeface="Angsana New" pitchFamily="18" charset="-34"/>
              <a:cs typeface="Angsana New" pitchFamily="18" charset="-34"/>
            </a:endParaRPr>
          </a:p>
          <a:p>
            <a:pPr marL="514350" indent="-514350">
              <a:buAutoNum type="arabicPeriod"/>
            </a:pP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ผล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ความเย็นน้อย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                                              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1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. ตรวจรอยรั่วของระบบ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ดูดเก็บ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สาร     </a:t>
            </a:r>
            <a:endParaRPr lang="th-TH" sz="2800" b="1" dirty="0" smtClean="0"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. ค่าแรงดันเก</a:t>
            </a:r>
            <a:r>
              <a:rPr lang="th-TH" sz="2800" b="1" dirty="0" err="1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ความดันต่ำอ่านค่าได้ต่ำมาก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           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ทำความเย็น   ซ่อมตำแหน่งที่รั่ว</a:t>
            </a:r>
          </a:p>
          <a:p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3. ค่าแรงดันเก</a:t>
            </a:r>
            <a:r>
              <a:rPr lang="th-TH" sz="2800" b="1" dirty="0" err="1">
                <a:latin typeface="Angsana New" pitchFamily="18" charset="-34"/>
                <a:cs typeface="Angsana New" pitchFamily="18" charset="-34"/>
              </a:rPr>
              <a:t>จด้าน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ความดันสูงอ่านได้ต่ำ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	             ตามจำเป็น</a:t>
            </a:r>
            <a:endParaRPr lang="en-US" sz="28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4. ลมที่เป่าผ่าน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เป็นลมอุ่น	        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2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. วัดระดับน้ำมันคอมเพรสเซอร์</a:t>
            </a:r>
            <a:endParaRPr lang="en-US" sz="28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5. ที่กระจกมองสารใส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(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ไม่มีสารทำความเย็นใน	         </a:t>
            </a:r>
            <a:r>
              <a:rPr lang="th-TH" sz="2800" b="1" dirty="0" smtClean="0">
                <a:latin typeface="Angsana New" pitchFamily="18" charset="-34"/>
                <a:cs typeface="Angsana New" pitchFamily="18" charset="-34"/>
              </a:rPr>
              <a:t>3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. ทำสุญญากาศ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ชาร์จสารทำความเย็น   ระบบ</a:t>
            </a:r>
            <a:r>
              <a:rPr lang="en-US" sz="2800" b="1" dirty="0">
                <a:latin typeface="Angsana New" pitchFamily="18" charset="-34"/>
                <a:cs typeface="Angsana New" pitchFamily="18" charset="-34"/>
              </a:rPr>
              <a:t>) </a:t>
            </a:r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					              เข้าระบบใหม่</a:t>
            </a:r>
            <a:endParaRPr lang="en-US" sz="28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dirty="0">
                <a:latin typeface="Angsana New" pitchFamily="18" charset="-34"/>
                <a:cs typeface="Angsana New" pitchFamily="18" charset="-34"/>
              </a:rPr>
              <a:t>	</a:t>
            </a:r>
            <a:endParaRPr lang="en-US" sz="2800" b="1" dirty="0">
              <a:latin typeface="Angsana New" pitchFamily="18" charset="-34"/>
              <a:cs typeface="Angsana New" pitchFamily="18" charset="-34"/>
            </a:endParaRPr>
          </a:p>
          <a:p>
            <a:endParaRPr lang="en-US" sz="2800" b="1" dirty="0">
              <a:latin typeface="Angsana New" pitchFamily="18" charset="-34"/>
            </a:endParaRPr>
          </a:p>
          <a:p>
            <a:r>
              <a:rPr lang="th-TH" sz="2800" b="1" dirty="0">
                <a:latin typeface="Angsana New" pitchFamily="18" charset="-34"/>
              </a:rPr>
              <a:t>					</a:t>
            </a:r>
            <a:endParaRPr lang="en-US" sz="2800" b="1" dirty="0">
              <a:latin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1531543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4139952" y="1412776"/>
            <a:ext cx="4849404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b="1" dirty="0">
              <a:latin typeface="Angsana New" pitchFamily="18" charset="-34"/>
            </a:endParaRPr>
          </a:p>
          <a:p>
            <a:r>
              <a:rPr lang="th-TH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sz="2800" b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เกจ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ด้านความดันต่ำมีค่า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15-30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นิ้ว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ด้านความดันสูงมีค่า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210-230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นิ้ว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ข้อชี้อื่นๆ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ที่กระจกมองสารจะเห็นสารทำความเย็นเหลวเต็ม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ลมที่เป่าผ่าน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จะเป็นเย็นจัด</a:t>
            </a:r>
          </a:p>
          <a:p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r>
              <a:rPr lang="th-TH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มีสารทำความเย็นเหลือภายใน</a:t>
            </a:r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ระบบ</a:t>
            </a:r>
          </a:p>
          <a:p>
            <a:r>
              <a:rPr lang="th-TH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น้อย</a:t>
            </a:r>
            <a:r>
              <a:rPr lang="th-TH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เกินไป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  <a:p>
            <a:endParaRPr lang="th-TH" sz="2800" b="1" dirty="0">
              <a:latin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403648" y="594266"/>
            <a:ext cx="61206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ชาร์จสารทำความเย็นเข้าระบบไม่เพียงพอ</a:t>
            </a:r>
            <a:r>
              <a:rPr lang="en-US" sz="3600" b="1" u="sng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</a:t>
            </a:r>
            <a:endParaRPr lang="th-TH" sz="3600" b="1" u="sng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pic>
        <p:nvPicPr>
          <p:cNvPr id="6" name="Picture 6" descr="16-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27" y="2136053"/>
            <a:ext cx="3890609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314672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619672" y="620688"/>
            <a:ext cx="603883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h-TH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ชาร์จสารทำความเย็นเข้าระบบไม่เพียงพอ (ต่อ)</a:t>
            </a:r>
            <a:r>
              <a:rPr lang="en-US" sz="36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  <a:cs typeface="Angsana New" pitchFamily="18" charset="-34"/>
              </a:rPr>
              <a:t> </a:t>
            </a:r>
            <a:endParaRPr lang="th-TH" sz="3600" b="1" u="sng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07504" y="1399487"/>
            <a:ext cx="4320480" cy="454979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u="sng" dirty="0">
                <a:solidFill>
                  <a:srgbClr val="002060"/>
                </a:solidFill>
                <a:latin typeface="Angsana New" pitchFamily="18" charset="-34"/>
              </a:rPr>
              <a:t>ระบบผิดปกติ</a:t>
            </a:r>
            <a:r>
              <a:rPr lang="en-US" b="1" u="sng" dirty="0">
                <a:solidFill>
                  <a:srgbClr val="002060"/>
                </a:solidFill>
                <a:latin typeface="Angsana New" pitchFamily="18" charset="-34"/>
              </a:rPr>
              <a:t> </a:t>
            </a:r>
            <a:endParaRPr lang="th-TH" b="1" u="sng" dirty="0">
              <a:solidFill>
                <a:srgbClr val="002060"/>
              </a:solidFill>
              <a:latin typeface="Angsana New" pitchFamily="18" charset="-34"/>
            </a:endParaRPr>
          </a:p>
          <a:p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1. ผลความเย็นไม่ดีพอ</a:t>
            </a:r>
            <a:r>
              <a:rPr lang="en-US" b="1" dirty="0">
                <a:solidFill>
                  <a:srgbClr val="002060"/>
                </a:solidFill>
                <a:latin typeface="Angsana New" pitchFamily="18" charset="-34"/>
              </a:rPr>
              <a:t> </a:t>
            </a:r>
            <a:endParaRPr lang="th-TH" b="1" dirty="0">
              <a:solidFill>
                <a:srgbClr val="002060"/>
              </a:solidFill>
              <a:latin typeface="Angsana New" pitchFamily="18" charset="-34"/>
            </a:endParaRPr>
          </a:p>
          <a:p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2. ค่าแรงดันเก</a:t>
            </a:r>
            <a:r>
              <a:rPr lang="th-TH" b="1" dirty="0" err="1">
                <a:solidFill>
                  <a:srgbClr val="002060"/>
                </a:solidFill>
                <a:latin typeface="Angsana New" pitchFamily="18" charset="-34"/>
              </a:rPr>
              <a:t>จด้าน</a:t>
            </a: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ความดันต่ำอ่านค่าได้ต่ำ</a:t>
            </a:r>
            <a:r>
              <a:rPr lang="en-US" b="1" dirty="0">
                <a:solidFill>
                  <a:srgbClr val="002060"/>
                </a:solidFill>
                <a:latin typeface="Angsana New" pitchFamily="18" charset="-34"/>
              </a:rPr>
              <a:t> </a:t>
            </a:r>
            <a:endParaRPr lang="th-TH" b="1" dirty="0">
              <a:solidFill>
                <a:srgbClr val="002060"/>
              </a:solidFill>
              <a:latin typeface="Angsana New" pitchFamily="18" charset="-34"/>
            </a:endParaRPr>
          </a:p>
          <a:p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3. ค่าความดันเก</a:t>
            </a:r>
            <a:r>
              <a:rPr lang="th-TH" b="1" dirty="0" err="1">
                <a:solidFill>
                  <a:srgbClr val="002060"/>
                </a:solidFill>
                <a:latin typeface="Angsana New" pitchFamily="18" charset="-34"/>
              </a:rPr>
              <a:t>จด้าน</a:t>
            </a:r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ความดันสูงอ่านได้ต่ำ</a:t>
            </a:r>
            <a:r>
              <a:rPr lang="en-US" b="1" dirty="0">
                <a:solidFill>
                  <a:srgbClr val="002060"/>
                </a:solidFill>
                <a:latin typeface="Angsana New" pitchFamily="18" charset="-34"/>
              </a:rPr>
              <a:t> </a:t>
            </a:r>
            <a:endParaRPr lang="th-TH" b="1" dirty="0">
              <a:solidFill>
                <a:srgbClr val="002060"/>
              </a:solidFill>
              <a:latin typeface="Angsana New" pitchFamily="18" charset="-34"/>
            </a:endParaRPr>
          </a:p>
          <a:p>
            <a:r>
              <a:rPr lang="th-TH" b="1" dirty="0">
                <a:solidFill>
                  <a:srgbClr val="002060"/>
                </a:solidFill>
                <a:latin typeface="Angsana New" pitchFamily="18" charset="-34"/>
              </a:rPr>
              <a:t>4. เห็นฟองอากาศที่กระจกมองสาร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 </a:t>
            </a:r>
            <a:endParaRPr lang="th-TH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4639088" y="1399487"/>
            <a:ext cx="4320480" cy="454979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b="1" u="sng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การแก้ไข</a:t>
            </a:r>
          </a:p>
          <a:p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1. ตรวจรอยรั่วของระบบ ดูดเก็บสารทำ ความเย็น  ซ่อมตำแหน่งที่รั่ว</a:t>
            </a:r>
          </a:p>
          <a:p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2. วัดระดับน้ำมันคอมเพรสเซอร์</a:t>
            </a:r>
          </a:p>
          <a:p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3. ทำสุญญากาศ ชาร์จสารทำความเย็น</a:t>
            </a:r>
          </a:p>
          <a:p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เข้าระบบใหม่</a:t>
            </a:r>
          </a:p>
          <a:p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4. ถ้าไม่พบที่รั่ว ตามข้อ 1 ให้ชาร์จสาร</a:t>
            </a:r>
          </a:p>
          <a:p>
            <a:r>
              <a:rPr lang="th-TH" b="1" dirty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ทำความเย็นเข้าระบบเลย</a:t>
            </a:r>
            <a:endParaRPr lang="th-TH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9616680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987824" y="548680"/>
            <a:ext cx="27975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0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มีอากาศในระบบ</a:t>
            </a:r>
            <a:endParaRPr lang="th-TH" sz="40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4006343" y="1912254"/>
            <a:ext cx="493204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ระบบปกติจะแสดงค่าความดัน</a:t>
            </a:r>
            <a:r>
              <a:rPr lang="th-TH" sz="3200" b="1" u="sng" dirty="0" err="1">
                <a:latin typeface="Angsana New" pitchFamily="18" charset="-34"/>
                <a:cs typeface="Angsana New" pitchFamily="18" charset="-34"/>
              </a:rPr>
              <a:t>เกจ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ด้านความดันต่ำมีค่า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15-30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3200" b="1" dirty="0" smtClean="0">
                <a:latin typeface="Angsana New" pitchFamily="18" charset="-34"/>
                <a:cs typeface="Angsana New" pitchFamily="18" charset="-34"/>
              </a:rPr>
              <a:t>นิ้ว ด้าน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ความดันสูงมีค่า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210-230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ปอนด์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/</a:t>
            </a:r>
            <a:r>
              <a:rPr lang="th-TH" sz="3200" b="1" dirty="0" err="1">
                <a:latin typeface="Angsana New" pitchFamily="18" charset="-34"/>
                <a:cs typeface="Angsana New" pitchFamily="18" charset="-34"/>
              </a:rPr>
              <a:t>ตร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.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นิ้ว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</a:p>
          <a:p>
            <a:endParaRPr lang="th-TH" sz="3200" b="1" u="sng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u="sng" dirty="0">
                <a:latin typeface="Angsana New" pitchFamily="18" charset="-34"/>
                <a:cs typeface="Angsana New" pitchFamily="18" charset="-34"/>
              </a:rPr>
              <a:t>สาเหตุ</a:t>
            </a:r>
            <a:r>
              <a:rPr lang="en-US" sz="3200" b="1" dirty="0"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>
                <a:latin typeface="Angsana New" pitchFamily="18" charset="-34"/>
                <a:cs typeface="Angsana New" pitchFamily="18" charset="-34"/>
              </a:rPr>
              <a:t>อากาศและความชื้นจะแสดงอาการให้เห็น</a:t>
            </a:r>
            <a:endParaRPr lang="en-US" sz="3200" b="1" dirty="0">
              <a:latin typeface="Angsana New" pitchFamily="18" charset="-34"/>
              <a:cs typeface="Angsana New" pitchFamily="18" charset="-34"/>
            </a:endParaRPr>
          </a:p>
          <a:p>
            <a:endParaRPr lang="th-TH" b="1" dirty="0">
              <a:latin typeface="Angsana New" pitchFamily="18" charset="-34"/>
            </a:endParaRPr>
          </a:p>
        </p:txBody>
      </p:sp>
      <p:pic>
        <p:nvPicPr>
          <p:cNvPr id="6" name="Picture 5" descr="16-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37" y="1844824"/>
            <a:ext cx="3682071" cy="3504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656461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2987824" y="523496"/>
            <a:ext cx="30283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u="sng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itchFamily="18" charset="-34"/>
              </a:rPr>
              <a:t>อากาศในระบบ (ต่อ)</a:t>
            </a:r>
            <a:endParaRPr lang="th-TH" sz="3600" b="1" u="sng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itchFamily="18" charset="-34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539552" y="1268760"/>
            <a:ext cx="8208912" cy="489654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200" b="1" u="sng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ข้อชี้อื่นๆ</a:t>
            </a:r>
            <a:endParaRPr lang="en-US" sz="32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1. 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ค่าแรงดันด้านความดันต่ำจะลดลงจนจุดเดือดของสารทำความเย็นใน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ทำให้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Thermostat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จากและคอมฯ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หยุดทำงาน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                       </a:t>
            </a:r>
            <a:endParaRPr lang="th-TH" sz="32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2. 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ลดแรงดันด้านความดันสูงได้โดยใช้พัดลมระบายความร้อนช่วย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32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3. ไม่มีฟองอากาศที่กระจกมองสาร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32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4. ขณะเดินระบบท่อทางดูดจะเย็น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3200" b="1" dirty="0" smtClean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5.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อากาศที่ผ่าน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Evaporator </a:t>
            </a:r>
            <a:r>
              <a:rPr lang="th-TH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จะเป็นอากาศเย็นจัด</a:t>
            </a:r>
            <a:r>
              <a:rPr lang="en-US" sz="3200" b="1" dirty="0" smtClean="0">
                <a:solidFill>
                  <a:schemeClr val="tx1"/>
                </a:solidFill>
                <a:latin typeface="Angsana New" pitchFamily="18" charset="-34"/>
                <a:cs typeface="Angsana New" pitchFamily="18" charset="-34"/>
              </a:rPr>
              <a:t> </a:t>
            </a:r>
            <a:endParaRPr lang="th-TH" sz="3200" b="1" dirty="0">
              <a:solidFill>
                <a:schemeClr val="tx1"/>
              </a:solidFill>
              <a:latin typeface="Angsana New" pitchFamily="18" charset="-34"/>
              <a:cs typeface="Angsana New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88315479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217</TotalTime>
  <Words>1856</Words>
  <Application>Microsoft Office PowerPoint</Application>
  <PresentationFormat>นำเสนอทางหน้าจอ (4:3)</PresentationFormat>
  <Paragraphs>300</Paragraphs>
  <Slides>28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28</vt:i4>
      </vt:variant>
    </vt:vector>
  </HeadingPairs>
  <TitlesOfParts>
    <vt:vector size="29" baseType="lpstr">
      <vt:lpstr>Executive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AUT-TT</dc:creator>
  <cp:lastModifiedBy>AUT-TT</cp:lastModifiedBy>
  <cp:revision>21</cp:revision>
  <dcterms:created xsi:type="dcterms:W3CDTF">2012-12-21T02:43:32Z</dcterms:created>
  <dcterms:modified xsi:type="dcterms:W3CDTF">2012-12-21T06:21:22Z</dcterms:modified>
</cp:coreProperties>
</file>