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แทนข้อความ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ข้อความ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แทน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แทนเนื้อหา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ตัวแทน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แทน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18" name="ตัวแทน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912BBD-2C50-492A-80AB-8DB892B59C6C}" type="datetimeFigureOut">
              <a:rPr lang="th-TH" smtClean="0"/>
              <a:t>26/01/56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95A8DA-2986-4725-BDAB-C227C0EFFBB1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2195736" y="1484784"/>
            <a:ext cx="6336704" cy="25922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การประมาณราคาค่าบริการงานปรับอากาศรถยนต์</a:t>
            </a:r>
            <a:endParaRPr lang="en-US" sz="6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023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291264" cy="4873752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r>
              <a:rPr lang="th-TH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จาก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ชั่วโมงงานมาตรฐานแปลงเป็นราคาค่าแรงซ่อมบริการ  โดยใช้ตัวคูณที่ศูนย์บริการกำหนดขึ้นเองตามราคาท้องถิ่น  อยู่ระหว่าง  100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–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150  เช่น  ชั่วโมงมาตรฐาน  0.5  ใช้ตัวคูณ  100  ราคาค่าแรงซ่อมบริการจึงเท่ากับ  0.5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x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100 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50  </a:t>
            </a:r>
            <a:r>
              <a:rPr lang="th-TH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บาท</a:t>
            </a:r>
          </a:p>
          <a:p>
            <a:pPr marL="0" indent="0" algn="thaiDist">
              <a:buNone/>
            </a:pPr>
            <a:endParaRPr lang="th-TH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 algn="thaiDist">
              <a:buNone/>
            </a:pPr>
            <a:r>
              <a:rPr lang="th-TH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ตาราง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ชั่วโมงมาตรฐานแปลรวบรวมจากคู่มือชั่วโมงมาตรฐานของ  รถจักรยานยนต์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ซูซู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กิ  โดยเลือกเฉพาะหัวข้อสำคัญ  เพื่อใช้เป็นแนวทางคิดราคาซ่อมและบริการ  ถือเป็นเกณฑ์สำหรับการประเมินราคาเท่านั้น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637664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ม้วนกระดาษแนวนอน 4"/>
          <p:cNvSpPr/>
          <p:nvPr/>
        </p:nvSpPr>
        <p:spPr>
          <a:xfrm>
            <a:off x="2633223" y="188640"/>
            <a:ext cx="3807150" cy="1368152"/>
          </a:xfrm>
          <a:prstGeom prst="horizontalScroll">
            <a:avLst/>
          </a:prstGeom>
          <a:solidFill>
            <a:schemeClr val="bg2">
              <a:lumMod val="9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เครื่องปรับอากาศ</a:t>
            </a:r>
            <a:endParaRPr lang="en-US" sz="54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954885"/>
              </p:ext>
            </p:extLst>
          </p:nvPr>
        </p:nvGraphicFramePr>
        <p:xfrm>
          <a:off x="731670" y="1628800"/>
          <a:ext cx="7839598" cy="47525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99679"/>
                <a:gridCol w="5590484"/>
                <a:gridCol w="844785"/>
                <a:gridCol w="704650"/>
              </a:tblGrid>
              <a:tr h="679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ลำดับ</a:t>
                      </a:r>
                      <a:endParaRPr lang="en-US" sz="2800" dirty="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รายการ</a:t>
                      </a:r>
                      <a:endParaRPr lang="en-US" sz="2800" dirty="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เวลาซ่อม</a:t>
                      </a:r>
                      <a:endParaRPr lang="en-US" sz="2800" dirty="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679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lang="en-US" sz="2800" dirty="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ถอดประกอบคอมเพรสเซอร์  (เติมน้ำยา</a:t>
                      </a:r>
                      <a:r>
                        <a:rPr lang="th-TH" sz="280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แอร์</a:t>
                      </a: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1.4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1.3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363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  <a:endParaRPr lang="en-US" sz="28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ซ่อมใหญ่คอมเพรสเซอร์  (ถอดประกอบคอมเพรสเซอร์เติมน้ำยา</a:t>
                      </a:r>
                      <a:r>
                        <a:rPr lang="th-TH" sz="280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แอร์</a:t>
                      </a: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4.1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4.3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9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</a:t>
                      </a:r>
                      <a:endParaRPr lang="en-US" sz="28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ถอดประกอบคอนเดนเซอร์  (เติมน้ำยา</a:t>
                      </a:r>
                      <a:r>
                        <a:rPr lang="th-TH" sz="280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แอร์</a:t>
                      </a: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1.1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0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  <a:endParaRPr lang="en-US" sz="28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ถอดประกอบตัวดักความชื้น  (เติมน้ำยา</a:t>
                      </a:r>
                      <a:r>
                        <a:rPr lang="th-TH" sz="280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แอร์</a:t>
                      </a: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0.9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0.8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9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  <a:endParaRPr lang="en-US" sz="28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ถอดประกอบหูยึดคอมเพรสเซอร์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0.9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1.1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45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03266"/>
              </p:ext>
            </p:extLst>
          </p:nvPr>
        </p:nvGraphicFramePr>
        <p:xfrm>
          <a:off x="323528" y="332656"/>
          <a:ext cx="8496944" cy="61206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58348"/>
                <a:gridCol w="6059243"/>
                <a:gridCol w="915619"/>
                <a:gridCol w="763734"/>
              </a:tblGrid>
              <a:tr h="869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</a:t>
                      </a:r>
                      <a:endParaRPr lang="en-US" sz="3200" dirty="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เปลี่ยนสายพาน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0.2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0.2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81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7</a:t>
                      </a:r>
                      <a:endParaRPr lang="en-US" sz="32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ถอดประกอบตัวปรับความตึงสายพาน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0.4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0.3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69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  <a:endParaRPr lang="en-US" sz="32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</a:t>
                      </a:r>
                      <a:r>
                        <a:rPr lang="th-TH" sz="3200" b="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พูลเลย์</a:t>
                      </a: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เดินเบา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0.2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0.3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81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9</a:t>
                      </a:r>
                      <a:endParaRPr lang="en-US" sz="32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ถอดประกอบคอยล์เย็น  (เติมน้ำยา</a:t>
                      </a:r>
                      <a:r>
                        <a:rPr lang="th-TH" sz="3200" b="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แอร์</a:t>
                      </a: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1.8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1.1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69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</a:t>
                      </a:r>
                      <a:endParaRPr lang="en-US" sz="32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</a:t>
                      </a:r>
                      <a:r>
                        <a:rPr lang="th-TH" sz="3200" b="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ประกอบเอ็ก</a:t>
                      </a: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แพนชันวาล์ว  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(Expansion  Valve)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2.0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1.3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69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</a:t>
                      </a:r>
                      <a:endParaRPr lang="en-US" sz="32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ถอดประกอบท่อน้ำยา</a:t>
                      </a:r>
                      <a:r>
                        <a:rPr lang="th-TH" sz="3200" b="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แอร์</a:t>
                      </a: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แบบเหล็ก  (เติมน้ำยา</a:t>
                      </a:r>
                      <a:r>
                        <a:rPr lang="th-TH" sz="3200" b="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แอร์</a:t>
                      </a: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1.0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1.0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81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12</a:t>
                      </a:r>
                      <a:endParaRPr lang="en-US" sz="32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ถอดประกอบท่อยางทางเดินน้ำยา</a:t>
                      </a:r>
                      <a:r>
                        <a:rPr lang="th-TH" sz="3200" b="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แอร์</a:t>
                      </a: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(เติมน้ำยา</a:t>
                      </a:r>
                      <a:r>
                        <a:rPr lang="th-TH" sz="3200" b="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แอร์</a:t>
                      </a: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1.0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1.3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35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989622"/>
              </p:ext>
            </p:extLst>
          </p:nvPr>
        </p:nvGraphicFramePr>
        <p:xfrm>
          <a:off x="323528" y="260648"/>
          <a:ext cx="8352928" cy="634127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45495"/>
                <a:gridCol w="5956544"/>
                <a:gridCol w="900100"/>
                <a:gridCol w="750789"/>
              </a:tblGrid>
              <a:tr h="1031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13</a:t>
                      </a:r>
                      <a:endParaRPr lang="en-US" sz="3200" dirty="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ถอดประกอบสวิทช์เครื่องปรับอากาศ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0.4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0.4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4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14</a:t>
                      </a:r>
                      <a:endParaRPr lang="en-US" sz="32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ถอดประกอบรีเลย์ความคุมตัวสุญญากาศควบคุมความเร็วรอบ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0.2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31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15</a:t>
                      </a:r>
                      <a:endParaRPr lang="en-US" sz="32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ถอดประกอบตัวควบคุมอุณหภูมิ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0.4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4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16</a:t>
                      </a:r>
                      <a:endParaRPr lang="en-US" sz="32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ถอดประกอบรีเลย์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0.3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0.3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31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17</a:t>
                      </a:r>
                      <a:endParaRPr lang="en-US" sz="32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ถอดประกอบตัว</a:t>
                      </a:r>
                      <a:r>
                        <a:rPr lang="th-TH" sz="3200" b="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เทอร์โมสตัท</a:t>
                      </a: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(เติมน้ำยา</a:t>
                      </a:r>
                      <a:r>
                        <a:rPr lang="th-TH" sz="3200" b="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แอร์</a:t>
                      </a: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1.9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2.5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81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18</a:t>
                      </a:r>
                      <a:endParaRPr lang="en-US" sz="3200"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ถอดประกอบตัวสุญญากาศควบคุมความเร็วรอบ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0.3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1.0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9267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467600" cy="1143000"/>
          </a:xfrm>
        </p:spPr>
        <p:txBody>
          <a:bodyPr>
            <a:noAutofit/>
          </a:bodyPr>
          <a:lstStyle/>
          <a:p>
            <a:r>
              <a:rPr lang="th-TH" sz="4400" b="1" u="sng" dirty="0"/>
              <a:t>การประมาณราคาค่าบริการงานปรับอากาศรถยนต์</a:t>
            </a:r>
            <a:r>
              <a:rPr lang="en-US" sz="4400" dirty="0"/>
              <a:t/>
            </a:r>
            <a:br>
              <a:rPr lang="en-US" sz="4400" dirty="0"/>
            </a:br>
            <a:endParaRPr lang="th-TH" sz="4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395536" y="2132856"/>
            <a:ext cx="8291264" cy="3268960"/>
          </a:xfrm>
        </p:spPr>
        <p:txBody>
          <a:bodyPr>
            <a:normAutofit/>
          </a:bodyPr>
          <a:lstStyle/>
          <a:p>
            <a:pPr algn="thaiDist"/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การกำหนดราคาของงานช่างยนต์เพื่อบริการงานปรับอากาศรถยนต์นั้นมีวิธีคิด  หลากหลายด้วยกันส่วนมากจะประเมินเอาตามความพอใจและเหมาะสมตามลักษณะความยากง่ายหรือซับซ้อนของตัวงาน  โดยเจ้าของประเมินเองซึ่งดูแล้วไม่ค่อยเป็นรูปธรรม  หรือมีความเป็นธรรมต่อลูกค้ามากนักแต่ถ้าเป็นศูนย์บริการจะมีการกำหนดราคาไว้เป็นมาตรฐาน</a:t>
            </a:r>
          </a:p>
        </p:txBody>
      </p:sp>
    </p:spTree>
    <p:extLst>
      <p:ext uri="{BB962C8B-B14F-4D97-AF65-F5344CB8AC3E}">
        <p14:creationId xmlns:p14="http://schemas.microsoft.com/office/powerpoint/2010/main" val="26786064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920880" cy="1143000"/>
          </a:xfrm>
        </p:spPr>
        <p:txBody>
          <a:bodyPr>
            <a:noAutofit/>
          </a:bodyPr>
          <a:lstStyle/>
          <a:p>
            <a:r>
              <a:rPr lang="th-TH" sz="3600" b="1" u="sng" dirty="0">
                <a:solidFill>
                  <a:srgbClr val="C00000"/>
                </a:solidFill>
              </a:rPr>
              <a:t>องค์ประกอบของการประมาณราคาค่าบริการงานปรับอากาศรถยนต์</a:t>
            </a:r>
            <a:r>
              <a:rPr lang="en-US" sz="3600" dirty="0"/>
              <a:t/>
            </a:r>
            <a:br>
              <a:rPr lang="en-US" sz="3600" dirty="0"/>
            </a:br>
            <a:endParaRPr lang="th-TH" sz="3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08912" cy="4873752"/>
          </a:xfrm>
        </p:spPr>
        <p:txBody>
          <a:bodyPr>
            <a:normAutofit/>
          </a:bodyPr>
          <a:lstStyle/>
          <a:p>
            <a:pPr algn="thaiDist"/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 ค่าแรง  หมายถึง  ค่าแรงในการปฏิบัติการซ่อมในรายการซ่อม  เช่น  เติมสารทำความเย็น  ค่าแรง  200  บาท  โดยมีกำหนดไว้ในรายการซ่อม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–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บริการและให้คำนึงถึงระยะเวลาในการซ่อม </a:t>
            </a:r>
            <a:r>
              <a:rPr lang="th-TH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–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บริการ</a:t>
            </a:r>
            <a:r>
              <a:rPr lang="th-TH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ด้วย</a:t>
            </a:r>
          </a:p>
          <a:p>
            <a:pPr marL="0" indent="0" algn="thaiDist">
              <a:buNone/>
            </a:pP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algn="thaiDist"/>
            <a:r>
              <a:rPr lang="th-TH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 ค่าวัสดุอุปกรณ์หรือเรียกว่าค่าโสหุ้ย 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(Over  Head)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หมายถึง  ค่าวัสดุสิ้นเปลืองที่ทางร้านซ่อมต้องจัดเตรียมให้ช่างใช้งาน  เช่น  สารทำความเย็น  ค่าไฟฟ้าในการใช้ปั๊มลม  ค่าน้ำมันหล่อลื่นหรืออื่น  ๆ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algn="thaiDist"/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681191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395536" y="692696"/>
            <a:ext cx="8147248" cy="4873752"/>
          </a:xfrm>
        </p:spPr>
        <p:txBody>
          <a:bodyPr/>
          <a:lstStyle/>
          <a:p>
            <a:pPr algn="thaiDist"/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3.  ค่าอะไหล่  หมายถึง  ราคาอะไหล่ที่ต้องใช้เปลี่ยนในงานนั้น  ๆ  ซึ่งราคาอะไหล่จะเป็นราคาที่ถูกกำหนดมาจากร้าน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–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ตัวแทนจำหน่ายอะไหล่นั้น  </a:t>
            </a:r>
            <a:r>
              <a:rPr lang="th-TH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ๆ</a:t>
            </a:r>
          </a:p>
          <a:p>
            <a:pPr algn="thaiDist"/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algn="thaiDist"/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4</a:t>
            </a:r>
            <a:r>
              <a:rPr lang="th-TH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ค่ากำไร  หมายถึง  เปอร์เซ็นต์หรือร้อยละเท่าไรของต้นทุน  ส่วนมากแล้วในบ้านช่างซ่อมจะคิดค่าบริการประมาณ  15  ถึง  25  เปอร์เซ็นต์ของต้นทุน  แล้วแต่ว่าจะมีงานซับซ้อนมากน้อยเพียงใด  รายการซ่อมน้อยจะคิดค่าบริการเป็นเปอร์เซ็นต์ที่สูงกว่ารายการซ่อมที่มากรายการ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318858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539552" y="1950921"/>
            <a:ext cx="8034420" cy="4214383"/>
          </a:xfrm>
        </p:spPr>
        <p:txBody>
          <a:bodyPr/>
          <a:lstStyle/>
          <a:p>
            <a:pPr marL="0" indent="0">
              <a:buNone/>
            </a:pP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การคิดคำนวณราคาเพื่อแจ้งยอดเงินค่าซ่อมเพื่อบริการจะคิดจากราคางานบวกด้วยอัตราการคิดกำไร  โดยมีรายละเอียดดังนี้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ราคางาน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ราคาค่าแรง + ราคาวัสดุ + ราคาอะไหล่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ต้นทุน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ราคาวัสดุอุปกรณ์อาจเรียกได้ว่าค่าโสหุ้ย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(Over  Head)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เช่น  น้ำมันเบนซินล้างเครื่อง  หรืออุปกรณ์ต่าง  ๆ  ที่ไม่ใช่อะไหล่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ฉะนั้น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การประเมินราคาค่าบริการ	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ต้นทุน + กำไร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หรือ  ราคาที่ต้องคิดกับลูกค้า	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(ค่าแรง + ค่าโสหุ้ย + ค่าอะไหล่) + กำไร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71600" y="495609"/>
            <a:ext cx="7056784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การคิดราคาค่าบริการเพื่อแจ้งยอดสุทธิให้กับลูกค้าเพื่อเรียกเก็บเงิน</a:t>
            </a:r>
            <a:endParaRPr lang="en-U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12165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th-TH" sz="3200" b="1" u="sng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ตัวอย่างการคำนวณราคา</a:t>
            </a:r>
            <a:r>
              <a:rPr lang="en-US" sz="3200" u="sng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/>
            </a:r>
            <a:br>
              <a:rPr lang="en-US" sz="3200" u="sng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</a:br>
            <a:endParaRPr lang="th-TH" sz="3200" u="sng" dirty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352928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03924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75656" y="908720"/>
            <a:ext cx="5832648" cy="1143000"/>
          </a:xfrm>
        </p:spPr>
        <p:txBody>
          <a:bodyPr>
            <a:noAutofit/>
          </a:bodyPr>
          <a:lstStyle/>
          <a:p>
            <a:r>
              <a:rPr lang="th-TH" sz="4800" b="1" u="sng" dirty="0">
                <a:solidFill>
                  <a:srgbClr val="C00000"/>
                </a:solidFill>
              </a:rPr>
              <a:t>การคิดราคาประมาณการแจ้งให้ลูกค้า</a:t>
            </a:r>
            <a:r>
              <a:rPr lang="en-US" sz="4400" u="sng" dirty="0">
                <a:solidFill>
                  <a:srgbClr val="C00000"/>
                </a:solidFill>
              </a:rPr>
              <a:t/>
            </a:r>
            <a:br>
              <a:rPr lang="en-US" sz="4400" u="sng" dirty="0">
                <a:solidFill>
                  <a:srgbClr val="C00000"/>
                </a:solidFill>
              </a:rPr>
            </a:br>
            <a:endParaRPr lang="th-TH" sz="4400" u="sng" dirty="0">
              <a:solidFill>
                <a:srgbClr val="C0000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136904" cy="4349364"/>
          </a:xfrm>
        </p:spPr>
        <p:txBody>
          <a:bodyPr/>
          <a:lstStyle/>
          <a:p>
            <a:pPr marL="0" indent="0">
              <a:buNone/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	เพื่อ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เป็นการตกลงเบื้องต้นการแจ้งค่าใช้จ่ายในการซ่อมหรือบริการงานปรับอากาศรถยนต์ในราคาคุมที่ใกล้เคียง  โดยคิดเพื่อบวก  ลบ  ประมาณ  10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–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20  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เปอร์เซ็นต์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โดย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ใช้สูตรในการคิดดังนี้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สูตร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ราคาประมาณการ 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 ราคางาน + กำไร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568331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539552" y="188640"/>
            <a:ext cx="2060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u="sng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ตัวอย่างการคำนวณ</a:t>
            </a:r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11860"/>
            <a:ext cx="8064896" cy="592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01016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  </a:t>
            </a:r>
            <a:r>
              <a:rPr lang="th-TH" sz="4400" b="1" u="sng" dirty="0">
                <a:solidFill>
                  <a:srgbClr val="0070C0"/>
                </a:solidFill>
                <a:latin typeface="Angsana New" pitchFamily="18" charset="-34"/>
                <a:cs typeface="Angsana New" pitchFamily="18" charset="-34"/>
              </a:rPr>
              <a:t>ชั่วโมงงานมาตรฐานการซ่อมงานปรับอากาศรถยนต์</a:t>
            </a:r>
            <a:r>
              <a:rPr lang="en-US" sz="4400" b="1" u="sng" dirty="0">
                <a:solidFill>
                  <a:srgbClr val="0070C0"/>
                </a:solidFill>
                <a:latin typeface="Angsana New" pitchFamily="18" charset="-34"/>
                <a:cs typeface="Angsana New" pitchFamily="18" charset="-34"/>
              </a:rPr>
              <a:t/>
            </a:r>
            <a:br>
              <a:rPr lang="en-US" sz="4400" b="1" u="sng" dirty="0">
                <a:solidFill>
                  <a:srgbClr val="0070C0"/>
                </a:solidFill>
                <a:latin typeface="Angsana New" pitchFamily="18" charset="-34"/>
                <a:cs typeface="Angsana New" pitchFamily="18" charset="-34"/>
              </a:rPr>
            </a:br>
            <a:endParaRPr lang="th-TH" sz="4400" b="1" u="sng" dirty="0">
              <a:solidFill>
                <a:srgbClr val="0070C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208912" cy="5688632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งาน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มาตรฐานการซ่อมบริการรถนี้ใช้เป็นแนวทางในการกำหนดเวลาปฏิบัติงานซ่อม  และบำรุงรักษารถ  ที่เป็นรถใช้กันแพร่หลายในศูนย์บริการรถจักรยานยนต์  และรถยนต์และใช้ประกอบการคิดค่าแรงในการซ่อมรถลูกค้า  นอกจากนั้นยังใช้ในการคำนวณประสิทธิภาพการทำงานของช่าง  และศูนย์บริการโดยส่วนรวมด้วย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ชั่วโมง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งานมาตรฐานที่แสดงในตารางเป็นเลขทศนิยม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(1/10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)  ของชั่วโมง  นั่น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คือ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 algn="thaiDist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	0.1 =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6  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นาที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 algn="thaiDist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	0.2 =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12  นาที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	0.5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30  นาที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	1.0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1  ชั่วโมง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	2.5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2  ชั่วโมง  30  นาที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073435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</TotalTime>
  <Words>528</Words>
  <Application>Microsoft Office PowerPoint</Application>
  <PresentationFormat>นำเสนอทางหน้าจอ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13</vt:i4>
      </vt:variant>
    </vt:vector>
  </HeadingPairs>
  <TitlesOfParts>
    <vt:vector size="14" baseType="lpstr">
      <vt:lpstr>เฉลียง</vt:lpstr>
      <vt:lpstr>งานนำเสนอ PowerPoint</vt:lpstr>
      <vt:lpstr>การประมาณราคาค่าบริการงานปรับอากาศรถยนต์ </vt:lpstr>
      <vt:lpstr>องค์ประกอบของการประมาณราคาค่าบริการงานปรับอากาศรถยนต์ </vt:lpstr>
      <vt:lpstr>งานนำเสนอ PowerPoint</vt:lpstr>
      <vt:lpstr>งานนำเสนอ PowerPoint</vt:lpstr>
      <vt:lpstr>ตัวอย่างการคำนวณราคา </vt:lpstr>
      <vt:lpstr>การคิดราคาประมาณการแจ้งให้ลูกค้า </vt:lpstr>
      <vt:lpstr>งานนำเสนอ PowerPoint</vt:lpstr>
      <vt:lpstr>  ชั่วโมงงานมาตรฐานการซ่อมงานปรับอากาศรถยนต์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AUT-TT</dc:creator>
  <cp:lastModifiedBy>AUT-TT</cp:lastModifiedBy>
  <cp:revision>7</cp:revision>
  <dcterms:created xsi:type="dcterms:W3CDTF">2013-01-15T15:39:00Z</dcterms:created>
  <dcterms:modified xsi:type="dcterms:W3CDTF">2013-01-25T17:27:39Z</dcterms:modified>
</cp:coreProperties>
</file>