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7" r:id="rId9"/>
    <p:sldId id="278" r:id="rId10"/>
    <p:sldId id="279" r:id="rId11"/>
    <p:sldId id="280" r:id="rId12"/>
    <p:sldId id="272" r:id="rId13"/>
    <p:sldId id="273" r:id="rId14"/>
    <p:sldId id="274" r:id="rId15"/>
    <p:sldId id="275" r:id="rId16"/>
    <p:sldId id="276" r:id="rId17"/>
    <p:sldId id="257" r:id="rId18"/>
    <p:sldId id="258" r:id="rId19"/>
    <p:sldId id="259" r:id="rId20"/>
    <p:sldId id="261" r:id="rId21"/>
    <p:sldId id="264" r:id="rId22"/>
    <p:sldId id="265" r:id="rId23"/>
    <p:sldId id="262" r:id="rId24"/>
    <p:sldId id="263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แทน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0DFEB0-A8CD-4EE5-9557-DC3CBAF276F9}" type="datetimeFigureOut">
              <a:rPr lang="th-TH" smtClean="0"/>
              <a:pPr/>
              <a:t>09/08/61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4717C3-878B-4AA7-B789-209E2FABCFF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file:///C:\Documents%20and%20Settings\saw\Desktop\&#3616;&#3634;&#3614;&#3648;&#3588;&#3621;&#3639;&#3656;&#3629;&#3609;&#3652;&#3627;&#3623;\2.1.gi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8000" dirty="0">
                <a:solidFill>
                  <a:srgbClr val="C00000"/>
                </a:solidFill>
                <a:effectLst/>
              </a:rPr>
              <a:t>ความรู้เบื้องต้นเกี่ยวกับการปรับอากาศ</a:t>
            </a:r>
            <a:endParaRPr lang="th-TH" sz="8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home.arcor.de/bangkok.girls/images/save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592730"/>
            <a:ext cx="3600400" cy="2910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4970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-1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252028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27584" y="3458435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36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u="sng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การแผ่รังสีความร้อน</a:t>
            </a:r>
            <a:r>
              <a:rPr lang="th-TH" sz="36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(Radiation)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เป็นการเคลื่อนที่ของความร้อนโดยไม่ได้อาศัยตัวกลางใดๆ  แต่จะแผ่รังสีในรูปของคลื่นเช่นเดียวกับคลื่นแสงอาทิตย์</a:t>
            </a:r>
          </a:p>
        </p:txBody>
      </p:sp>
    </p:spTree>
    <p:extLst>
      <p:ext uri="{BB962C8B-B14F-4D97-AF65-F5344CB8AC3E}">
        <p14:creationId xmlns="" xmlns:p14="http://schemas.microsoft.com/office/powerpoint/2010/main" val="1427048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95536" y="548680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ความร้อนจำเพาะ</a:t>
            </a:r>
            <a:r>
              <a:rPr lang="th-TH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(Specific heat)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 ปริมาณความร้อนที่พอดี ที่ทำให้วัตถุซึ่งมีมวล 1 กรัม   มีอุณหภูมิเปลี่ยนแปลงไป 1 องศาเซลเซียส  จะมีค่าเท่ากับ 1 บีทียู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ความร้อนแบ่งได้ 2 ชนิด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ความร้อนสัมผัส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(Sensible heat)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 ปริมาณความร้อนที่ทำให้สสารมีอุณหภูมิเปลี่ยนแปลงไป  แต่สถานะคงเดิม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ความร้อนแฝง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(Latent heat)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 ปริมาณความร้อนที่ใช้ในการเปลี่ยนสถานะของสสารโดยมีอุณหภูมิคงที่อยู่  แบ่งได้ 2 อย่าง คือ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- ความร้อนแฝงของการหลอมเหลว</a:t>
            </a:r>
          </a:p>
          <a:p>
            <a:pPr>
              <a:spcBef>
                <a:spcPct val="500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	- ความร้อนแฝงของการกลายเป็นไอ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824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-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1688"/>
            <a:ext cx="3527425" cy="26320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39552" y="69269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2.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อุณหภูมิ 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(Temperature) 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เป็นขีดบอกความรู้สึกร้อนหนาว  หรือเป็นการวัดระดับความหนาแน่นของความร้อน</a:t>
            </a:r>
          </a:p>
        </p:txBody>
      </p:sp>
    </p:spTree>
    <p:extLst>
      <p:ext uri="{BB962C8B-B14F-4D97-AF65-F5344CB8AC3E}">
        <p14:creationId xmlns="" xmlns:p14="http://schemas.microsoft.com/office/powerpoint/2010/main" val="1908946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9963" y="620688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เทอร์โมมิเตอร์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(Thermometer)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เป็นเครื่องมือวัดอุณหภูมิ อาศัยหลักการขยายตัวและหดตัวของของเหลวในหลอดแก้ว เช่น แอลกอฮอล์หรือปรอท  เทอร์โมมิเตอร์แบ่งได้เป็น 2 ชนิด    คือ	- ชนิดเซลเซียส หรือ เซนติเกรด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(Celsius or Centigrade)</a:t>
            </a:r>
          </a:p>
          <a:p>
            <a:pPr algn="thaiDist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-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ฟาเรนไฮต์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(Fahrenheit)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1-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6869"/>
            <a:ext cx="4032448" cy="30089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1609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755576" y="764704"/>
            <a:ext cx="676875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เปลี่ยนแปลงค่าอุณหภูมิสามารถแปลงค่าเป็นสเกลอื่นได้โดยใช้สูตร  ดังนี้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90875" y="8447405"/>
            <a:ext cx="200025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h-TH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55450" y="3140968"/>
            <a:ext cx="4648797" cy="2232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</a:t>
            </a:r>
            <a:endParaRPr lang="th-TH" dirty="0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6915900"/>
              </p:ext>
            </p:extLst>
          </p:nvPr>
        </p:nvGraphicFramePr>
        <p:xfrm>
          <a:off x="3161143" y="3691870"/>
          <a:ext cx="690777" cy="1104341"/>
        </p:xfrm>
        <a:graphic>
          <a:graphicData uri="http://schemas.openxmlformats.org/presentationml/2006/ole">
            <p:oleObj spid="_x0000_s2093" name="สมการ" r:id="rId3" imgW="177646" imgH="393359" progId="Equation.3">
              <p:embed/>
            </p:oleObj>
          </a:graphicData>
        </a:graphic>
      </p:graphicFrame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8525984"/>
              </p:ext>
            </p:extLst>
          </p:nvPr>
        </p:nvGraphicFramePr>
        <p:xfrm>
          <a:off x="4932040" y="3645024"/>
          <a:ext cx="1508819" cy="1224136"/>
        </p:xfrm>
        <a:graphic>
          <a:graphicData uri="http://schemas.openxmlformats.org/presentationml/2006/ole">
            <p:oleObj spid="_x0000_s2094" name="สมการ" r:id="rId4" imgW="482391" imgH="393529" progId="Equation.3">
              <p:embed/>
            </p:oleObj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19683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484784"/>
            <a:ext cx="8064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3.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ความชื้น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คือ ความชื้นในอากาศนั้นจะต้องมีความชื้นพอเหมาะ ดังนั้นจะมีปริมาณความชื้นที่ตำแหน่งหนึ่งที่ทำให้ ให้ร่างกายรู้สึกสบายๆ คือ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50 – 55 %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หมายถึง เปอร์เซ็นต์ไอน้ำในอากาศนั้นเอง</a:t>
            </a:r>
            <a:endParaRPr lang="th-TH" sz="4000" b="1" u="sng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105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71600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 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การเคลื่อนที่ของอากาศ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(Air  Movement)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มีผลต่ออัตราการถ่ายเทความร้อนของร่างกายคือ  เมื่อการเคลื่อนที่ของอากาศเร็วขึ้น  กระบวนการระเหยซึ่งเป็นการถ่ายเทความร้อนออกจากร่างกายจะเพิ่มขึ้น  จากการที่ความชื้นในอากาศบริเวณใกล้ร่างกายถูกนำออกไปในอัตราที่เร็วขึ้นเมื่อมีการเคลื่อนที่ของอากาศช้าลง  กระบวนการถ่ายเทความร้อนจากร่างกายก็จะลดลงด้วย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940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01793" y="476672"/>
            <a:ext cx="7126591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หลักพื้นฐานการทำความเย็น</a:t>
            </a:r>
            <a:endParaRPr lang="th-TH" sz="6600" dirty="0">
              <a:solidFill>
                <a:srgbClr val="C00000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7756" y="2348880"/>
            <a:ext cx="8098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แรง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Force)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คือ  อำนาจชนิดหนึ่ง  ซึ่งสามารถเปลี่ยนหรือพยายาม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                       เปลี่ยน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สภาพของวัตถุ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F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= m*a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ความดัน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(Pressure)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คือ  แรงที่กระทำต่อหน่วยของพื้นที่ 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P = F/A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งาน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(Work)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คือ  ปริมาณผลคูณระหว่างแรงกับระยะทางที่ขนานกับแรง  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                           W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= F*d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60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th-TH" sz="36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กำลังงาน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(Power)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คือ  อัตราการทำงานในช่วงระยะเวลาหนึ่ง  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                                P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= W/t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h-TH" sz="36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พลังงาน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(Energy)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คือ  ความสามารถในการทำงานได้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พลังงานจลน์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(kinetic energy)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คือ พลังงานที่เกิดขึ้นกับวัตถุที่กำลังเคลื่อนที่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พลังงานศักย์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(potential energy)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คือ พลังงานที่สะสมอยู่ในตัววัตถุ</a:t>
            </a: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57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98072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ความร้อน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(Heat)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คือ  ความร้อนจะถ่ายเทจากวัตถุที่มีอุณหภูมิสูงไปยังวัตถุที่มีอุณหภูมิต่ำ  และจะหยุดการถ่ายเทเมื่อวัตถุทั้งสองมีอุณหภูมิเท่าเทียมกัน</a:t>
            </a:r>
          </a:p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สสาร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(Matter)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คือ สิ่งที่ต้องการที่มีอยู่อาศัยและมีน้ำหนัก  ซึ่งอยู่ในสถานะของ ของแข็ง ของเหลว หรือแก๊ส</a:t>
            </a:r>
          </a:p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โครงสร้างของสสาร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จะประกอบไปด้วยโมเลกุลหลายๆโมเลกุล  ในแต่ละโมเลกุลจะประกอบด้วยส่วนที่เล็กลงเรียกว่า “อะตอม”  ในโมเลกุลของวัตถุชนิดเดียวกัน  จะมีโมเลกุลเหมือนกันวัตถุต่างชนิดกันจะมีโมเลกุลต่างกัน</a:t>
            </a:r>
          </a:p>
        </p:txBody>
      </p:sp>
    </p:spTree>
    <p:extLst>
      <p:ext uri="{BB962C8B-B14F-4D97-AF65-F5344CB8AC3E}">
        <p14:creationId xmlns="" xmlns:p14="http://schemas.microsoft.com/office/powerpoint/2010/main" val="1162711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692696"/>
            <a:ext cx="7848872" cy="4968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ปรับอากาศ  หมายถึง  การปรับหรือการบังคับควบคุมให้สภาพอากาศในบริเวณนั้น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ๆ 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มีระดับอุณหภูมิ  ความชื้น  การหมุนเวียนของอากาศให้อยู่ในสภาพที่ต้องการตลอดระยะเวลาที่มีการปรับอากาศ </a:t>
            </a:r>
          </a:p>
        </p:txBody>
      </p:sp>
    </p:spTree>
    <p:extLst>
      <p:ext uri="{BB962C8B-B14F-4D97-AF65-F5344CB8AC3E}">
        <p14:creationId xmlns="" xmlns:p14="http://schemas.microsoft.com/office/powerpoint/2010/main" val="144629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68863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dirty="0" smtClean="0">
                <a:solidFill>
                  <a:srgbClr val="C00000"/>
                </a:solidFill>
                <a:latin typeface="Angsana New" pitchFamily="18" charset="-34"/>
              </a:rPr>
              <a:t>รูปที่ </a:t>
            </a:r>
            <a:r>
              <a:rPr lang="en-US" sz="4400" dirty="0" smtClean="0">
                <a:solidFill>
                  <a:srgbClr val="C00000"/>
                </a:solidFill>
                <a:latin typeface="Angsana New" pitchFamily="18" charset="-34"/>
              </a:rPr>
              <a:t>1 </a:t>
            </a:r>
            <a:r>
              <a:rPr lang="th-TH" sz="4400" dirty="0" smtClean="0">
                <a:solidFill>
                  <a:srgbClr val="C00000"/>
                </a:solidFill>
                <a:latin typeface="Angsana New" pitchFamily="18" charset="-34"/>
              </a:rPr>
              <a:t>โครงสร้าง</a:t>
            </a:r>
            <a:r>
              <a:rPr lang="th-TH" sz="4400" dirty="0">
                <a:solidFill>
                  <a:srgbClr val="C00000"/>
                </a:solidFill>
                <a:latin typeface="Angsana New" pitchFamily="18" charset="-34"/>
              </a:rPr>
              <a:t>ของสสาร</a:t>
            </a:r>
            <a:r>
              <a:rPr lang="th-TH" dirty="0">
                <a:solidFill>
                  <a:srgbClr val="C00000"/>
                </a:solidFill>
                <a:latin typeface="Angsana New" pitchFamily="18" charset="-34"/>
              </a:rPr>
              <a:t/>
            </a:r>
            <a:br>
              <a:rPr lang="th-TH" dirty="0">
                <a:solidFill>
                  <a:srgbClr val="C00000"/>
                </a:solidFill>
                <a:latin typeface="Angsana New" pitchFamily="18" charset="-34"/>
              </a:rPr>
            </a:b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4" name="Picture 5" descr="1-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3081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3420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-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69" y="548680"/>
            <a:ext cx="7632848" cy="327122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407707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u="sng" dirty="0">
                <a:solidFill>
                  <a:schemeClr val="folHlink"/>
                </a:solidFill>
                <a:latin typeface="Angsana New" pitchFamily="18" charset="-34"/>
              </a:rPr>
              <a:t>โมเลกุลของมีเทน</a:t>
            </a:r>
            <a:r>
              <a:rPr lang="th-TH" b="1" dirty="0">
                <a:solidFill>
                  <a:schemeClr val="folHlink"/>
                </a:solidFill>
                <a:latin typeface="Angsana New" pitchFamily="18" charset="-34"/>
              </a:rPr>
              <a:t> </a:t>
            </a:r>
            <a:r>
              <a:rPr lang="en-US" b="1" dirty="0">
                <a:solidFill>
                  <a:schemeClr val="folHlink"/>
                </a:solidFill>
                <a:latin typeface="Angsana New" pitchFamily="18" charset="-34"/>
              </a:rPr>
              <a:t>(Methane)</a:t>
            </a:r>
            <a:r>
              <a:rPr lang="en-US" b="1" dirty="0">
                <a:latin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</a:rPr>
              <a:t> จะมีโครงสร้างประกอบด้วยอะตอมของไฮโดรเจน 4 อะตอมและอะตอมของคาร์บอน 1 อะตอม</a:t>
            </a:r>
          </a:p>
          <a:p>
            <a:pPr>
              <a:spcBef>
                <a:spcPct val="50000"/>
              </a:spcBef>
            </a:pPr>
            <a:r>
              <a:rPr lang="th-TH" b="1" u="sng" dirty="0">
                <a:solidFill>
                  <a:schemeClr val="folHlink"/>
                </a:solidFill>
                <a:latin typeface="Angsana New" pitchFamily="18" charset="-34"/>
              </a:rPr>
              <a:t>โมเลกุลของน้ำ</a:t>
            </a:r>
            <a:r>
              <a:rPr lang="th-TH" b="1" dirty="0">
                <a:latin typeface="Angsana New" pitchFamily="18" charset="-34"/>
              </a:rPr>
              <a:t>  จะมีโครงสร้างประกอบด้วยอะตอมของไฮโดรเจน 2 อะตอมและอะตอมของออกซิเจน 1 อะตอม</a:t>
            </a:r>
          </a:p>
        </p:txBody>
      </p:sp>
    </p:spTree>
    <p:extLst>
      <p:ext uri="{BB962C8B-B14F-4D97-AF65-F5344CB8AC3E}">
        <p14:creationId xmlns="" xmlns:p14="http://schemas.microsoft.com/office/powerpoint/2010/main" val="2396949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-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760640" cy="3425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11560" y="4365104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Angsana New" pitchFamily="18" charset="-34"/>
              </a:rPr>
              <a:t>โมเลกุลจะเคลื่อนที่สม่ำเสมอ  การเคลื่อนที่เกิดจากพลังงาน เรียกว่า พลังงานจลน์ </a:t>
            </a:r>
          </a:p>
          <a:p>
            <a:pPr>
              <a:spcBef>
                <a:spcPct val="50000"/>
              </a:spcBef>
            </a:pPr>
            <a:r>
              <a:rPr lang="th-TH" b="1" dirty="0">
                <a:latin typeface="Angsana New" pitchFamily="18" charset="-34"/>
              </a:rPr>
              <a:t>การเคลื่อนไหวของโมเลกุลเป็นไปในรูปของการสั่นสะเทือน</a:t>
            </a:r>
            <a:r>
              <a:rPr lang="en-US" b="1" dirty="0">
                <a:latin typeface="Angsana New" pitchFamily="18" charset="-34"/>
              </a:rPr>
              <a:t> (Vibration)</a:t>
            </a:r>
            <a:endParaRPr lang="th-TH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743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-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02" y="548680"/>
            <a:ext cx="6370733" cy="25922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99592" y="3164663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สถานะของสสาร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thaiDist">
              <a:spcBef>
                <a:spcPct val="50000"/>
              </a:spcBef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สสารสามารถคงตัวอยู่ได้ 3 สถานะ คือ ของแข็ง ของเหลว และแก๊ส       สิ่งต่างๆรอบตัวเรา  อาจเปลี่ยนแปลงจากสถานะหนึ่งไปยังอีกสถานะหนึ่งได้ เช่น น้ำอยู่ในสถานะของของเหลว จะไหลและมีรูปร่างเปลี่ยนแปลงไปตามภาชนะที่บรรจุแต่ไม่สามารถคงรูปตัวเองได้</a:t>
            </a:r>
          </a:p>
        </p:txBody>
      </p:sp>
    </p:spTree>
    <p:extLst>
      <p:ext uri="{BB962C8B-B14F-4D97-AF65-F5344CB8AC3E}">
        <p14:creationId xmlns="" xmlns:p14="http://schemas.microsoft.com/office/powerpoint/2010/main" val="459973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611560" y="476672"/>
            <a:ext cx="4680520" cy="1584176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หน้าที่ของเครื่องปรับอากาศ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00993" y="2063477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ปรับและควบคุมอุณหภูมิ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36340" y="2709808"/>
            <a:ext cx="367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ควบคุมความชื้นสัมพัทธ์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61561" y="3377381"/>
            <a:ext cx="4637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การหมุนเวียนของอากาศบริสุทธิ์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93639" y="4870901"/>
            <a:ext cx="4435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5.  </a:t>
            </a: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การกำจัด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ฝุ่น</a:t>
            </a:r>
            <a:r>
              <a:rPr lang="th-TH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ละออง  </a:t>
            </a:r>
            <a:r>
              <a:rPr lang="th-TH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และกลิ่น  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339752" y="4097247"/>
            <a:ext cx="396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 การระบายอากาศเสียทิ้ง </a:t>
            </a:r>
          </a:p>
        </p:txBody>
      </p:sp>
    </p:spTree>
    <p:extLst>
      <p:ext uri="{BB962C8B-B14F-4D97-AF65-F5344CB8AC3E}">
        <p14:creationId xmlns="" xmlns:p14="http://schemas.microsoft.com/office/powerpoint/2010/main" val="1390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้วนกระดาษแนวนอน 4"/>
          <p:cNvSpPr/>
          <p:nvPr/>
        </p:nvSpPr>
        <p:spPr>
          <a:xfrm>
            <a:off x="1043608" y="1124744"/>
            <a:ext cx="7060232" cy="439248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ระบบการทำงานของเครื่องปรับอากาศ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97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ที่กำหนดไว้ล่วงหน้า 3"/>
          <p:cNvSpPr/>
          <p:nvPr/>
        </p:nvSpPr>
        <p:spPr>
          <a:xfrm>
            <a:off x="1134941" y="188640"/>
            <a:ext cx="6768752" cy="2016224"/>
          </a:xfrm>
          <a:prstGeom prst="flowChartPredefinedProcess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เครื่องปรับอากาศ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Air Condition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เป็นอุปกรณ์ที่ทำหน้าที่ลดอุณหภูมิและความชื้นของอากาศภายในห้อง</a:t>
            </a:r>
          </a:p>
        </p:txBody>
      </p:sp>
      <p:pic>
        <p:nvPicPr>
          <p:cNvPr id="5" name="Picture 1" descr="data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41" y="2348880"/>
            <a:ext cx="6768752" cy="4176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3948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467544" y="332656"/>
            <a:ext cx="8424936" cy="6264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ระบบ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ของเครื่องปรับอากาศรถยนต์  อาจแบ่งอุปกรณ์ของระบบทำความเย็นได้  3  ประเภท  คือ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อุปกรณ์หลัก 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เป็นอุปกรณ์หรือชิ้นส่วนหลักในการทำงาน  ถ้าขาดอุปกรณ์อย่างใดอย่างหนึ่งแล้วเครื่องปรับอากาศก็ไม่สามารถทำงานได้  อุปกรณ์หลักของเครื่องปรับอากาศได้แก่  คอมเพรสเซอร์  คอนเดนเซอร์  ตัวควบคุมน้ำยา  และอีวา</a:t>
            </a:r>
            <a:r>
              <a:rPr lang="th-TH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อุปกรณ์ช่วย 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เป็นอุปกรณ์ที่เพิ่มเข้ามาในระบบความเย็นทำให้ประสิทธิภาพการทำงานของระบบดีขึ้น  และช่วยยืดอายุการทำงานของอุปกรณ์หลัก  อุปกรณ์ช่วยที่สำคัญได้แก่  รี</a:t>
            </a:r>
            <a:r>
              <a:rPr lang="th-TH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ซีฟเวอร์ดรายเออร์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สารความเย็น 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(Refrigerant)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เป็นน้ำยาที่ใช้ในระบบปรับอากาศ  ทำหน้าที่ดูดความร้อนในขณะที่เปลี่ยนสถานะจากของเหลวเป็นก๊าซและจากก๊าซเป็นของเหลวตามลำดับ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50381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038056" cy="85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u="sng" dirty="0">
                <a:solidFill>
                  <a:srgbClr val="002060"/>
                </a:solidFill>
                <a:effectLst/>
                <a:latin typeface="Angsana New" pitchFamily="18" charset="-34"/>
                <a:cs typeface="Angsana New" pitchFamily="18" charset="-34"/>
              </a:rPr>
              <a:t>อุปกรณ์หลักของระบบทำความเย็น</a:t>
            </a:r>
            <a:r>
              <a:rPr lang="en-US" sz="4400" dirty="0"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dirty="0">
                <a:effectLst/>
                <a:latin typeface="Angsana New" pitchFamily="18" charset="-34"/>
                <a:cs typeface="Angsana New" pitchFamily="18" charset="-34"/>
              </a:rPr>
            </a:b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05756" y="1705211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1.  คอมเพรสเซอร์ 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(Compressor)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29661" y="2228431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2.  คอนเดนเซอร์ 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(Condenser)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29661" y="2796698"/>
            <a:ext cx="3730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3.  ตัวควบคุมสารความเย็น 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(Refrigerant  Flow  Control)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40958" y="3789040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4.  อีวา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พอเรเตอร์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(Evaporator)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9" name="Picture 7" descr="2-0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2" y="1545559"/>
            <a:ext cx="5103634" cy="34563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2241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-0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42311" cy="28083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49" name="Picture 31" descr="scan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0"/>
            <a:ext cx="3816424" cy="27508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3548" y="50131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อุปกรณ์ทำหน้าที่ในการดูดและอัดสารความเย็นในสถานะก๊าซ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5776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6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คอมเพรสเซอร์</a:t>
            </a:r>
            <a:r>
              <a:rPr lang="th-TH" sz="6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6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endParaRPr lang="th-TH" sz="6000" dirty="0"/>
          </a:p>
        </p:txBody>
      </p:sp>
    </p:spTree>
    <p:extLst>
      <p:ext uri="{BB962C8B-B14F-4D97-AF65-F5344CB8AC3E}">
        <p14:creationId xmlns="" xmlns:p14="http://schemas.microsoft.com/office/powerpoint/2010/main" val="1668779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-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4" y="548680"/>
            <a:ext cx="5227707" cy="32403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99592" y="407707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ชาว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อียิปต์  จะใช้ทาสขนหินบล็อกด้านหนึ่งขัดมันอีกด้านหนึ่งหยาบ   กลางคืนจะขนไปทะเลทรายซาฮาราเพื่อรับความเย็น   พอรุ่งเช้าก็จะขนย้ายก้อนหินกลับมา   เรียงเป็นกำแพง  เป็นการปรับอากาศสมัยก่อน</a:t>
            </a:r>
          </a:p>
        </p:txBody>
      </p:sp>
    </p:spTree>
    <p:extLst>
      <p:ext uri="{BB962C8B-B14F-4D97-AF65-F5344CB8AC3E}">
        <p14:creationId xmlns="" xmlns:p14="http://schemas.microsoft.com/office/powerpoint/2010/main" val="369354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265368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h-TH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คอนเดนเซอร์</a:t>
            </a:r>
            <a:br>
              <a:rPr lang="th-TH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endParaRPr lang="th-TH" u="sng" dirty="0">
              <a:solidFill>
                <a:srgbClr val="C00000"/>
              </a:solidFill>
            </a:endParaRPr>
          </a:p>
        </p:txBody>
      </p:sp>
      <p:pic>
        <p:nvPicPr>
          <p:cNvPr id="4" name="Picture 6" descr="2-0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243109" cy="28016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83568" y="4799670"/>
            <a:ext cx="811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ทำหน้าที่ระบายความร้อนออกจากสารทำความเย็นในสภาวะก๊าซ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9" descr="DSCN9704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35472" cy="266429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8486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093840" cy="100811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h-TH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รี</a:t>
            </a:r>
            <a:r>
              <a:rPr lang="th-TH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ชีฟเวอร์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-</a:t>
            </a:r>
            <a:r>
              <a:rPr lang="th-TH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ไดรเออร์</a:t>
            </a:r>
            <a:r>
              <a:rPr lang="th-TH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endParaRPr lang="th-TH" dirty="0"/>
          </a:p>
        </p:txBody>
      </p:sp>
      <p:pic>
        <p:nvPicPr>
          <p:cNvPr id="4" name="Picture 7" descr="DSCN965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32448" cy="302410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2-10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79657" cy="312883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971600" y="50851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	ทำหน้าที่ กรองสิ่งสกปรกและดูดความชื้นออกจากระบบก่อนส่งไป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ยังเอ็กซ์แพนชั่น</a:t>
            </a:r>
            <a:r>
              <a:rPr lang="th-TH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วาล์ว </a:t>
            </a:r>
            <a:endParaRPr lang="th-TH" sz="3600" b="1" dirty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947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43808" y="404664"/>
            <a:ext cx="3527549" cy="9107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เอ็กซ์แพนชั่น</a:t>
            </a:r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วาล์ว</a:t>
            </a:r>
          </a:p>
        </p:txBody>
      </p:sp>
      <p:pic>
        <p:nvPicPr>
          <p:cNvPr id="5" name="Picture 7" descr="DSCN966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35472" cy="295205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2-1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287915" cy="29523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51520" y="486916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	ทำหน้าที่ลด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อุหณ</a:t>
            </a:r>
            <a:r>
              <a:rPr lang="th-TH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ภูมิและความดันของสารทำความเย็นและควบคุมการไหลของสารทำความเย็นที่เข้าอีวา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rPr>
              <a:t>พอเรเตอร์</a:t>
            </a:r>
            <a:endParaRPr lang="th-TH" sz="4000" b="1" dirty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835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700338" y="620713"/>
            <a:ext cx="3673475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อีวา</a:t>
            </a:r>
            <a:r>
              <a:rPr lang="th-TH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พอเรเตอร์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5" name="Picture 7" descr="DSCN9651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3840427" cy="288032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2-1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628800"/>
            <a:ext cx="4066033" cy="294163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763688" y="5085183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ทำหน้าที่ดูดรับความร้อนจากพื้นที่โดยทำให้สารทำความเย็นระเหย</a:t>
            </a:r>
            <a:endParaRPr lang="th-TH" sz="4000" b="1" dirty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670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280263" cy="936104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effectLst/>
              </a:rPr>
              <a:t>วงจรเครื่องทำ</a:t>
            </a:r>
            <a:r>
              <a:rPr lang="th-TH" dirty="0">
                <a:effectLst/>
              </a:rPr>
              <a:t>ความเย็น</a:t>
            </a:r>
            <a:endParaRPr lang="en-US" dirty="0">
              <a:effectLst/>
            </a:endParaRPr>
          </a:p>
        </p:txBody>
      </p:sp>
      <p:pic>
        <p:nvPicPr>
          <p:cNvPr id="4" name="Picture 9" descr="2">
            <a:hlinkClick r:id="rId2" action="ppaction://hlinkfile"/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" y="1565591"/>
            <a:ext cx="5385370" cy="446449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8104" y="1555750"/>
            <a:ext cx="396044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คอมเพรสเซอร์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คอนเดนเซอร์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รี</a:t>
            </a:r>
            <a:r>
              <a:rPr lang="th-TH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ชีฟเวอร์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-</a:t>
            </a:r>
            <a:r>
              <a:rPr lang="th-TH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ไดรเออร์</a:t>
            </a:r>
            <a:endParaRPr lang="th-TH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เอ็กซ์</a:t>
            </a:r>
            <a:r>
              <a:rPr lang="th-TH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แพนชั่น</a:t>
            </a: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วาล์ว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อีวา</a:t>
            </a:r>
            <a:r>
              <a:rPr lang="th-TH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พอเรเตอร์</a:t>
            </a:r>
            <a:endParaRPr lang="th-TH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ท่อ</a:t>
            </a:r>
            <a:r>
              <a:rPr lang="th-TH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ซักชั่น</a:t>
            </a:r>
            <a:endParaRPr lang="th-TH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ท่อดิสชาร์จ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ท่อ</a:t>
            </a:r>
            <a:r>
              <a:rPr lang="th-TH" sz="32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ลิควิด</a:t>
            </a:r>
            <a:endParaRPr lang="th-TH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829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773832"/>
            <a:ext cx="424847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h-TH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กฎการทำความเย็</a:t>
            </a:r>
            <a:r>
              <a:rPr lang="th-TH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น</a:t>
            </a:r>
            <a:r>
              <a:rPr lang="th-TH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/>
            </a:r>
            <a:br>
              <a:rPr lang="th-TH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endParaRPr lang="th-TH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1916832"/>
            <a:ext cx="864165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th-TH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กฎข้อที่ 1</a:t>
            </a: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b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การทำความเย็นคือการถ่ายเทความร้อนไม่มีความร้อนอยู่ คือ ความเย็น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th-TH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กฎข้อที่ 2</a:t>
            </a: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b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ความร้อนถ่ายเทจากอุณหภูมิสูงไปต่ำ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th-TH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กฎข้อที่ 3</a:t>
            </a: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b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ของเหลวเปลี่ยนสถานะเป็นแก็สจะดูดความร้อน</a:t>
            </a:r>
          </a:p>
        </p:txBody>
      </p:sp>
    </p:spTree>
    <p:extLst>
      <p:ext uri="{BB962C8B-B14F-4D97-AF65-F5344CB8AC3E}">
        <p14:creationId xmlns="" xmlns:p14="http://schemas.microsoft.com/office/powerpoint/2010/main" val="3347358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9388" y="620713"/>
            <a:ext cx="8785225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หลักการทำงานของวงจรเครื่องทำความเย็นรถยนต์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8313" y="1628800"/>
            <a:ext cx="36718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เครื่องปรับอากาศบ้าน  </a:t>
            </a:r>
            <a:b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</a:b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ขับด้วยมอเตอร์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003800" y="1484313"/>
            <a:ext cx="3960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v"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เครื่องปรับอากาศรถยนต์ขับด้วยเครื่องยนต์</a:t>
            </a:r>
          </a:p>
          <a:p>
            <a:endParaRPr lang="th-TH" sz="4000" dirty="0">
              <a:latin typeface="Angsana New" pitchFamily="18" charset="-34"/>
            </a:endParaRPr>
          </a:p>
        </p:txBody>
      </p:sp>
      <p:pic>
        <p:nvPicPr>
          <p:cNvPr id="7" name="Picture 8" descr="2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6" y="2600978"/>
            <a:ext cx="6544727" cy="410440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0622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99592" y="188640"/>
            <a:ext cx="7128792" cy="7207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การแบ่งส่วนการทำงานของระบบทำความเย็น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75830" y="1124744"/>
            <a:ext cx="4432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AutoNum type="arabicPeriod"/>
            </a:pPr>
            <a:r>
              <a:rPr lang="th-TH" sz="3600" b="1" dirty="0">
                <a:solidFill>
                  <a:srgbClr val="E305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ด้านความดันสูง  (</a:t>
            </a:r>
            <a:r>
              <a:rPr lang="en-US" sz="3600" b="1" dirty="0">
                <a:solidFill>
                  <a:srgbClr val="E305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High Side )</a:t>
            </a:r>
          </a:p>
          <a:p>
            <a:pPr>
              <a:buFontTx/>
              <a:buAutoNum type="arabicPeriod"/>
            </a:pPr>
            <a:r>
              <a:rPr lang="th-TH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ด้านความดันต่ำ  </a:t>
            </a:r>
            <a:r>
              <a:rPr lang="en-US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 Low  Side )</a:t>
            </a:r>
            <a:endParaRPr lang="th-TH" sz="3600" b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6" name="Picture 13" descr="2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5369"/>
            <a:ext cx="6696744" cy="4182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29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ท้ายบาก 3"/>
          <p:cNvSpPr/>
          <p:nvPr/>
        </p:nvSpPr>
        <p:spPr>
          <a:xfrm>
            <a:off x="395536" y="836712"/>
            <a:ext cx="8352928" cy="475252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เครื่องมืองานบริการเครื่องปรับอากาศรถยนต์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4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7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3" y="1076505"/>
            <a:ext cx="4252911" cy="256851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108123" y="307064"/>
            <a:ext cx="3244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เครื่องมือทั่วไป </a:t>
            </a:r>
          </a:p>
        </p:txBody>
      </p:sp>
      <p:pic>
        <p:nvPicPr>
          <p:cNvPr id="6" name="Picture 217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00" y="980728"/>
            <a:ext cx="4248472" cy="26642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2171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62" y="3819337"/>
            <a:ext cx="5256584" cy="28083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96474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-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76938" cy="37115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67544" y="47251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ทำน้ำให้เย็นโดยปล่อยให้น้ำส่วนหนึ่งที่ผิวของเหยือกถูกระเหยไป ทำให้น้ำที่เหลือเย็นลง</a:t>
            </a:r>
          </a:p>
        </p:txBody>
      </p:sp>
    </p:spTree>
    <p:extLst>
      <p:ext uri="{BB962C8B-B14F-4D97-AF65-F5344CB8AC3E}">
        <p14:creationId xmlns="" xmlns:p14="http://schemas.microsoft.com/office/powerpoint/2010/main" val="273330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7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36504" cy="26642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216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43" y="3501008"/>
            <a:ext cx="5760640" cy="288032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658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093840" cy="936104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C00000"/>
                </a:solidFill>
                <a:effectLst/>
              </a:rPr>
              <a:t>2.  เครื่องมือเฉพาะช่าง 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458112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	 </a:t>
            </a:r>
            <a:r>
              <a:rPr lang="th-TH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คัตเตอร์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(Cutter)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เป็นเครื่องมือที่ใช้ในการตัดท่อทองแดงและอะลูมิเนียมโดยจะมีร่องที่ลูกกลิ้ง  การตัดท่อกระทำได้โดยการหมุนมือหมุน</a:t>
            </a:r>
          </a:p>
        </p:txBody>
      </p:sp>
      <p:pic>
        <p:nvPicPr>
          <p:cNvPr id="5" name="Picture 216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4464496" cy="324036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5641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4373927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รีม</a:t>
            </a:r>
            <a:r>
              <a:rPr lang="th-TH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เมอร์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(Reamer)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เป็นเครื่องมือที่ใช้ในการคว้านปากท่อที่ตัดแล้วให้เรียบการคว้านท่อควรคว่ำปากท่อลง  เพื่อมิให้เศษท่อตกลงไปในท่อ</a:t>
            </a:r>
          </a:p>
        </p:txBody>
      </p:sp>
      <p:pic>
        <p:nvPicPr>
          <p:cNvPr id="5" name="Picture 2166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80520" cy="34563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9346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866" y="5114315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เครื่องมือขยายท่อ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(Swaging)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เป็นเครื่องมือที่ช่วยในการต่อท่อ</a:t>
            </a:r>
          </a:p>
        </p:txBody>
      </p:sp>
      <p:pic>
        <p:nvPicPr>
          <p:cNvPr id="5" name="Picture 2165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55" y="370028"/>
            <a:ext cx="5024478" cy="432048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9939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50965" y="4581128"/>
            <a:ext cx="7723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เครื่องมือบานท่อ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(Flaring  Tool)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เป็นเครื่องมือที่ใช้ในการบานท่อเพื่อให้ท่อสามารถต่อกับเกลียวข้อต่อในระบบได้</a:t>
            </a:r>
          </a:p>
        </p:txBody>
      </p:sp>
      <p:pic>
        <p:nvPicPr>
          <p:cNvPr id="5" name="Picture 2164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4" y="476672"/>
            <a:ext cx="7291064" cy="34563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80639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20405" y="4783217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เครื่องมือดัดท่อ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(Tube  Bending)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เป็นเครื่องมือดัดท่อ  เพื่อให้ท่อโค้งงอในทิศทางที่ต้องการ</a:t>
            </a:r>
          </a:p>
        </p:txBody>
      </p:sp>
      <p:pic>
        <p:nvPicPr>
          <p:cNvPr id="5" name="Picture 2163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4" y="620688"/>
            <a:ext cx="7127126" cy="3600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2781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3326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เครื่องมือตรวจการรั่ว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(Leak Detector)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เป็นเครื่องมือที่บอกให้รู้ว่าสารความเย็นรั่วซึมจากระบบ  ณ  จุด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ใด 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มีใช้  2  แบบ  คือ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ตะเกียง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ตรวจรั่ว  </a:t>
            </a:r>
            <a:r>
              <a:rPr lang="en-US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(Halide  Leak  Torch  Detector)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marL="571500" indent="-571500">
              <a:buFontTx/>
              <a:buChar char="-"/>
            </a:pP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ครื่องตรวจ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อิเล็กทรอนิกส์  </a:t>
            </a:r>
            <a:r>
              <a:rPr lang="en-US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(Electronic  Leak  Detector)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16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0980"/>
            <a:ext cx="7632848" cy="38843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0417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5576" y="2606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กระบอกบรรจุน้ำยา  </a:t>
            </a:r>
            <a:r>
              <a:rPr lang="en-US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(Charging  Cylinder)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th-TH" sz="36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เครื่องมือที่ใช้บรรจุสารความเย็นเข้าระบบ  การบรรจุจะใช้ความดันของ</a:t>
            </a:r>
            <a:r>
              <a:rPr lang="th-TH" sz="360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ที่ตัวกระบอกและเบอร์ของสารความเย็นเพื่อใช้ในการหมุนสเกล  </a:t>
            </a:r>
            <a:r>
              <a:rPr lang="en-US" sz="36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(Scale)</a:t>
            </a:r>
          </a:p>
        </p:txBody>
      </p:sp>
      <p:pic>
        <p:nvPicPr>
          <p:cNvPr id="5" name="Picture 2161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8597"/>
            <a:ext cx="3528392" cy="396674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44511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413792"/>
            <a:ext cx="5750024" cy="1143000"/>
          </a:xfrm>
        </p:spPr>
        <p:txBody>
          <a:bodyPr/>
          <a:lstStyle/>
          <a:p>
            <a:pPr marL="0" indent="0">
              <a:buNone/>
            </a:pPr>
            <a:r>
              <a:rPr lang="th-TH" sz="4800" dirty="0" smtClean="0">
                <a:effectLst/>
                <a:latin typeface="Angsana New" pitchFamily="18" charset="-34"/>
                <a:cs typeface="Angsana New" pitchFamily="18" charset="-34"/>
              </a:rPr>
              <a:t>ปั๊ม</a:t>
            </a:r>
            <a:r>
              <a:rPr lang="th-TH" sz="4800" dirty="0">
                <a:effectLst/>
                <a:latin typeface="Angsana New" pitchFamily="18" charset="-34"/>
                <a:cs typeface="Angsana New" pitchFamily="18" charset="-34"/>
              </a:rPr>
              <a:t>สุญญากาศ  </a:t>
            </a:r>
            <a:r>
              <a:rPr lang="en-US" sz="4800" dirty="0">
                <a:effectLst/>
                <a:latin typeface="Angsana New" pitchFamily="18" charset="-34"/>
                <a:cs typeface="Angsana New" pitchFamily="18" charset="-34"/>
              </a:rPr>
              <a:t>(Vacuum  Pump) 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http://www.wisetair.co.th/images/catalog_images/125499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82688"/>
            <a:ext cx="6912768" cy="400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7787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50024" cy="1143000"/>
          </a:xfrm>
        </p:spPr>
        <p:txBody>
          <a:bodyPr/>
          <a:lstStyle/>
          <a:p>
            <a:pPr marL="0" indent="0">
              <a:buNone/>
            </a:pPr>
            <a:r>
              <a:rPr lang="th-TH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</a:t>
            </a:r>
            <a:r>
              <a:rPr lang="th-TH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r>
              <a:rPr lang="th-TH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(Gauge  Manifold)</a:t>
            </a:r>
            <a:r>
              <a:rPr lang="th-TH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13316" name="Picture 4" descr="http://www.bangkokautomach.com/system/files/57436-M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80520" cy="4680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7617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683568" y="548680"/>
            <a:ext cx="5400600" cy="201622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ความสำคัญของการปรับอากาศ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92494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ของร่างกายคนเรานั้น  จะอยู่ที่  37</a:t>
            </a:r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หรือ  98.6</a:t>
            </a:r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จะช่วยให้เข้าใจถึงกระบวนการปรับอากาศ  ในห้องปรับอากาศได้ถูกปรับระดับอุณหภูมิความชื้นให้อยู่ในเกณฑ์ที่คนรู้สึกสบายซึ่งจะอยู่ในช่วงประมาณ  23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25</a:t>
            </a:r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หรือประมาณ  75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78</a:t>
            </a:r>
            <a:r>
              <a:rPr lang="th-TH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39637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ที่กำหนดไว้ล่วงหน้า 3"/>
          <p:cNvSpPr/>
          <p:nvPr/>
        </p:nvSpPr>
        <p:spPr>
          <a:xfrm>
            <a:off x="545201" y="620688"/>
            <a:ext cx="6048672" cy="1440160"/>
          </a:xfrm>
          <a:prstGeom prst="flowChartPredefined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สภาวการณ์ที่มีผลต่อร่างกาย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3711" y="2874160"/>
            <a:ext cx="8059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ความร้อน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(Heat)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ความร้อนเป็นพลังงานชนิดหนึ่งซึ่งสามารถเปลี่ยนเป็นพลังงานรูปอื่น  ๆ  หรือพลังงานรูปอื่นสามารถเปลี่ยนมาเป็นพลังงานความร้อนได้เช่นกัน  แหล่งความร้อนตามธรรมชาติที่สำคัญคือ  ดวงอาทิตย์ </a:t>
            </a:r>
          </a:p>
        </p:txBody>
      </p:sp>
    </p:spTree>
    <p:extLst>
      <p:ext uri="{BB962C8B-B14F-4D97-AF65-F5344CB8AC3E}">
        <p14:creationId xmlns="" xmlns:p14="http://schemas.microsoft.com/office/powerpoint/2010/main" val="1072958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5576" y="155679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ความ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ร้อนมีหน่วยวัดเป็น  บีทียู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(BTU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ย่อมาจาก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British  Thermal  Unit)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1  บีทียู  หมายถึง  ปริมาณความร้อนที่เพิ่มให้หรือดึงออกจากน้ำ  1  ปอนด์  แล้วทำให้น้ำนั้นมีอุณหภูมิเปลี่ยนแปลง  1  องศา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ฟาเรนไฮต์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909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5576" y="764704"/>
            <a:ext cx="453650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การถ่ายเทความร้อน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060575"/>
            <a:ext cx="6337300" cy="21891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752306" y="45811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u="sng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การนำความร้อน</a:t>
            </a:r>
            <a:r>
              <a:rPr lang="en-US" sz="32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 (Conduction)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เป็นการเคลื่อนที่ของความร้อนผ่านของแข็งไปยัง  ที่มี    อุณหภูมิต่ำกว่าในเนื้อวัตถุเดียวกันหรือต่างกัน</a:t>
            </a:r>
          </a:p>
        </p:txBody>
      </p:sp>
    </p:spTree>
    <p:extLst>
      <p:ext uri="{BB962C8B-B14F-4D97-AF65-F5344CB8AC3E}">
        <p14:creationId xmlns="" xmlns:p14="http://schemas.microsoft.com/office/powerpoint/2010/main" val="875631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-9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48719" cy="25259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15616" y="37890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32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u="sng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การพาความร้อน</a:t>
            </a:r>
            <a:r>
              <a:rPr lang="th-TH" sz="32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latin typeface="Angsana New" pitchFamily="18" charset="-34"/>
                <a:cs typeface="Angsana New" pitchFamily="18" charset="-34"/>
              </a:rPr>
              <a:t>(Convection)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เป็นการถ่ายเทความร้อนที่เกิดขึ้นในของเหลว หรือ  แก๊ส  ซึ่งเป็นของไหลเท่านั้น  ความร้อนจะไหลวนเวียนตามการเคลื่อนที่ของโมเลกุล</a:t>
            </a:r>
          </a:p>
        </p:txBody>
      </p:sp>
    </p:spTree>
    <p:extLst>
      <p:ext uri="{BB962C8B-B14F-4D97-AF65-F5344CB8AC3E}">
        <p14:creationId xmlns="" xmlns:p14="http://schemas.microsoft.com/office/powerpoint/2010/main" val="1653960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1036</Words>
  <Application>Microsoft Office PowerPoint</Application>
  <PresentationFormat>นำเสนอทางหน้าจอ (4:3)</PresentationFormat>
  <Paragraphs>108</Paragraphs>
  <Slides>49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49</vt:i4>
      </vt:variant>
    </vt:vector>
  </HeadingPairs>
  <TitlesOfParts>
    <vt:vector size="51" baseType="lpstr">
      <vt:lpstr>มุมมอง</vt:lpstr>
      <vt:lpstr>สมการ</vt:lpstr>
      <vt:lpstr>ความรู้เบื้องต้นเกี่ยวกับการปรับอากาศ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รูปที่ 1 โครงสร้างของสสาร 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อุปกรณ์หลักของระบบทำความเย็น </vt:lpstr>
      <vt:lpstr>ภาพนิ่ง 29</vt:lpstr>
      <vt:lpstr>คอนเดนเซอร์ </vt:lpstr>
      <vt:lpstr>รีชีฟเวอร์-ไดรเออร์ </vt:lpstr>
      <vt:lpstr>ภาพนิ่ง 32</vt:lpstr>
      <vt:lpstr>ภาพนิ่ง 33</vt:lpstr>
      <vt:lpstr>วงจรเครื่องทำความเย็น</vt:lpstr>
      <vt:lpstr>กฎการทำความเย็น 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2.  เครื่องมือเฉพาะช่าง 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ปั๊มสุญญากาศ  (Vacuum  Pump) </vt:lpstr>
      <vt:lpstr>แมนิโฟลด์เกจ  (Gauge  Manifold)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ความรู้เบื้องต้นเกี่ยวกับการปรับอากาศ</dc:title>
  <dc:creator>AUT-TT</dc:creator>
  <cp:lastModifiedBy>Surachat ROCK</cp:lastModifiedBy>
  <cp:revision>16</cp:revision>
  <dcterms:created xsi:type="dcterms:W3CDTF">2012-10-28T14:07:51Z</dcterms:created>
  <dcterms:modified xsi:type="dcterms:W3CDTF">2018-08-09T06:24:51Z</dcterms:modified>
</cp:coreProperties>
</file>