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244B-1AD3-4FCD-B710-7B78C4866756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28A7-B013-4BFA-AD57-FCFBD627C4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82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328A7-B013-4BFA-AD57-FCFBD627C4E4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41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10D5ED-3D7A-2619-60D1-CBC830BDF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93DF71A-D1F3-0341-9B4F-C3E1ABDAF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2C72F9-D0FE-07A5-4203-97B70A51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E881FF9-8D88-0774-EA72-89164CEE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074FF2-D502-26EA-4CB4-38DDD056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211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A041A6-7DA9-6A92-1AA5-84129CD3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321728A-20B7-41BA-7909-549A8A8C8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0A02B07-6D4C-EB93-4721-486940C7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31E0F58-AF41-EFDC-16EF-EEE72E71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16539E4-2FE9-5CC7-51A5-21EEA22E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32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2732BDC-1348-BE44-7E17-A3465576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8EC8201-8E1A-AA9F-D612-333C7F83B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36179AD-F229-E7B6-DCB6-A543F443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194E43-2D72-49CD-0E96-6B729BBC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F496CFD-8B7A-4A52-1E48-180946F8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63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8CF2D5-A2F6-A501-0E9C-FC956B70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8CC1C0-D4E2-2CEC-B0BC-5D3A9635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CBF44F2-A140-6712-7AC7-9010F639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783A433-4E1B-D9B5-06E9-ED7A88EA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F69E6B4-4F22-56BE-A026-EDBCFCA1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44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E5972B-13AF-F829-A26C-953903B1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5D45208-FE93-9F27-9EA5-8BDAF2A59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7F7D964-B595-9B3C-B70A-4AB956FD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F795AAB-3B61-1355-033C-CE6C044C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F38F380-EB7E-B6E7-07CE-29CE3777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54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FF82DE-CBCC-09AB-A7E2-169B85D2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1C4A0B-D52E-6EE2-411B-61F9BEF3F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BF7CDDC-9BCB-3A22-DB92-B1C993E91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EBD5036-C338-25B3-EE38-FE178957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B65BB91-B826-3DAF-860A-591A18B2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27026EF-24B8-DFA4-A566-90D58C28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92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24C913-8F56-D9F7-5350-CF8A1005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E3773B-AA7D-86A2-E268-C5DB9D68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DBDA924-7AEA-109E-9A24-665FEB18E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7DBDD71-4169-BB9D-1BDD-9A6157344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01396EA-81DD-7825-3326-10BCA53DB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70EE4947-8576-A726-8F8D-546F4830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341EF0D-80AF-D4E0-B2BA-CF76F66F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5C63AA45-AA92-7C70-1421-89161CB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192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72D2A2-6662-A509-6FFE-3CFFCB0A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DD7B16A-C3F3-F435-C742-0D414E89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8095BB5-8855-6BE2-F219-EF7A6B30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8A4200D-03BD-321D-41C0-6051DB26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83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31BBBCC-AE30-CD58-FDF9-993082E0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113186A-C143-A4EF-81FB-F4786B78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46E6E35-F631-3364-C22D-EC73FE5D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56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E44333-7461-375E-A155-EB0512BE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F43F302-8FDB-CAE5-B3E4-C51EC489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1FC9E90-F4D0-B4F6-6363-F2E97DD36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19F7148-6100-0C83-CD53-FB0B42EF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D30E380-A965-DFFE-BCCD-E9A7F284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5C6C79E-B029-BF7B-396C-377BCD19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450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D19948-EF11-4C06-81A6-19E432F9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DAEAE91-2876-0480-6C67-6C96E3D6C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A105F1F-AB54-B5E9-9411-31EA3A26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E9D4120-87A3-2824-BE5B-08DE6E0C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677622A-E598-1585-058E-554DFBBC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71169EF-85CE-F8F8-233F-5739A016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05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EB767A2-2A50-D759-402F-99B5CD63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3FE5539-6546-ED07-B44E-AAC2B2A4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01F5411-6D84-F652-3CC5-2587A5D7B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7B9D7-EEBC-45F6-B2A6-114612D0F1D1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45B6769-5A24-2C41-0B77-D90C55E1F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45149FC-7351-CFCD-E20E-6650F1975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0203A-17B8-45BC-B3C2-95BB27CC3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574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78F0AC-1E82-86E8-747C-CDA2354B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298"/>
            <a:ext cx="9144000" cy="924232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วิชาการขับรถยนต์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79044D5-D25D-2F29-5EC5-B1493EF5C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58530"/>
            <a:ext cx="9144000" cy="559947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</a:rPr>
              <a:t>หน่วยที่1</a:t>
            </a:r>
          </a:p>
          <a:p>
            <a:endParaRPr lang="th-TH" sz="5400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EEDBA62-8B96-ADE4-03A7-1892A8AA2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94" y="2182763"/>
            <a:ext cx="7325032" cy="43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5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490E01-7FE3-B43D-F722-73EB3408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923"/>
            <a:ext cx="10515600" cy="546904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C00000"/>
                </a:solidFill>
              </a:rPr>
              <a:t>1. สัญญาณไฟจราจร</a:t>
            </a:r>
          </a:p>
          <a:p>
            <a:pPr marL="0" indent="0">
              <a:buNone/>
            </a:pPr>
            <a:r>
              <a:rPr lang="th-TH" sz="4000" b="1" dirty="0"/>
              <a:t>	  สัญญาณไฟจราจร โดยทั่วไปประกอบด้วยสัญญาณไฟ 3 สี ติดตั้งตามทางแยกต่าง ๆ เพื่อควบคุมการจราจรตามทางแยก โดยทั้ง 3 สี ได้แก่ สีแดง ให้รถหยุด สีเหลือง ให้รถระวัง เตรียมหยุด และสีเขียว คือให้รถไปได้ สำหรับสัญญาณไฟจราจรพิเศษอาจมีสีเหลืองเพียงสีเดียวจะกะพริบอยู่ ใช้สำหรับทางแยกที่ไม่พลุกพล่าน หมายถึง ให้ระมัดระวังว่ามีทางแยก และดูความเหมาะสมในการออกรถได้เอง หรือสัญญาณไฟจราจรสำหรับการข้ามถนน หรือสัญญาณไฟจราจรไว้สำหรับเปลี่ยนเลน เป็นต้น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831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DEAFB4E-3A95-FF21-F04D-E502BA7E0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065"/>
            <a:ext cx="10515600" cy="5242898"/>
          </a:xfrm>
        </p:spPr>
        <p:txBody>
          <a:bodyPr>
            <a:normAutofit fontScale="92500" lnSpcReduction="20000"/>
          </a:bodyPr>
          <a:lstStyle/>
          <a:p>
            <a:r>
              <a:rPr lang="th-TH" sz="5200" b="1" dirty="0">
                <a:solidFill>
                  <a:srgbClr val="C00000"/>
                </a:solidFill>
              </a:rPr>
              <a:t>2. ป้ายจราจร </a:t>
            </a:r>
          </a:p>
          <a:p>
            <a:endParaRPr lang="th-TH" dirty="0"/>
          </a:p>
          <a:p>
            <a:r>
              <a:rPr lang="th-TH" sz="4400" dirty="0"/>
              <a:t>          ป้ายจราจร เป็นป้ายทางการควบคุมการจราจร แบ่งออกเป็น 3 ประเภท</a:t>
            </a:r>
          </a:p>
          <a:p>
            <a:pPr marL="0" indent="0">
              <a:buNone/>
            </a:pPr>
            <a:r>
              <a:rPr lang="th-TH" sz="4400" dirty="0"/>
              <a:t>   - เครื่องหมายจราจร ป้ายบังคับ มักจะมีพื้นสีขาว ขอบสีแดง เป็นป้ายกำหนดต้องทำตาม เช่น ห้ามเลี้ยวขวา</a:t>
            </a:r>
          </a:p>
          <a:p>
            <a:pPr marL="0" indent="0">
              <a:buNone/>
            </a:pPr>
            <a:r>
              <a:rPr lang="th-TH" sz="4400" dirty="0"/>
              <a:t>   - เครื่องหมายจราจร ป้ายเตือน มักจะมีพื้นสีขาว ขอบสีดำ จะเป็นป้ายแจ้งเตือนว่ามีอะไรอยู่ข้างหน้า</a:t>
            </a:r>
          </a:p>
          <a:p>
            <a:pPr marL="0" indent="0">
              <a:buNone/>
            </a:pPr>
            <a:r>
              <a:rPr lang="th-TH" sz="4400" dirty="0"/>
              <a:t>  - เครื่องหมายจราจร ป้ายแนะนำ เป็นป้ายที่แนะนำการเดินทางต่าง ๆ อาทิ ทางลัด ป้ายบอกระยะทาง เป็นต้น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857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7502147-9A26-D6EA-FE9D-1BED44CCE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735"/>
            <a:ext cx="10515600" cy="5282228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3. เครื่องหมายจราจรอื่น ๆ</a:t>
            </a:r>
          </a:p>
          <a:p>
            <a:endParaRPr lang="th-TH" dirty="0"/>
          </a:p>
          <a:p>
            <a:r>
              <a:rPr lang="th-TH" b="1" dirty="0"/>
              <a:t>          - เครื่องหมายจราจร เครื่องหมายบนพื้นทางและขอบทางเท้า</a:t>
            </a:r>
          </a:p>
          <a:p>
            <a:endParaRPr lang="th-TH" b="1" dirty="0"/>
          </a:p>
          <a:p>
            <a:r>
              <a:rPr lang="th-TH" b="1" dirty="0"/>
              <a:t>          เครื่องหมายจราจร ประเภทป้ายบังคับ 1 และรูปภาพเครื่องหมายจราจร</a:t>
            </a:r>
          </a:p>
          <a:p>
            <a:endParaRPr lang="th-TH" b="1" dirty="0"/>
          </a:p>
          <a:p>
            <a:r>
              <a:rPr lang="th-TH" b="1" dirty="0"/>
              <a:t>          แบ่งเป็น 2 ประเภทคือ</a:t>
            </a:r>
          </a:p>
          <a:p>
            <a:endParaRPr lang="th-TH" b="1" dirty="0"/>
          </a:p>
          <a:p>
            <a:r>
              <a:rPr lang="th-TH" b="1" dirty="0"/>
              <a:t>          1. ป้ายบังคับที่แสดงความหมายตามรูปแบบและลักษณะที่กำหนด</a:t>
            </a:r>
          </a:p>
          <a:p>
            <a:endParaRPr lang="th-TH" b="1" dirty="0"/>
          </a:p>
          <a:p>
            <a:r>
              <a:rPr lang="th-TH" b="1" dirty="0"/>
              <a:t>          2. ป้ายบังคับที่แสดงด้วยข้อความ และ/หรือสัญลักษณ์</a:t>
            </a:r>
          </a:p>
          <a:p>
            <a:endParaRPr lang="th-TH" dirty="0"/>
          </a:p>
          <a:p>
            <a:r>
              <a:rPr lang="th-TH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15710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>
            <a:extLst>
              <a:ext uri="{FF2B5EF4-FFF2-40B4-BE49-F238E27FC236}">
                <a16:creationId xmlns:a16="http://schemas.microsoft.com/office/drawing/2014/main" id="{CBDCF87E-08E5-6FB6-638C-9316B5898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045" y="216311"/>
            <a:ext cx="10304207" cy="63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9E06B6-34F2-01EA-DEA3-B69C366F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088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เครื่องหมายจราจร  ประเภทป้ายบังคับ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CA857C24-3819-47B8-FD7A-2AAEB89FB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058" y="1415846"/>
            <a:ext cx="7275871" cy="53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46B4DE-FB38-A353-C002-0988415A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5676"/>
          </a:xfrm>
        </p:spPr>
        <p:txBody>
          <a:bodyPr>
            <a:normAutofit/>
          </a:bodyPr>
          <a:lstStyle/>
          <a:p>
            <a:r>
              <a:rPr lang="th-TH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1. ป้ายบังคับ</a:t>
            </a:r>
            <a:br>
              <a:rPr lang="th-TH" b="0" i="0" dirty="0">
                <a:solidFill>
                  <a:srgbClr val="242E39"/>
                </a:solidFill>
                <a:effectLst/>
                <a:latin typeface="Roboto" panose="02000000000000000000" pitchFamily="2" charset="0"/>
              </a:rPr>
            </a:b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4D2F0CE7-1748-FE93-394B-F85D4E49E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29" y="580103"/>
            <a:ext cx="10515600" cy="62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3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FC822DAA-2D09-C7BA-FDD2-FA4DCA5F4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87" y="442452"/>
            <a:ext cx="11405419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10097446-8C06-F3A9-B44B-461C04316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735" y="344488"/>
            <a:ext cx="10264877" cy="65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6483F453-BD11-D91A-B27E-75FD653BD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038" y="245807"/>
            <a:ext cx="10038735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9A78E8-63B8-3E30-D83F-AB493CB4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ประเภทป้ายเตือนสีเหลือง(ต่อ)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435177C7-0880-7A03-1417-975DB89D8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865" y="1612490"/>
            <a:ext cx="10225548" cy="52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9AD87E-813F-488F-B389-F410AC28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7252"/>
            <a:ext cx="10515600" cy="5429711"/>
          </a:xfrm>
        </p:spPr>
        <p:txBody>
          <a:bodyPr/>
          <a:lstStyle/>
          <a:p>
            <a:r>
              <a:rPr lang="th-TH" sz="4000" b="1" dirty="0">
                <a:solidFill>
                  <a:schemeClr val="accent1"/>
                </a:solidFill>
              </a:rPr>
              <a:t>กฎหมายจราจร 2567 ที่ปรับปรุงล่าสุด เริ่มประกาศใช้ไปเมื่อวันที่ 5 กันยายน 2566 โดยมีประกาศผ่านทาง พระราชบัญญัติจราจรทางบก</a:t>
            </a:r>
          </a:p>
          <a:p>
            <a:r>
              <a:rPr lang="th-TH" sz="4000" b="1" dirty="0">
                <a:solidFill>
                  <a:schemeClr val="accent1"/>
                </a:solidFill>
              </a:rPr>
              <a:t>(ฉบับที่ 13) พ.ศ. 2565 ซึ่งมีการปรับปรุงอัตราค่าปรับที่ต้องชำระจาก</a:t>
            </a:r>
            <a:r>
              <a:rPr lang="th-TH" sz="4000" b="1" dirty="0" err="1">
                <a:solidFill>
                  <a:schemeClr val="accent1"/>
                </a:solidFill>
              </a:rPr>
              <a:t>การทำ</a:t>
            </a:r>
            <a:r>
              <a:rPr lang="th-TH" sz="4000" b="1" dirty="0">
                <a:solidFill>
                  <a:schemeClr val="accent1"/>
                </a:solidFill>
              </a:rPr>
              <a:t>ผิดกฎจราจร ⚖️ ไม่ว่าจะเป็น เมาแล้วขับ 🍻 ขับรถเกินความเร็วสูงสุดที่กำหนด 💨 ลืมพกใบขับขี่ 🪪 รวมถึงกฎข้ออื่นๆ โดยความผิดแต่ละฐานมีการปรับอัตราค่าปรับ ดังนี้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792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887701-69C5-7F44-83F8-BEC7D493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ประเภทป้ายเตือน  สีส้ม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E757ED94-095D-3042-ECA6-65C372339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40" y="1170038"/>
            <a:ext cx="9655276" cy="56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6A7A9D-0A76-0834-0B17-E5BE36C05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929"/>
            <a:ext cx="10515600" cy="552803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1. เมาแล้วขับ </a:t>
            </a:r>
            <a:r>
              <a:rPr lang="th-TH" dirty="0"/>
              <a:t>😵</a:t>
            </a:r>
          </a:p>
          <a:p>
            <a:r>
              <a:rPr lang="th-TH" b="1" dirty="0"/>
              <a:t>สำหรับผู้ขับขี่ที่เมาแล้วขับ หรือในขณะที่ขับขี่มีปริมาณแอลกอฮอล์ในเลือดวัดได้เกิน 50 มิลลิกรัมเปอร์เซ็นต์</a:t>
            </a:r>
          </a:p>
          <a:p>
            <a:r>
              <a:rPr lang="th-TH" b="1" dirty="0"/>
              <a:t>จะมีโทษปรับและจำคุกแบ่งเป็น 2 กรณี ดังนี้</a:t>
            </a:r>
          </a:p>
          <a:p>
            <a:r>
              <a:rPr lang="th-TH" b="1" dirty="0"/>
              <a:t>• เมาแล้วขับ ครั้งแรก โทษปรับอยู่ที่ระหว่าง 5,000 – 20,000 บาท หรือจำคุกไม่เกิน 1 ปี หรือทั้งจำทั้งปรับ</a:t>
            </a:r>
          </a:p>
          <a:p>
            <a:r>
              <a:rPr lang="th-TH" b="1" dirty="0"/>
              <a:t>• เมาแล้วขับ เป็นการกระทำผิดซ้ำภายในระยะเวลา 2 ปี มีโทษปรับอยู่ที่ระหว่าง 50,000 – 100,000 บาท หรือจำคุกไม่เกิน 2 ปี หรือทั้งจำทั้งปรับ</a:t>
            </a:r>
          </a:p>
          <a:p>
            <a:pPr marL="0" indent="0">
              <a:buNone/>
            </a:pPr>
            <a:r>
              <a:rPr lang="th-TH" b="1" dirty="0">
                <a:solidFill>
                  <a:srgbClr val="C00000"/>
                </a:solidFill>
              </a:rPr>
              <a:t>2. ขับรถเร็วเกินกว่าที่กฎหมายกำหนด </a:t>
            </a:r>
            <a:r>
              <a:rPr lang="th-TH" dirty="0"/>
              <a:t>💨</a:t>
            </a:r>
          </a:p>
          <a:p>
            <a:r>
              <a:rPr lang="th-TH" b="1" dirty="0"/>
              <a:t>กรณีที่มีการขับรถด้วยความเร็วเกินที่กฎหมายกำหนด จะได้รับโทษปรับสูงสุดไม่เกิน 4,000 บาท จากเดิม 1,000 บาท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398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C1E3BC1-6BDB-B6C0-68BE-5DE2478D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581"/>
            <a:ext cx="10515600" cy="5390382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3. ขับรถย้อนศร </a:t>
            </a:r>
            <a:r>
              <a:rPr lang="th-TH" dirty="0"/>
              <a:t>🚘🚖</a:t>
            </a:r>
          </a:p>
          <a:p>
            <a:r>
              <a:rPr lang="th-TH" b="1" dirty="0"/>
              <a:t>หากทำการขับรถย้อนศร ผู้ขับขี่จะโดนโทษปรับสูงสุดไม่เกิน 2,000 บาท จากเดิมไม่เกิน 500 บาท</a:t>
            </a:r>
          </a:p>
          <a:p>
            <a:pPr marL="0" indent="0">
              <a:buNone/>
            </a:pPr>
            <a:r>
              <a:rPr lang="th-TH" b="1" dirty="0">
                <a:solidFill>
                  <a:srgbClr val="C00000"/>
                </a:solidFill>
              </a:rPr>
              <a:t>4. ฝ่าฝืนสัญญาณไฟแดง </a:t>
            </a:r>
            <a:r>
              <a:rPr lang="th-TH" dirty="0"/>
              <a:t>🚦</a:t>
            </a:r>
          </a:p>
          <a:p>
            <a:r>
              <a:rPr lang="th-TH" b="1" dirty="0"/>
              <a:t>ผู้ขับขี่ที่ขับรถฝ่าฝืนสัญญาณไฟจราจร หรือการ ฝ่าไฟแดง มีโทษปรับสูงสุดไม่เกิน 4,000 บาท จากเดิม 1,000 บาท</a:t>
            </a:r>
          </a:p>
          <a:p>
            <a:pPr marL="0" indent="0">
              <a:buNone/>
            </a:pPr>
            <a:r>
              <a:rPr lang="th-TH" b="1" dirty="0">
                <a:solidFill>
                  <a:srgbClr val="C00000"/>
                </a:solidFill>
              </a:rPr>
              <a:t>5. ใช้โทรศัพท์ขณะขับขี่ </a:t>
            </a:r>
            <a:r>
              <a:rPr lang="th-TH" dirty="0"/>
              <a:t>📱</a:t>
            </a:r>
          </a:p>
          <a:p>
            <a:r>
              <a:rPr lang="th-TH" b="1" dirty="0"/>
              <a:t>ผู้ขับขี่ที่ใช้โทรศัพท์มือถือขณะขับขี่รถ ต้องโทษปรับสูงสุดไม่เกิน 4,000 บาท จากเดิม 2,000 บาท</a:t>
            </a:r>
          </a:p>
          <a:p>
            <a:r>
              <a:rPr lang="th-TH" b="1" dirty="0"/>
              <a:t>ทั้งนี้เพื่อความปลอดภัยของผู้ที่ขับขี่และสัญจรบนท้องถนน จึงควรใช้อุปกรณ์เสริมหากต้องการใช้โทรศัพท์มือถือ เช่น หูฟังไร้สาย  หรือ อุปกรณ์เสริมเพื่อยึดโทรศัพท์กับส่วนหน้ารถ</a:t>
            </a:r>
          </a:p>
        </p:txBody>
      </p:sp>
    </p:spTree>
    <p:extLst>
      <p:ext uri="{BB962C8B-B14F-4D97-AF65-F5344CB8AC3E}">
        <p14:creationId xmlns:p14="http://schemas.microsoft.com/office/powerpoint/2010/main" val="364424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D67791E-CEC1-A7B6-3222-4D2D43F6D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7587"/>
            <a:ext cx="10515600" cy="5449376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6. ไม่พกใบขับขี่หรือใบขับขี่หมดอายุ </a:t>
            </a:r>
            <a:r>
              <a:rPr lang="th-TH" dirty="0"/>
              <a:t>🪪</a:t>
            </a:r>
          </a:p>
          <a:p>
            <a:r>
              <a:rPr lang="th-TH" b="1" dirty="0"/>
              <a:t>สำหรับโทษในความผิดฐานไม่พกใบขับขี่ หรือใบขับขี่หมดอายุ แบ่งออกเป็น 2 กรณีดังนี้</a:t>
            </a:r>
          </a:p>
          <a:p>
            <a:r>
              <a:rPr lang="th-TH" b="1" dirty="0"/>
              <a:t>• กรณีไม่พกใบขับขี่ มีโทษปรับไม่เกิน 1,000 บาท หรือจำคุกไม่เกิน 1 เดือน หรือทั้งจำทั้งปรับ</a:t>
            </a:r>
          </a:p>
          <a:p>
            <a:r>
              <a:rPr lang="th-TH" b="1" dirty="0"/>
              <a:t>• กรณีใบขับขี่หมดอายุ, ถูกเพิกถอน หรือถูกยึดใบขับขี่ แต่นำรถออกมาสัญจรบนท้องถนน ต้องโทษปรับไม่เกิน 2,000 บาท</a:t>
            </a:r>
          </a:p>
          <a:p>
            <a:pPr marL="0" indent="0">
              <a:buNone/>
            </a:pPr>
            <a:r>
              <a:rPr lang="th-TH" b="1" dirty="0">
                <a:solidFill>
                  <a:srgbClr val="C00000"/>
                </a:solidFill>
              </a:rPr>
              <a:t>7. ไม่หยุดรถให้คนข้ามตรงทางม้าลาย </a:t>
            </a:r>
            <a:r>
              <a:rPr lang="th-TH" dirty="0"/>
              <a:t>🚶‍♀️🚶</a:t>
            </a:r>
          </a:p>
          <a:p>
            <a:r>
              <a:rPr lang="th-TH" b="1" dirty="0"/>
              <a:t>หากผู้ขับขี่ไม่หยุดรถให้คนข้ามบริเวณทางม้าลาย มีโทษปรับสูงสุดไม่เกิน 4,000 บาท จากเดิม 1,000 บาท</a:t>
            </a:r>
          </a:p>
          <a:p>
            <a:pPr marL="0" indent="0">
              <a:buNone/>
            </a:pPr>
            <a:r>
              <a:rPr lang="th-TH" b="1" dirty="0">
                <a:solidFill>
                  <a:srgbClr val="C00000"/>
                </a:solidFill>
              </a:rPr>
              <a:t>8. ไม่สวมใส่หมวกกันน็อกหรือหมวกนิรภัย </a:t>
            </a:r>
            <a:r>
              <a:rPr lang="th-TH" dirty="0"/>
              <a:t>🪖</a:t>
            </a:r>
          </a:p>
          <a:p>
            <a:r>
              <a:rPr lang="th-TH" b="1" dirty="0"/>
              <a:t>ผู้ขับขี่รวมถึงผู้โดยสาร ที่ไม่สวมใส่หมวกกันน็อก โดนโทษปรับสูงสุดไม่เกิน 2,000 บาท จากเดิม 500 บาท</a:t>
            </a:r>
          </a:p>
        </p:txBody>
      </p:sp>
    </p:spTree>
    <p:extLst>
      <p:ext uri="{BB962C8B-B14F-4D97-AF65-F5344CB8AC3E}">
        <p14:creationId xmlns:p14="http://schemas.microsoft.com/office/powerpoint/2010/main" val="17234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D2E8974-9F47-101C-A00B-9E862FBC5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9097"/>
            <a:ext cx="10515600" cy="5537866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C00000"/>
                </a:solidFill>
              </a:rPr>
              <a:t>9. ไม่คาดเข็มขัดนิรภัย </a:t>
            </a:r>
            <a:r>
              <a:rPr lang="th-TH" sz="3600" b="1" dirty="0"/>
              <a:t>🛡</a:t>
            </a:r>
          </a:p>
          <a:p>
            <a:r>
              <a:rPr lang="th-TH" sz="3600" b="1" dirty="0"/>
              <a:t>ผู้ขับขี่รวมถึงผู้ที่โดยสารในรถ ที่ไม่คาดเข็มขัดนิรภัย รับโทษปรับสูงสุดไม่เกิน 2,000 บาท จากเดิม 500 บาท</a:t>
            </a:r>
          </a:p>
          <a:p>
            <a:endParaRPr lang="th-TH" sz="3600" b="1" dirty="0"/>
          </a:p>
          <a:p>
            <a:r>
              <a:rPr lang="th-TH" sz="3600" b="1" dirty="0">
                <a:solidFill>
                  <a:srgbClr val="C00000"/>
                </a:solidFill>
              </a:rPr>
              <a:t>10. นิรภัยสำหรับเด็กที่มีอายุต่ำกว่า 6 ปี </a:t>
            </a:r>
            <a:r>
              <a:rPr lang="th-TH" sz="3600" b="1" dirty="0"/>
              <a:t>👶</a:t>
            </a:r>
          </a:p>
          <a:p>
            <a:r>
              <a:rPr lang="th-TH" sz="3600" b="1" dirty="0"/>
              <a:t>กรณีที่ในรถมีเด็กอายุไม่เกิน 6 ปีโดยสารไปด้วย ต้องมีที่นั่งนิรภัย หรือ </a:t>
            </a:r>
            <a:r>
              <a:rPr lang="en-US" sz="3600" b="1" dirty="0"/>
              <a:t>Car Seat </a:t>
            </a:r>
            <a:r>
              <a:rPr lang="th-TH" sz="3600" b="1" dirty="0"/>
              <a:t>รองรับให้โดยเฉพาะ</a:t>
            </a:r>
          </a:p>
          <a:p>
            <a:r>
              <a:rPr lang="th-TH" sz="3600" b="1" dirty="0"/>
              <a:t>หากไม่มีจะได้รับโทษปรับสูงสุดไม่เกิน 2,000 บาท</a:t>
            </a:r>
          </a:p>
        </p:txBody>
      </p:sp>
    </p:spTree>
    <p:extLst>
      <p:ext uri="{BB962C8B-B14F-4D97-AF65-F5344CB8AC3E}">
        <p14:creationId xmlns:p14="http://schemas.microsoft.com/office/powerpoint/2010/main" val="371922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8E4F37-577F-35EC-CD61-29B1CA62C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271"/>
            <a:ext cx="10515600" cy="5606692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C00000"/>
                </a:solidFill>
              </a:rPr>
              <a:t>11. แข่งรถในทางสาธารณะ 🏍🚓</a:t>
            </a:r>
          </a:p>
          <a:p>
            <a:r>
              <a:rPr lang="th-TH" sz="3200" b="1" dirty="0">
                <a:solidFill>
                  <a:srgbClr val="C00000"/>
                </a:solidFill>
              </a:rPr>
              <a:t>มีการปรับบทลงโทษ ดังนี้</a:t>
            </a:r>
          </a:p>
          <a:p>
            <a:pPr marL="0" indent="0">
              <a:buNone/>
            </a:pPr>
            <a:r>
              <a:rPr lang="th-TH" sz="3200" b="1" dirty="0"/>
              <a:t>	กรณีเป็นผู้ที่รวมกลุ่มกันชักชวนให้แข่งรถตั้งแต่ 5 คันขึ้นไป รวมถึงมีพฤติกรรมต่อไปนี้ ถือว่ามีความผิดเข้าข่ายในฐานพยายามแข่งรถ ได้แก่</a:t>
            </a:r>
          </a:p>
          <a:p>
            <a:r>
              <a:rPr lang="th-TH" sz="3200" b="1" dirty="0"/>
              <a:t>1. มีการดัดแปลงสภาพรถที่จะนำมาใช้อย่างไม่ถูกต้องตามกฎหมาย</a:t>
            </a:r>
          </a:p>
          <a:p>
            <a:r>
              <a:rPr lang="th-TH" sz="3200" b="1" dirty="0"/>
              <a:t>2. มีการนัดหมายล่วงหน้าเพื่อแข่งรถ</a:t>
            </a:r>
          </a:p>
          <a:p>
            <a:r>
              <a:rPr lang="th-TH" sz="3200" b="1" dirty="0"/>
              <a:t>3. มีการแสดงออกถึงพฤติกรรมให้เห็นว่ากระทำการแข่งรถ</a:t>
            </a:r>
          </a:p>
          <a:p>
            <a:r>
              <a:rPr lang="th-TH" sz="3200" b="1" dirty="0"/>
              <a:t>👉🏻 ถือว่าผู้ขับขี่มีโทษ 2 ใน 3 ฐานแข่งรถในทางสาธารณะ ต้องโทษปรับตั้งแต่ 5,000 – 10,000 บาท หรือจำคุกไม่เกิน 3 เดือน หรือทั้งจำทั้งปรับ</a:t>
            </a:r>
          </a:p>
        </p:txBody>
      </p:sp>
    </p:spTree>
    <p:extLst>
      <p:ext uri="{BB962C8B-B14F-4D97-AF65-F5344CB8AC3E}">
        <p14:creationId xmlns:p14="http://schemas.microsoft.com/office/powerpoint/2010/main" val="121450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A137E4-AB08-B2DE-4284-19BF346E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C00000"/>
                </a:solidFill>
              </a:rPr>
              <a:t>หน่วยที่ 2  เรื่อง  เครื่องหมายจราจร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4E596E9-6655-19EF-1C84-D554C23CA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761" y="1474838"/>
            <a:ext cx="7993626" cy="44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9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BED9E07-7CE9-7A5F-624A-463F67E08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74"/>
            <a:ext cx="10515600" cy="5940989"/>
          </a:xfrm>
        </p:spPr>
        <p:txBody>
          <a:bodyPr>
            <a:noAutofit/>
          </a:bodyPr>
          <a:lstStyle/>
          <a:p>
            <a:r>
              <a:rPr lang="th-TH" sz="3200" dirty="0"/>
              <a:t> </a:t>
            </a:r>
            <a:r>
              <a:rPr lang="th-TH" sz="3200" b="1" dirty="0"/>
              <a:t>รวมความหมายของป้ายจราจร เครื่องหมายจราจร แบบต่าง ๆ ที่ผู้ขับขี่รถยนต์ มอเตอร์ไซค์และผู้สัญจรบนท้องถนนควรรู้ สัญลักษณ์จราจรแต่ละแบบที่อยู่บนพื้นถนนมีความหมายว่าอย่างไร มาดูกัน</a:t>
            </a:r>
          </a:p>
          <a:p>
            <a:pPr marL="0" indent="0">
              <a:buNone/>
            </a:pPr>
            <a:r>
              <a:rPr lang="th-TH" sz="3200" b="1" dirty="0"/>
              <a:t>	 เครื่องหมายจราจร นับเป็นสิ่งใกล้ตัวเราอย่างมากในชีวิตประจำวัน เพราะคนเราทุกวันนี้ต้องใช้รถ ใช้ถนน ในการเดินทางไปไหนมาไหน ดังนั้นแล้วการศึกษาเรื่อง เครื่องหมายจราจร หรือ ป้ายจราจร จึงเป็นเรื่องที่ควรจะทำ ไม่เพียงแต่เฉพาะผู้ที่ใช้รถเท่านั้น แต่รวมถึงทุกคนที่ใช้ถนนร่วมกัน ควรจะเรียนรู้ สัญญาณจราจรและเครื่องหมายจราจร วันนี้กระปุกดอทคอม นำความรู้เรื่อง เครื่องหมายจราจร และ สัญลักษณ์จราจร ต่าง ๆ มาฝากกัน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</a:rPr>
              <a:t>เครื่องหมายจราจรและความหมาย  </a:t>
            </a:r>
            <a:r>
              <a:rPr lang="th-TH" sz="3200" b="1" dirty="0"/>
              <a:t>เครื่องหมายจราจร (</a:t>
            </a:r>
            <a:r>
              <a:rPr lang="en-US" sz="3200" b="1" dirty="0"/>
              <a:t>Traffic Sign) </a:t>
            </a:r>
            <a:r>
              <a:rPr lang="th-TH" sz="3200" b="1" dirty="0"/>
              <a:t>หมายถึง สัญลักษณ์ทางจราจรที่ใช้ในการควบคุมการจราจร มักเป็นสัญญาณแสงหรือป้าย มักมีจุดประสงค์เพื่อ กำหนดบังคับการเคลื่อนตัวของจราจร การจอด หรืออาจเป็นการเตือน หรือแนะนำทางจราจร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59600103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1171</Words>
  <Application>Microsoft Office PowerPoint</Application>
  <PresentationFormat>แบบจอกว้าง</PresentationFormat>
  <Paragraphs>69</Paragraphs>
  <Slides>20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ธีมของ Office</vt:lpstr>
      <vt:lpstr>วิชาการขับรถยนต์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หน่วยที่ 2  เรื่อง  เครื่องหมายจราจร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เครื่องหมายจราจร  ประเภทป้ายบังคับ</vt:lpstr>
      <vt:lpstr>1. ป้ายบังคับ </vt:lpstr>
      <vt:lpstr>งานนำเสนอ PowerPoint</vt:lpstr>
      <vt:lpstr>งานนำเสนอ PowerPoint</vt:lpstr>
      <vt:lpstr>งานนำเสนอ PowerPoint</vt:lpstr>
      <vt:lpstr>ประเภทป้ายเตือนสีเหลือง(ต่อ)</vt:lpstr>
      <vt:lpstr>ประเภทป้ายเตือน  สีส้ม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13</cp:revision>
  <dcterms:created xsi:type="dcterms:W3CDTF">2025-02-24T08:40:49Z</dcterms:created>
  <dcterms:modified xsi:type="dcterms:W3CDTF">2025-02-25T01:55:33Z</dcterms:modified>
</cp:coreProperties>
</file>