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8FA"/>
    <a:srgbClr val="FEE8FE"/>
    <a:srgbClr val="E5DCFC"/>
    <a:srgbClr val="FFB3B3"/>
    <a:srgbClr val="FFCDCD"/>
    <a:srgbClr val="E8FECA"/>
    <a:srgbClr val="D2FD99"/>
    <a:srgbClr val="B7FBFB"/>
    <a:srgbClr val="FFD9D9"/>
    <a:srgbClr val="C9F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5" autoAdjust="0"/>
    <p:restoredTop sz="94249" autoAdjust="0"/>
  </p:normalViewPr>
  <p:slideViewPr>
    <p:cSldViewPr snapToGrid="0" snapToObjects="1">
      <p:cViewPr varScale="1">
        <p:scale>
          <a:sx n="108" d="100"/>
          <a:sy n="10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A15A-FEAE-4FEE-A5E5-5B7A2AC34207}" type="datetimeFigureOut">
              <a:rPr lang="th-TH" smtClean="0"/>
              <a:t>27/03/68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ED5E9-748B-4D01-80AF-BD5823DA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4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51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283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64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713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99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806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17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02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62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65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29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1323-446D-3745-AF8E-664D50DF2F0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952;p57"/>
          <p:cNvSpPr/>
          <p:nvPr/>
        </p:nvSpPr>
        <p:spPr>
          <a:xfrm rot="18000000" flipH="1">
            <a:off x="6225446" y="-1527644"/>
            <a:ext cx="3484943" cy="4670996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rgbClr val="EFFBFF"/>
          </a:solidFill>
          <a:ln w="57150" cap="flat" cmpd="sng">
            <a:solidFill>
              <a:srgbClr val="97E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6115831" y="416686"/>
            <a:ext cx="37850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งานแม่บ้านโรงแรม</a:t>
            </a:r>
          </a:p>
          <a:p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รหัสวิชา 20701–2004 	</a:t>
            </a:r>
          </a:p>
        </p:txBody>
      </p:sp>
    </p:spTree>
    <p:extLst>
      <p:ext uri="{BB962C8B-B14F-4D97-AF65-F5344CB8AC3E}">
        <p14:creationId xmlns:p14="http://schemas.microsoft.com/office/powerpoint/2010/main" val="2898964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3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3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5137751"/>
            <a:ext cx="633855" cy="56932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8979" y="95487"/>
            <a:ext cx="8773763" cy="4499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0651" y="135675"/>
            <a:ext cx="86998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11. ไม่แสดงกิริยาไม่สุภาพต่อหน้าแขกหรือแสดงกิริยาท่าทางล้อเลียนแขกที่มีความผิดปกติ ทางด้านร่างกายต่าง ๆ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12. ไม่เฉื่อยชาในการให้บริการแขก ควรให้บริการแขกด้วยความคล่องแคล่ว ว่องไว ขยันและมี ความกระตือรือร้นในการบริการโดยทันทีด้วยความเต็มใจ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13. ขณะเดินไปกับแขกไม่ควรเดินนำไปข้างหน้าให้เดินค่อนไปทางข้างหลังแขกเล็กน้อย ด้วยท่าทางที่สุภาพประมาณ 2–3 ก้าว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14. ไม่เดินแกว่งแขนหรือเอามือไขว้หลังต่อหน้าแขก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15. ไม่นั่งพูดกับแขก ควรยืนด้วยท่าทางสำรวม สุภาพและสงบเสงี่ยม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16. มีความอดทน อดกลั้นต่อการปฏิบัติหน้าที่ ไม่เป็นคนโมโหง่าย มีใจรักในงานบริการ ใจเย็น มีทัศนคติที่ดีต่อการให้บริการต่อแขก ไม่วิจารณ์แขก หรือพูดเชิงดูถูกแขก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17. มีกิริยาที่อ่อนน้อมและงดงาม เช่น การไหว้ต้อนรับหรือขอบคุณแขกพร้อมรอยยิ้มที่จริงใจ สิ่งที่ห้ามปฏิบัติ คือ การแสดงท่าทีเฉยชาต่อแขกหรือปล่อยให้แขกเป็นฝ่ายทักทายก่อนแม้ว่าตนเองจะปฏิบัติงาน อยู่ก็ตาม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18. ไม่ปฏิเสธแขกโดยทันทีทันใดเมื่อได้รับการร้องเรียนจากแขก แต่ควรแสดงการยอมรับ แล้วค่อยปฏิเสธ รับฟังข้อมูลจากแขกด้วยความสุภาพ ยกย่องให้เกียรติแขกเสมอ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19. พึงปฏิบัติต่อผู้รับบริการด้วยอัธยาศัยที่ดี สุภาพจริงใจและสร้างความประทับใจเมื่อแรกพบ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20. การตรงต่อเวลาควรมาปฏิบัติงานในแผนกก่อนเวลางาน และตั้งใจปฏิบัติงานให้มากและทัน เวลาอย่างสม่ำเสมอ เช่น การเข้าทำงานก่อนเวลาอย่างน้อย 15 นาที เพื่อเตรียมความพร้อมก่อนการปฏิบัติงาน </a:t>
            </a:r>
            <a:endParaRPr lang="th-TH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934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4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58580" y="232139"/>
            <a:ext cx="3372892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1.3.1 มารยาทของพนักงานแผนกแม่บ้านโรงแรม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76596" y="787455"/>
            <a:ext cx="7833549" cy="1315662"/>
          </a:xfrm>
          <a:prstGeom prst="roundRect">
            <a:avLst>
              <a:gd name="adj" fmla="val 11023"/>
            </a:avLst>
          </a:prstGeom>
          <a:solidFill>
            <a:srgbClr val="D2FD99"/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05396" y="831860"/>
            <a:ext cx="772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พนักงานแม่บ้านเป็นบุคคลที่ใกล้ชิดกับแขก การแสดงออกถึงพฤติกรรมบางอย่างอาจก่อให้เกิด ผลกระทบต่อแขกที่เข้ามาใช้บริการในโรงแรม ส่งผลต่อเพื่อนร่วมงานและต่อความเจริญก้าวหน้าของกิจการ โรงแรม พนักงานแม่บ้านจำเป็นต้องปฏิบัติตนดีเสมอยึดมั่นในจรรยาบรรณ ก่อให้เกิดความศรัทธาความเชื่อ ถือต่อแขก ส่งเสริมชื่อเสียงให้กับโรงแรมอย่างมั่นคง ดังนั้น การปฏิบัติตนเป็นพนักงานที่ดีควรมีจรรยาบรรณใน วิชาชีพ ดังนี้ (วันเพ็ญ </a:t>
            </a:r>
            <a:r>
              <a:rPr lang="th-TH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พงษ์</a:t>
            </a:r>
            <a:r>
              <a:rPr lang="th-T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เก่าและคณะ, 2560 : 38–39)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105" y="2381488"/>
            <a:ext cx="8878266" cy="3114193"/>
          </a:xfrm>
          <a:prstGeom prst="rect">
            <a:avLst/>
          </a:prstGeom>
          <a:solidFill>
            <a:srgbClr val="E8F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43715" y="2382487"/>
            <a:ext cx="8673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1. มีความตรงต่อเวลา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2. เคารพและปฏิบัติตามกฎระเบียบต่าง ๆ ที่โรงแรมกำหนด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3. มีความซื่อสัตย์ต่อตนเองและการทำงาน ไม่หยิบฉวยของใช้ของลูกค้าไปใช้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4. มีไหวพริบ แก้ไขปัญหาเฉพาะหน้าได้ดี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5. มีมนุษยสัมพันธ์ดี มีท่าทีเป็นมิตรกับทุกคน สามารถปรับตัวได้ดี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6. มีความเอื้อเฟื้อสามัคคี ให้ความร่วมมือในการทำงานเป็นทีมกับผู้อื่นอย่างเป็นมิตร และเต็มใจ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7. ความขยัน กระตือรือร้นในการทำงาน มีมานะพยายามในการใฝ่หาความรู้และวิทยาการใหม่ ๆ อยู่เสมอ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8. มีความละเอียดรอบคอบ มีความระมัดระวังในการรักษาความสะอาดและดูแลรักษาทรัพย์สิน ของลูกค้า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9. ภาคภูมิใจในสถานที่ทำงาน มีความภูมิใจในสถานที่และพยายามสร้างชื่อเสียงและรักษามาตรฐานของโรงแรมให้มั่นคง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10. เชื่อฟังคำสั่งและคำแนะนำของผู้บังคับบัญชาโดยให้ความเคารพนับถือและน้อมรับฟัง คำแนะนำ เพื่อปฏิบัติตามคำสั่งและคำแนะนำที่ถูกต้องและปฏิบัติได้ </a:t>
            </a:r>
            <a:endParaRPr lang="th-TH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2476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1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3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4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1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4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8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1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37790" y="426742"/>
            <a:ext cx="5810289" cy="537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262577" y="455705"/>
            <a:ext cx="4828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1.4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635543" y="455705"/>
            <a:ext cx="48125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นิสัยการทำงานที่ดีของพนักงานแผนกแม่บ้านโรงแรม 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7" y="95194"/>
            <a:ext cx="1210909" cy="1127762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807226" y="1473113"/>
            <a:ext cx="2068805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1.4.1 ความขยันหมั่นเพียร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75757" y="1936989"/>
            <a:ext cx="5911534" cy="1158907"/>
          </a:xfrm>
          <a:prstGeom prst="roundRect">
            <a:avLst>
              <a:gd name="adj" fmla="val 50000"/>
            </a:avLst>
          </a:prstGeom>
          <a:solidFill>
            <a:srgbClr val="FFB3B3"/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39635" y="2046709"/>
            <a:ext cx="5656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มีความขยันหมั่นเพียรตั้งใจปฏิบัติงานเต็มความสามารถ รับผิดชอบงานที่ได้รับมอบหมายทำให้ แล้วเสร็จทันเวลามีระเบียบแบบแผนที่ดีในการทำงาน เช่น การเป็นพนักงานที่มีความรับผิดชอบสูงมาปฏิบัติงาน อย่างสม่ำเสมอและเป็นที่ไว้วางใจของผู้ร่วมงาน 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6714415" y="3447640"/>
            <a:ext cx="1569685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1.4.2 ความสนใจ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161211" y="3924579"/>
            <a:ext cx="5828284" cy="1392004"/>
          </a:xfrm>
          <a:prstGeom prst="roundRect">
            <a:avLst>
              <a:gd name="adj" fmla="val 50000"/>
            </a:avLst>
          </a:prstGeom>
          <a:solidFill>
            <a:srgbClr val="E5DCFC"/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265714" y="4034299"/>
            <a:ext cx="560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มีความสนใจที่จะศึกษาลักษณะของงาน หมั่นฝึกฝนทำงานให้มีความแม่นยำถูกต้องและเรียบร้อย เมื่อมีงานใหม่มาจะต้องเรียนรู้งานใหม่ได้รวดเร็ว เช่น การศึกษาหาความรู้หรือเข้าร่วมอบรมความรู้ในเรื่องของ งานแม่บ้านอยู่ตลอดเวลาเพื่อพัฒนาตนเองให้มีความรู้และเชี่ยวชาญในการปฏิบัติงานนั้นๆ ที่เป็นประโยชน์ </a:t>
            </a:r>
          </a:p>
        </p:txBody>
      </p:sp>
    </p:spTree>
    <p:extLst>
      <p:ext uri="{BB962C8B-B14F-4D97-AF65-F5344CB8AC3E}">
        <p14:creationId xmlns:p14="http://schemas.microsoft.com/office/powerpoint/2010/main" val="64185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65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45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15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95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0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85605" y="101512"/>
            <a:ext cx="2138950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1.4.3 ความรับผิดชอบต่องาน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93323" y="529885"/>
            <a:ext cx="5428209" cy="1491921"/>
          </a:xfrm>
          <a:prstGeom prst="roundRect">
            <a:avLst>
              <a:gd name="adj" fmla="val 18439"/>
            </a:avLst>
          </a:prstGeom>
          <a:solidFill>
            <a:srgbClr val="FEE8FE"/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93323" y="544478"/>
            <a:ext cx="5428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มีความรับผิดชอบต่องานที่ได้ทำลงไปและมีทักษะในการบริหารจัดการ โดยเฉพาะอย่างยิ่งต้องมี มาตรฐานในเรื่องการทำความสะอาด เช่น หัวหน้าแผนกแม่บ้าน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Executive Housekeeper)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ของโรงแรม จะต้องมีความรู้ความสามารถในการทำความสะอาดห้องพัก เพราะจะต้องควบคุมการดำเนินงานของพนักงาน ในแผนกได้อย่างมีประสิทธิภาพและปฏิบัติตนภายใต้ กฎ ระเบียบของโรงแรมหรืองานในแผนกของตนเอง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5268793" y="2161090"/>
            <a:ext cx="2972530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1.4.4 ความรับผิดชอบต่ออุปกรณ์เครื่องใช้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72708" y="2589463"/>
            <a:ext cx="4496975" cy="1250969"/>
          </a:xfrm>
          <a:prstGeom prst="roundRect">
            <a:avLst>
              <a:gd name="adj" fmla="val 184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372708" y="2617119"/>
            <a:ext cx="444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มีความรับผิดชอบต่ออุปกรณ์เครื่องใช้เมื่อได้ทำงานเสร็จสิ้นเรียบร้อย เช่น พนักงานทำความสะอาด ต้องมีความระมัดระวังและมีความละเอียดถี่ถ้วนในการรักษาความสะอาด และการดูแลอุปกรณ์เครื่องใช้ต่าง ๆ ของโรงแรมให้มีความคงทนและมีอายุการใช้งานได้ยาวนาน 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94163" y="3931873"/>
            <a:ext cx="2230391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1.4.5 ใช้เวลาให้เกิดประโยชน์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32513" y="4347183"/>
            <a:ext cx="4605249" cy="1241048"/>
          </a:xfrm>
          <a:prstGeom prst="roundRect">
            <a:avLst>
              <a:gd name="adj" fmla="val 18439"/>
            </a:avLst>
          </a:prstGeom>
          <a:solidFill>
            <a:srgbClr val="ACF8FA"/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32513" y="4361776"/>
            <a:ext cx="457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เมื่องานที่รับผิดชอบเสร็จเรียบร้อย หากมีเวลาว่างไม่ควรปล่อยให้เสียเวลาไปโดยเปล่าประโยชน์ ควรทำการเตรียมการทำงานล่วงหน้าสำหรับงานในวันต่อไป เช่น การคิดสร้างสรรค์งานใหม่ ๆ เพื่อพัฒนางาน ของตนเองให้ดียิ่งขึ้นและใช้เวลาทุกวินาทีให้เกิดประโยชน์สูงสุด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27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3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4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7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6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925172" y="426742"/>
            <a:ext cx="5810289" cy="537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549959" y="455705"/>
            <a:ext cx="4828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1.5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922925" y="455705"/>
            <a:ext cx="47564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จุดมุ่งหมายสำคัญของพนักงานแผนกแม่บ้านโรงแรม 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89" y="95194"/>
            <a:ext cx="1210909" cy="1127762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839580" y="1310483"/>
            <a:ext cx="7886412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1.5.1 ความรับผิดชอบต่องานในหน้าที่ที่ได้รับมอบหมาย โดยเฉพาะอย่างยิ่งต้องมีมาตรฐานในเรื่อง การทำความสะอาดเป็นสำคัญ 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839579" y="1748850"/>
            <a:ext cx="5691850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1.5.2 ทำให้แขกเกิดความรู้สึกอบอุ่นและปลอดภัยตลอดระยะเวลาที่แขกพักอยู่ในโรงแรม 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839579" y="2179649"/>
            <a:ext cx="6266615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1.5.3 พนักงานแผนกแม่บ้านต้องมีความซื่อสัตย์ต่องานในหน้าที่และปฏิบัติตามนโยบายของโรงแรม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839581" y="2617319"/>
            <a:ext cx="4777448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1.5.4 สามารถทำงานให้สำเร็จลุล่วงไปได้ด้วยดีและมีประสิทธิภาพสูงสุด 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839581" y="3050746"/>
            <a:ext cx="4098179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1.5.5 พนักงานต้องมีบุคลิกภาพที่น่าเชื่อถือ สุภาพ อ่อนโยน 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839579" y="3486310"/>
            <a:ext cx="3497290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1.5.6 มีมนุษยสัมพันธ์ที่ดีต่อแขกและต่อผู้ร่วมงาน 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839579" y="3914622"/>
            <a:ext cx="3497290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1.5.7 มีมาตรฐานในการให้ความปลอดภัยแก่แขก 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839580" y="4367264"/>
            <a:ext cx="4777449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1.5.8 สามารถปรับตัวและยอมรับสิ่งใหม่ ๆ เพื่อปรับปรุงการทำงานได้ 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839579" y="4817848"/>
            <a:ext cx="3366661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1.5.9 สามารถแก้ไขปัญหาและช่วยเหลือแขกได้ 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839579" y="5259158"/>
            <a:ext cx="6449495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1.5.10 มีความรู้ที่เกี่ยวข้องกับงานในความรับผิดชอบของตนเองตามลักษณะงาน (</a:t>
            </a:r>
            <a:r>
              <a:rPr lang="en-US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Job Description)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634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8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0" accel="10000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6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40" accel="10000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4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" accel="10000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98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0" accel="100000" fill="hold">
                                          <p:stCondLst>
                                            <p:cond delay="19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16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0" accel="10000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34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60" accel="100000" fill="hold">
                                          <p:stCondLst>
                                            <p:cond delay="23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150"/>
                            </p:stCondLst>
                            <p:childTnLst>
                              <p:par>
                                <p:cTn id="104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6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8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6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350"/>
                            </p:stCondLst>
                            <p:childTnLst>
                              <p:par>
                                <p:cTn id="112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6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3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45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6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50"/>
                            </p:stCondLst>
                            <p:childTnLst>
                              <p:par>
                                <p:cTn id="120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6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3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65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6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3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750"/>
                            </p:stCondLst>
                            <p:childTnLst>
                              <p:par>
                                <p:cTn id="128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6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3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850"/>
                            </p:stCondLst>
                            <p:childTnLst>
                              <p:par>
                                <p:cTn id="132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6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3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950"/>
                            </p:stCondLst>
                            <p:childTnLst>
                              <p:par>
                                <p:cTn id="136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6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3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050"/>
                            </p:stCondLst>
                            <p:childTnLst>
                              <p:par>
                                <p:cTn id="140" presetID="26" presetClass="emph" presetSubtype="0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6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3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7" y="-1109384"/>
            <a:ext cx="6635919" cy="497428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09" y="4777137"/>
            <a:ext cx="868317" cy="779914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2809905" y="2022705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ความรู้เกี่ยวกับงานแม่บ้านโรงแรม 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437482" y="1391625"/>
            <a:ext cx="2271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1</a:t>
            </a:r>
            <a:endParaRPr lang="th-TH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02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3250550" y="426742"/>
            <a:ext cx="3207012" cy="537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875337" y="467428"/>
            <a:ext cx="4828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1.1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248303" y="467428"/>
            <a:ext cx="22092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ความรู้เกี่ยวกับห้องพัก 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67" y="95194"/>
            <a:ext cx="1210909" cy="1127762"/>
          </a:xfrm>
          <a:prstGeom prst="rect">
            <a:avLst/>
          </a:prstGeom>
        </p:spPr>
      </p:pic>
      <p:sp>
        <p:nvSpPr>
          <p:cNvPr id="14" name="สี่เหลี่ยมผืนผ้ามุมมน 13"/>
          <p:cNvSpPr/>
          <p:nvPr/>
        </p:nvSpPr>
        <p:spPr>
          <a:xfrm>
            <a:off x="954008" y="1385631"/>
            <a:ext cx="4599628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1.1.1 การสร้างบรรยากาศโดยรอบโรงแรมส</a:t>
            </a:r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หรับต้อนรับผู้มาเยือน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28306" y="1874657"/>
            <a:ext cx="8506412" cy="1178778"/>
          </a:xfrm>
          <a:prstGeom prst="roundRect">
            <a:avLst>
              <a:gd name="adj" fmla="val 1693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53020" y="1895496"/>
            <a:ext cx="848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พนักงานแผนกแม่บ้านเป็นผู้สร้างบรรยากาศให้โรงแรมเป็นสถานที่น่าอยู่พร้อมกับการบริการ ที่มีคุณภาพ สร้างภาพลักษณ์ที่ประทับใจสำหรับต้อนรับผู้มาเยือนโดยไม่ให้ขาดตกบกพร่อง ทั้งบริเวณภายในและ ภายนอกโรงแรม ตลอดจนถึงห้องพักของโรงแรมจะต้องมีความพร้อมที่จะต้อนรับและบริการผู้มาเยือนคือ ต้องมี ความสะอาด ความสวยงามและความเป็นระเบียบ ความสะดวกสบาย ความปลอดภัย ความประหยัด ความทันสมัย และการอนุรักษ์สิ่งแวดล้อม ดังนั้น การสร้างบรรยากาศโดยรอบโรงแรมสำหรับต้อนรับผู้มาเยือน ประกอบด้วย 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3670" y="3481753"/>
            <a:ext cx="9051344" cy="736341"/>
          </a:xfrm>
          <a:prstGeom prst="roundRect">
            <a:avLst>
              <a:gd name="adj" fmla="val 50000"/>
            </a:avLst>
          </a:prstGeom>
          <a:solidFill>
            <a:srgbClr val="C9F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160901" y="3524871"/>
            <a:ext cx="88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1. </a:t>
            </a:r>
            <a:r>
              <a:rPr lang="th-TH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ความสะอาด (</a:t>
            </a:r>
            <a:r>
              <a:rPr lang="en-US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Cleaning)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ต้องมีความสะอาดทั้งภายในห้องพักและบริเวณทั่วไปในโรงแรม ตามมาตรฐานที่กำหนดไว้ มีการกำจัดการแพร่กระจายของเชื้อโรคและมีการใช้อุปกรณ์ในการทำความสะอาด อย่างถูกต้อง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43670" y="4379999"/>
            <a:ext cx="9051344" cy="966448"/>
          </a:xfrm>
          <a:prstGeom prst="roundRect">
            <a:avLst>
              <a:gd name="adj" fmla="val 50000"/>
            </a:avLst>
          </a:prstGeom>
          <a:solidFill>
            <a:srgbClr val="E5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160901" y="4423117"/>
            <a:ext cx="883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2. </a:t>
            </a:r>
            <a:r>
              <a:rPr lang="th-TH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ความสวยงามและความเป็นระเบียบ (</a:t>
            </a:r>
            <a:r>
              <a:rPr lang="en-US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Beautiful)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ต้องมีการจัดวางของใช้และอุปกรณ์ เครื่องตกแต่งในพื้นที่ที่เหมาะสม มีการจัดตกแต่งด้วยวัสดุและอุปกรณ์ที่มีคุณภาพได้มาตรฐานที่ดี จัดวางอย่าง เหมาะสม มีขนาดและรูปร่างที่เข้ากันได้อย่างสวยงาม ทำให้แขกเกิดความรู้สึกมีความสุขความสบายในการมาใช้บริการของโรงแรม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6047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3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8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6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2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 animBg="1"/>
      <p:bldP spid="15" grpId="0" animBg="1"/>
      <p:bldP spid="16" grpId="0"/>
      <p:bldP spid="2" grpId="0" animBg="1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5122232"/>
            <a:ext cx="633855" cy="569322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43670" y="58613"/>
            <a:ext cx="9051344" cy="736341"/>
          </a:xfrm>
          <a:prstGeom prst="roundRect">
            <a:avLst>
              <a:gd name="adj" fmla="val 50000"/>
            </a:avLst>
          </a:prstGeom>
          <a:solidFill>
            <a:srgbClr val="B7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60901" y="101731"/>
            <a:ext cx="88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3. </a:t>
            </a:r>
            <a:r>
              <a:rPr lang="th-TH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ความสะดวกสบาย (</a:t>
            </a:r>
            <a:r>
              <a:rPr lang="en-US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Convenient)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ต้องมีการจัดห้องพักแขกให้อยู่ในสภาพที่เหมาะสม เรียบร้อย มีอุปกรณ์ เครื่องมือเครื่องใช้เพื่ออำนวยความสะดวกต่าง ๆ ได้อย่างเหมาะสม และอยู่ในสภาพที่พร้อมใช้งาน มีอากาศถ่ายเทได้สะดวก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3670" y="909966"/>
            <a:ext cx="9051344" cy="789882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60901" y="999976"/>
            <a:ext cx="88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4. </a:t>
            </a:r>
            <a:r>
              <a:rPr lang="th-TH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ความปลอดภัย (</a:t>
            </a:r>
            <a:r>
              <a:rPr lang="en-US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Safety)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หมั่นตรวจสิ่งแวดล้อมต่าง ๆ บริเวณโรงแรมด้วยความเอาใจใส่ เพื่อป้องกันอุบัติเหตุที่อาจเกิดขึ้นได้ ปฏิบัติตามกฎ ระเบียบ เพื่อความปลอดภัยจากอุบัติเหตุ ถ้าพบการชำรุด ต้องรีบดำเนินการแก้ไขโดยทันที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670" y="1804578"/>
            <a:ext cx="9051344" cy="736341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60901" y="1847696"/>
            <a:ext cx="88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5. </a:t>
            </a:r>
            <a:r>
              <a:rPr lang="th-TH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ความประหยัด (</a:t>
            </a:r>
            <a:r>
              <a:rPr lang="en-US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Economical)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พนักงานแผนกแม่บ้านต้องมีการปฏิบัติงานในหน้าที่ต่าง ๆ ตามที่ได้รับมอบหมายอย่างมีประสิทธิภาพ คือ ได้ผลงานที่ดีและรวดเร็วโดยสูญเสียค่าใช้จ่ายน้อยที่สุดและ การประหยัดเวลา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3670" y="2644209"/>
            <a:ext cx="9051344" cy="761350"/>
          </a:xfrm>
          <a:prstGeom prst="roundRect">
            <a:avLst>
              <a:gd name="adj" fmla="val 50000"/>
            </a:avLst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60901" y="2710773"/>
            <a:ext cx="88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6. </a:t>
            </a:r>
            <a:r>
              <a:rPr lang="th-TH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ความทันสมัย (</a:t>
            </a:r>
            <a:r>
              <a:rPr lang="en-US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Modernity)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การนำเทคโนโลยีมาใช้ในการบริหารจัดการงานแผนกแม่บ้าน เพื่อลดขั้นตอนการทำงานให้เกิดความรวดเร็วและมีประสิทธิภาพมากขึ้น การเลือกใช้อุปกรณ์เครื่องมือต่าง ๆ ที่มีความสามารถหลากหลายให้เหมาะกับงาน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3670" y="3530152"/>
            <a:ext cx="9051344" cy="966448"/>
          </a:xfrm>
          <a:prstGeom prst="roundRect">
            <a:avLst>
              <a:gd name="adj" fmla="val 50000"/>
            </a:avLst>
          </a:prstGeom>
          <a:solidFill>
            <a:srgbClr val="FE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60901" y="3573270"/>
            <a:ext cx="883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7. </a:t>
            </a:r>
            <a:r>
              <a:rPr lang="th-TH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การรักษาสิ่งแวดล้อม (</a:t>
            </a:r>
            <a:r>
              <a:rPr lang="en-US" sz="1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Environment)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นักงานแผนกแม่บ้านต้องมีส่วนร่วมในการรักษาสิ่งแวดล้อมอันเนื่องมาจากการใช้ทรัพยากรเป็นจำนวนมากตามจำนวนแขกผู้เข้าพักในแต่ละวัน จึงต้องทำความ เข้าใจและความร่วมมือกับแขกที่มาพัก เช่น การใช้วัสดุจากธรรมชาติมาทำเฟอร์นิเจอร์ และการคัดแยกสิ่งของที่ ใช้แล้วเพื่อนำกลับมาใช้ใหม่ให้เกิดประโยชน์สูงสุด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376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32687" y="260216"/>
            <a:ext cx="2656700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1.1.2 ศูนย์ข้อมูลของแขกและโรงแรม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773728" y="750282"/>
            <a:ext cx="5369171" cy="2039811"/>
          </a:xfrm>
          <a:prstGeom prst="roundRect">
            <a:avLst>
              <a:gd name="adj" fmla="val 50000"/>
            </a:avLst>
          </a:prstGeom>
          <a:solidFill>
            <a:srgbClr val="FEE8FE"/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167803" y="876735"/>
            <a:ext cx="4482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แผนกแม่บ้านทำหน้าที่เป็นศูนย์กลางที่รับทราบและรวบรวมข้อมูลที่เกี่ยวกับแขกทำงานบริการ ใกล้ชิดกับแขก สามารถทราบว่าแขกต้องการใช้บริการสิ่งใด ทำหน้าที่ดูแลความเรียบร้อย ตรวจสอบและรายงาน สภาพเครื่องมือเครื่องใช้และอุปกรณ์สำหรับการบริการแขกที่อาจชำรุดสูญหาย และทำหน้าที่ดำเนินการแก้ไข ซ่อมแซมอุปกรณ์เครื่องใช้ดังกล่าว และยังทำหน้าที่เป็นผู้ส่งต่อข้อมูลไปยังแผนกต่าง ๆ ที่เกี่ยวข้องอีกด้วย 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28281" y="3015144"/>
            <a:ext cx="2398791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1.1.3 รักษาทรัพย์สินของโรงแรม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5509" y="3530098"/>
            <a:ext cx="8557036" cy="1862520"/>
          </a:xfrm>
          <a:prstGeom prst="roundRect">
            <a:avLst>
              <a:gd name="adj" fmla="val 16934"/>
            </a:avLst>
          </a:prstGeom>
          <a:solidFill>
            <a:srgbClr val="D2FD99"/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188678" y="3607068"/>
            <a:ext cx="5369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ธุรกิจโรงแรมเป็นธุรกิจที่มีการลงทุนสูง มีสิ่งอำนวยความสะดวกแก่แขกและช่วยในการทำงานของ พนักงาน ทรัพย์สินต่าง ๆ ที่เกิดขึ้นในการลงทุนจะต้องมีการดูแลให้อยู่ในสภาพที่ใช้บริการได้ตลอดเวลามีการ บำรุงรักษาเพื่อช่วยประหยัดค่าใช้จ่ายในกรณีที่เกิดการชำรุดเสียหายจนใช้การไม่ได้ พนักงานแผนกแม่บ้านต้อง เป็นผู้ทำหน้าที่ดูแลรักษาทรัพย์สินส่วนนี้ให้สามารถใช้ได้อย่างคุ้มค่ามีประสิทธิภาพ และบำรุงรักษาให้ใช้งานได้ เกิดประโยชน์สูงสุด พร้อมทั้งช่วยทำหน้าที่ดูแลทรัพย์สินของแขกให้ปลอดภัยอีกด้วย 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6" y="3607068"/>
            <a:ext cx="2856892" cy="1700860"/>
          </a:xfrm>
          <a:prstGeom prst="rect">
            <a:avLst/>
          </a:prstGeom>
          <a:ln>
            <a:noFill/>
          </a:ln>
          <a:effectLst>
            <a:outerShdw blurRad="292100" dist="139700" dir="2700000" sx="95000" sy="95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227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65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5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6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2617508" y="426742"/>
            <a:ext cx="4526284" cy="537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242295" y="455705"/>
            <a:ext cx="4828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1.2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615261" y="455705"/>
            <a:ext cx="35285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ขอบเขตของงานแผนกแม่บ้านโรงแรม 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25" y="95194"/>
            <a:ext cx="1210909" cy="1127762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532902" y="1316357"/>
            <a:ext cx="4052159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1.2.1 ขอบเขตพื้นที่การปฏิบัติงานของแผนกแม่บ้านโรงแรม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71253" y="1741044"/>
            <a:ext cx="5514298" cy="70379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5937" y="1772386"/>
            <a:ext cx="571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พื้นที่การทำงานในความรับผิดชอบของแผนกแม่บ้านโรงแรม มีการแบ่งตามลักษณะของสถานที่ และแบ่งตามระดับมาตรฐานของโรงแรมดังนี้ (พิพัฒน์ </a:t>
            </a:r>
            <a:r>
              <a:rPr lang="th-TH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พงษ์พูล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2554 : 6–7)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136466" y="2669447"/>
            <a:ext cx="7040881" cy="425513"/>
          </a:xfrm>
          <a:prstGeom prst="roundRect">
            <a:avLst>
              <a:gd name="adj" fmla="val 0"/>
            </a:avLst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044922" y="2699502"/>
            <a:ext cx="713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1. การแบ่งพื้นที่การปฏิบัติงานของแผนกแม่บ้านตามลักษณะของสถานที่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Location)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 แบ่งได้ 6 ส่วน คือ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349955" y="3287121"/>
            <a:ext cx="6396313" cy="2005257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1450006" y="3309955"/>
            <a:ext cx="6165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ห้องพักแขก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Guestrooms)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ห้องโถงและระเบียง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Hall and Corridors)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อบบี้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Lobby)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ห้องสาธารณะและภัตตาคาร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Public Rooms and Restaurants)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สำนักงาน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Offices)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ร้านค้าต่าง ๆ พื้นที่สัมปทานและให้เช่าในบริเวณโรงแรม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Stores, Concessions and Other Leased Areas) </a:t>
            </a:r>
            <a:endParaRPr lang="th-TH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6188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5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45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3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1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3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8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1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8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9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8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8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8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953587" y="736139"/>
            <a:ext cx="7249884" cy="676386"/>
          </a:xfrm>
          <a:prstGeom prst="roundRect">
            <a:avLst>
              <a:gd name="adj" fmla="val 0"/>
            </a:avLst>
          </a:prstGeom>
          <a:solidFill>
            <a:srgbClr val="B7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18796" y="753131"/>
            <a:ext cx="713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2. การแบ่งพื้นที่การปฏิบัติงานตามระดับมาตรฐานของโรงแรม สำหรับกิจการโรงแรมระดับมาตรฐาน ทั่วไป มีการแบ่งขอบเขตความรับผิดชอบการปฏิบัติงานในแผนกแม่บ้านทำความสะอาดและดูแลส่วนต่าง ๆ คือ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8979" y="1510565"/>
            <a:ext cx="4423833" cy="2608157"/>
          </a:xfrm>
          <a:prstGeom prst="rect">
            <a:avLst/>
          </a:prstGeom>
          <a:solidFill>
            <a:srgbClr val="B7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82904" y="1533399"/>
            <a:ext cx="4506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ห้องพักแขก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Guestrooms)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ทางเดินเชื่อมต่อส่วนต่างๆ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Corridors)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บริเวณสาธารณะ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Public Areas)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สระว่ายน้ำ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Swimming Pool)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สำนักงานฝ่ายบริหาร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Offices)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ห้องเก็บของ/พัสดุ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Storage Areas)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ห้องผ้า(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Linen &amp; Sewing Rooms)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ห้องซักรีด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Laundry Room)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ห้องทำงานของพนักงานส่วนสนับสนุน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Back of the House Areas)</a:t>
            </a:r>
            <a:endParaRPr lang="th-TH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953587" y="4284884"/>
            <a:ext cx="7249884" cy="676386"/>
          </a:xfrm>
          <a:prstGeom prst="roundRect">
            <a:avLst>
              <a:gd name="adj" fmla="val 0"/>
            </a:avLst>
          </a:prstGeom>
          <a:solidFill>
            <a:srgbClr val="FE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018796" y="4301876"/>
            <a:ext cx="713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สำหรับกิจการโรงแรมระดับกลางและระดับหรูหราที่มีมาตรฐานสูง ได้มีการมอบหมายพื้นที่ ปฏิบัติงานให้แม่บ้านเพิ่มขึ้นในส่วนต่าง ๆ ดังนี้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63118" y="1528354"/>
            <a:ext cx="4341004" cy="2590367"/>
          </a:xfrm>
          <a:prstGeom prst="rect">
            <a:avLst/>
          </a:prstGeom>
          <a:solidFill>
            <a:srgbClr val="FE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745655" y="1545407"/>
            <a:ext cx="4323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ห้องประชุม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Meeting Rooms)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ห้องอาหาร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Dining Room)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ห้องจัดเลี้ยง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Banquet Room)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ห้องโถงนิทรรศการ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Convention Exhibition Halls)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ร้านค้า(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Hotel–Operated Shops)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ห้องเล่น</a:t>
            </a:r>
            <a:r>
              <a:rPr lang="th-TH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เกมส์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Game Rooms)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ห้องบริหารร่างกาย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Exercise Rooms) </a:t>
            </a:r>
            <a:endParaRPr lang="th-TH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66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8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6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8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8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8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8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3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1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6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4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8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2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8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8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8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8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6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8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4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8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637406" y="140694"/>
            <a:ext cx="3751715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1.2.2 งานในความรับผิดชอบของแผนกแม่บ้านโรงแรม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3670" y="672563"/>
            <a:ext cx="9051344" cy="736341"/>
          </a:xfrm>
          <a:prstGeom prst="roundRect">
            <a:avLst>
              <a:gd name="adj" fmla="val 50000"/>
            </a:avLst>
          </a:prstGeom>
          <a:solidFill>
            <a:srgbClr val="E5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60901" y="715681"/>
            <a:ext cx="88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1. งานทำความสะอาดและบำรุงรักษาพนักงานในแผนกแม่บ้านทำหน้าที่เป็นพนักงาน ทำความสะอาดในห้องพัก และบริเวณต่าง ๆ ของโรงแรม ดูแลความเรียบร้อยสวยงามและการบำรุงรักษาให้ทุก สถานที่ รวมทั้งวัสดุอุปกรณ์ที่ใช้สามารถใช้งานได้เป็นอย่างดีและมีประสิทธิภาพ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3670" y="1576166"/>
            <a:ext cx="9051344" cy="894612"/>
          </a:xfrm>
          <a:prstGeom prst="roundRect">
            <a:avLst>
              <a:gd name="adj" fmla="val 50000"/>
            </a:avLst>
          </a:prstGeom>
          <a:solidFill>
            <a:srgbClr val="FE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60901" y="1587798"/>
            <a:ext cx="883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2. งานฝึกอบรมพนักงานหรือบุคลากร แผนกแม่บ้านเป็นแผนกที่มีความรับผิดชอบงานที่มี ความละเอียดจำเป็นต้องฝึกฝนให้พนักงานมีทักษะในการทำงานอย่างมีประสิทธิภาพในช่วงเวลาที่จำกัด ดังนั้น งานในความรับผิดชอบของแผนกแม่บ้านอีกประการหนึ่งจึงเป็นการฝึกฝนพนักงานหรือบุคลากรในแผนก ด้วยการฝึกอบรมให้มีความรู้ความสามารถและมีความชำนาญในทักษะเฉพาะ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3670" y="2640597"/>
            <a:ext cx="9051344" cy="736341"/>
          </a:xfrm>
          <a:prstGeom prst="roundRect">
            <a:avLst>
              <a:gd name="adj" fmla="val 50000"/>
            </a:avLst>
          </a:prstGeom>
          <a:solidFill>
            <a:srgbClr val="AC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60901" y="2679968"/>
            <a:ext cx="88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3. งานจัดหาและควบคุมอุปกรณ์เครื่องใช้ที่จำเป็นในการทำงาน งานในแผนกแม่บ้านเป็นงานที่ ละเอียดต้องทำให้แล้วเสร็จอย่างเรียบร้อยในเวลาอันรวดเร็ว และในบางกรณีจำเป็นต้องใช้อุปกรณ์และเครื่องมือ มาช่วยในการทำงาน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3670" y="3597794"/>
            <a:ext cx="9051344" cy="924579"/>
          </a:xfrm>
          <a:prstGeom prst="roundRect">
            <a:avLst>
              <a:gd name="adj" fmla="val 50000"/>
            </a:avLst>
          </a:prstGeom>
          <a:solidFill>
            <a:srgbClr val="D2F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60901" y="3599044"/>
            <a:ext cx="883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4. งานเขียนรายงาน พนักงานของแผนกแม่บ้านนอกจากจะทำงานบริการใกล้ชิดกับแขกแล้วยัง เป็นผู้ที่มีโอกาสได้รับทราบสถานการณ์ต่าง ๆ ที่เกิดขึ้นในแต่ละส่วนของโรงแรม โดยเฉพาะส่วนที่เกิดขึ้นกับการ ให้บริการของแขก พนักงานแผนกแม่บ้านจะต้องจัดทำเป็นรายงานเสนอต่อผู้บังคับบัญชาได้รับทราบเพื่อดำเนิน การต่อไป 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0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3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9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8E112E-A9D2-42E3-B52D-F643E704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45" y="0"/>
            <a:ext cx="633855" cy="569322"/>
          </a:xfrm>
          <a:prstGeom prst="rect">
            <a:avLst/>
          </a:prstGeom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1637790" y="426742"/>
            <a:ext cx="6400194" cy="537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62577" y="455705"/>
            <a:ext cx="4828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1.3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635543" y="455705"/>
            <a:ext cx="5402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มารยาทและจรรยาบรรณของพนักงานแผนกแม่บ้านโรงแรม 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7" y="95194"/>
            <a:ext cx="1210909" cy="1127762"/>
          </a:xfrm>
          <a:prstGeom prst="rect">
            <a:avLst/>
          </a:prstGeom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676596" y="1264105"/>
            <a:ext cx="3372892" cy="3312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1.3.1 มารยาทของพนักงานแผนกแม่บ้านโรงแรม </a:t>
            </a:r>
            <a:endParaRPr lang="th-TH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88820" y="1688792"/>
            <a:ext cx="5396731" cy="70379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38100" dir="5400000" sx="95000" sy="95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287382" y="1707071"/>
            <a:ext cx="529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มารยาทที่ดีของพนักงานเป็นการแสดงออกถึงบุคลิกภาพที่น่าชื่นชมต่อลูกค้าที่มาใช้บริการ ดังนั้น พนักงานแผนกแม่บ้านโรงแรมควรมีมารยาทที่ดี ดังต่อไปนี้ 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08979" y="2485992"/>
            <a:ext cx="8773763" cy="31141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143714" y="2460865"/>
            <a:ext cx="86998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1. ความสะอาดของส่วนต่าง ๆ ของร่างกาย ตั้งแต่ศีรษะจรดปลายเท้าให้ดูดีอยู่ตลอดเวลา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2. หวีผมทรงเรียบที่ดูเป็นทางการ ผู้หญิงผมสั้นไม่ควรให้ความยาวเกินระดับไหล่ ส่วนผมยาว ควรเกล้าผมและ</a:t>
            </a:r>
            <a:r>
              <a:rPr lang="th-TH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ใส่เน็ต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ให้เรียบร้อย สำหรับผู้ชายไม่ให้ผมยาวเกินปกเสื้อจัดทรงให้เหมาะสม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3. เสื้อผ้าสะอาด รีดเรียบ ไม่มีรอยยับย่น สุภาพและเหมาะสมกับการสวมใส่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4. เครื่องแบบที่มีเครื่องหมายโลหะประดับต้องติดให้เรียบร้อยถูกต้องและครบถ้วนตามกฎของ โรงแรมรวมถึงการติดป้ายชื่อด้วย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5. รองเท้าหนังต้องขัดให้มันสะอาดและเป็นเงางาม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6. ไม่ยืนเอามือล้วงกระเป๋ากางเกงหรือกระเป๋าเสื้อซึ่งเป็นการกระทำที่ไม่สุภาพและไม่เหมาะสม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7. ห้ามหัวเราะเสียงดังระหว่างปฏิบัติหน้าที่ หรือพูดคุยหยอกล้อกับเพื่อนร่วมงาน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8. พูดเสียงดังพอประมาณได้ยินกับแขก ด้วยน้ำเสียงที่สุภาพน่าฟังและใช้วิธีการพูดที่ถูกต้อง 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9. พูดจากับแขกเท่าที่จำเป็น ไม่ชวนแขกคุยหรือหยอกล้อ ควรยกย่องให้เกียรติแขก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10. หลีกเลี่ยงการโต้แย้งใด ๆ ที่อาจจะเกิดขึ้นกับแขก พนักงานต้องมีความอดทนแม้จะถูกแขก ตำหนิหรือเข้าใจผิด</a:t>
            </a:r>
            <a:endParaRPr lang="th-TH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1473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65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45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2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9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2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6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25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9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3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6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25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13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25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6" grpId="0" animBg="1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4625</TotalTime>
  <Words>2612</Words>
  <Application>Microsoft Macintosh PowerPoint</Application>
  <PresentationFormat>นำเสนอทางหน้าจอ (16:10)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คเณศ อธิรัตนกรัณฑ์</dc:creator>
  <cp:lastModifiedBy>อัศราพร ดังดี</cp:lastModifiedBy>
  <cp:revision>388</cp:revision>
  <dcterms:created xsi:type="dcterms:W3CDTF">2016-01-26T18:58:34Z</dcterms:created>
  <dcterms:modified xsi:type="dcterms:W3CDTF">2025-03-27T15:16:29Z</dcterms:modified>
</cp:coreProperties>
</file>